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74"/>
  </p:notesMasterIdLst>
  <p:handoutMasterIdLst>
    <p:handoutMasterId r:id="rId75"/>
  </p:handoutMasterIdLst>
  <p:sldIdLst>
    <p:sldId id="2805" r:id="rId2"/>
    <p:sldId id="2843" r:id="rId3"/>
    <p:sldId id="2912" r:id="rId4"/>
    <p:sldId id="2916" r:id="rId5"/>
    <p:sldId id="2908" r:id="rId6"/>
    <p:sldId id="264" r:id="rId7"/>
    <p:sldId id="2913" r:id="rId8"/>
    <p:sldId id="2902" r:id="rId9"/>
    <p:sldId id="2904" r:id="rId10"/>
    <p:sldId id="2917" r:id="rId11"/>
    <p:sldId id="2901" r:id="rId12"/>
    <p:sldId id="275" r:id="rId13"/>
    <p:sldId id="2918" r:id="rId14"/>
    <p:sldId id="276" r:id="rId15"/>
    <p:sldId id="274" r:id="rId16"/>
    <p:sldId id="277" r:id="rId17"/>
    <p:sldId id="2920" r:id="rId18"/>
    <p:sldId id="2921" r:id="rId19"/>
    <p:sldId id="270" r:id="rId20"/>
    <p:sldId id="2922" r:id="rId21"/>
    <p:sldId id="689" r:id="rId22"/>
    <p:sldId id="1768" r:id="rId23"/>
    <p:sldId id="2866" r:id="rId24"/>
    <p:sldId id="2867" r:id="rId25"/>
    <p:sldId id="2868" r:id="rId26"/>
    <p:sldId id="2869" r:id="rId27"/>
    <p:sldId id="2860" r:id="rId28"/>
    <p:sldId id="2870" r:id="rId29"/>
    <p:sldId id="2872" r:id="rId30"/>
    <p:sldId id="2873" r:id="rId31"/>
    <p:sldId id="2871" r:id="rId32"/>
    <p:sldId id="2906" r:id="rId33"/>
    <p:sldId id="279" r:id="rId34"/>
    <p:sldId id="280" r:id="rId35"/>
    <p:sldId id="2909" r:id="rId36"/>
    <p:sldId id="2919" r:id="rId37"/>
    <p:sldId id="278" r:id="rId38"/>
    <p:sldId id="2880" r:id="rId39"/>
    <p:sldId id="2881" r:id="rId40"/>
    <p:sldId id="2882" r:id="rId41"/>
    <p:sldId id="2885" r:id="rId42"/>
    <p:sldId id="2887" r:id="rId43"/>
    <p:sldId id="2888" r:id="rId44"/>
    <p:sldId id="2815" r:id="rId45"/>
    <p:sldId id="2816" r:id="rId46"/>
    <p:sldId id="2910" r:id="rId47"/>
    <p:sldId id="2886" r:id="rId48"/>
    <p:sldId id="2911" r:id="rId49"/>
    <p:sldId id="282" r:id="rId50"/>
    <p:sldId id="2914" r:id="rId51"/>
    <p:sldId id="2915" r:id="rId52"/>
    <p:sldId id="2889" r:id="rId53"/>
    <p:sldId id="300" r:id="rId54"/>
    <p:sldId id="301" r:id="rId55"/>
    <p:sldId id="284" r:id="rId56"/>
    <p:sldId id="283" r:id="rId57"/>
    <p:sldId id="2890" r:id="rId58"/>
    <p:sldId id="2891" r:id="rId59"/>
    <p:sldId id="2893" r:id="rId60"/>
    <p:sldId id="2892" r:id="rId61"/>
    <p:sldId id="2894" r:id="rId62"/>
    <p:sldId id="2847" r:id="rId63"/>
    <p:sldId id="2898" r:id="rId64"/>
    <p:sldId id="2896" r:id="rId65"/>
    <p:sldId id="323" r:id="rId66"/>
    <p:sldId id="2899" r:id="rId67"/>
    <p:sldId id="740" r:id="rId68"/>
    <p:sldId id="2900" r:id="rId69"/>
    <p:sldId id="769" r:id="rId70"/>
    <p:sldId id="2865" r:id="rId71"/>
    <p:sldId id="257" r:id="rId72"/>
    <p:sldId id="2907"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000000"/>
          </p15:clr>
        </p15:guide>
        <p15:guide id="2" pos="2880">
          <p15:clr>
            <a:srgbClr val="000000"/>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Yelick" initials="KY" lastIdx="1" clrIdx="0">
    <p:extLst>
      <p:ext uri="{19B8F6BF-5375-455C-9EA6-DF929625EA0E}">
        <p15:presenceInfo xmlns:p15="http://schemas.microsoft.com/office/powerpoint/2012/main" userId="S::kayelick@lbl.onmicrosoft.com::ead33a60-71bc-4804-b1ae-0888a838441a" providerId="AD"/>
      </p:ext>
    </p:extLst>
  </p:cmAuthor>
  <p:cmAuthor id="2" name="M Ellis" initials=""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5A00"/>
    <a:srgbClr val="FFED49"/>
    <a:srgbClr val="002050"/>
    <a:srgbClr val="000F55"/>
    <a:srgbClr val="FDDB30"/>
    <a:srgbClr val="FDDB89"/>
    <a:srgbClr val="9AC8E7"/>
    <a:srgbClr val="9AD6E7"/>
    <a:srgbClr val="6BC1E7"/>
    <a:srgbClr val="2A4E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6"/>
    <p:restoredTop sz="80272"/>
  </p:normalViewPr>
  <p:slideViewPr>
    <p:cSldViewPr snapToGrid="0">
      <p:cViewPr>
        <p:scale>
          <a:sx n="128" d="100"/>
          <a:sy n="128" d="100"/>
        </p:scale>
        <p:origin x="1816" y="28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yelick/My%20Drive/00KathyPrivate/research/HipMer/MetaHipMerPerfHistory.20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Bytes Assembled / Sec</a:t>
            </a:r>
          </a:p>
        </c:rich>
      </c:tx>
      <c:layout>
        <c:manualLayout>
          <c:xMode val="edge"/>
          <c:yMode val="edge"/>
          <c:x val="0.39692328319641157"/>
          <c:y val="8.99470899470899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27471295190269"/>
          <c:y val="2.2262008915552217E-2"/>
          <c:w val="0.86169742327100751"/>
          <c:h val="0.80922343040453271"/>
        </c:manualLayout>
      </c:layout>
      <c:barChart>
        <c:barDir val="col"/>
        <c:grouping val="clustered"/>
        <c:varyColors val="0"/>
        <c:ser>
          <c:idx val="1"/>
          <c:order val="0"/>
          <c:spPr>
            <a:solidFill>
              <a:schemeClr val="accent2"/>
            </a:solidFill>
            <a:ln>
              <a:noFill/>
            </a:ln>
            <a:effectLst/>
          </c:spPr>
          <c:invertIfNegative val="0"/>
          <c:cat>
            <c:multiLvlStrRef>
              <c:f>'History Of MHM'!$M$2:$N$30</c:f>
              <c:multiLvlStrCache>
                <c:ptCount val="28"/>
                <c:lvl>
                  <c:pt idx="0">
                    <c:v>64</c:v>
                  </c:pt>
                  <c:pt idx="1">
                    <c:v>128</c:v>
                  </c:pt>
                  <c:pt idx="2">
                    <c:v>256</c:v>
                  </c:pt>
                  <c:pt idx="3">
                    <c:v>512</c:v>
                  </c:pt>
                  <c:pt idx="4">
                    <c:v>1,024</c:v>
                  </c:pt>
                  <c:pt idx="5">
                    <c:v>1,536</c:v>
                  </c:pt>
                  <c:pt idx="6">
                    <c:v>2,048</c:v>
                  </c:pt>
                  <c:pt idx="7">
                    <c:v>512</c:v>
                  </c:pt>
                  <c:pt idx="8">
                    <c:v>128</c:v>
                  </c:pt>
                  <c:pt idx="9">
                    <c:v>256</c:v>
                  </c:pt>
                  <c:pt idx="10">
                    <c:v>256</c:v>
                  </c:pt>
                  <c:pt idx="11">
                    <c:v>256</c:v>
                  </c:pt>
                  <c:pt idx="12">
                    <c:v>1,024</c:v>
                  </c:pt>
                  <c:pt idx="13">
                    <c:v>1,024</c:v>
                  </c:pt>
                  <c:pt idx="14">
                    <c:v>64</c:v>
                  </c:pt>
                  <c:pt idx="15">
                    <c:v>128</c:v>
                  </c:pt>
                  <c:pt idx="16">
                    <c:v>512</c:v>
                  </c:pt>
                  <c:pt idx="17">
                    <c:v>512</c:v>
                  </c:pt>
                  <c:pt idx="18">
                    <c:v>512</c:v>
                  </c:pt>
                  <c:pt idx="19">
                    <c:v>1,024</c:v>
                  </c:pt>
                  <c:pt idx="20">
                    <c:v>512</c:v>
                  </c:pt>
                  <c:pt idx="21">
                    <c:v>512</c:v>
                  </c:pt>
                  <c:pt idx="22">
                    <c:v>512</c:v>
                  </c:pt>
                  <c:pt idx="23">
                    <c:v>512</c:v>
                  </c:pt>
                  <c:pt idx="24">
                    <c:v>1,500</c:v>
                  </c:pt>
                  <c:pt idx="25">
                    <c:v>1,500</c:v>
                  </c:pt>
                  <c:pt idx="26">
                    <c:v>2,000</c:v>
                  </c:pt>
                  <c:pt idx="27">
                    <c:v>9,000</c:v>
                  </c:pt>
                </c:lvl>
                <c:lvl>
                  <c:pt idx="0">
                    <c:v>2016</c:v>
                  </c:pt>
                  <c:pt idx="7">
                    <c:v>2017</c:v>
                  </c:pt>
                  <c:pt idx="9">
                    <c:v>2019</c:v>
                  </c:pt>
                  <c:pt idx="20">
                    <c:v>2020</c:v>
                  </c:pt>
                  <c:pt idx="25">
                    <c:v>21</c:v>
                  </c:pt>
                  <c:pt idx="26">
                    <c:v>22</c:v>
                  </c:pt>
                  <c:pt idx="27">
                    <c:v>23</c:v>
                  </c:pt>
                </c:lvl>
              </c:multiLvlStrCache>
            </c:multiLvlStrRef>
          </c:cat>
          <c:val>
            <c:numRef>
              <c:f>'History Of MHM'!$K$2:$K$30</c:f>
              <c:numCache>
                <c:formatCode>#,##0</c:formatCode>
                <c:ptCount val="28"/>
                <c:pt idx="0">
                  <c:v>13823.008208555195</c:v>
                </c:pt>
                <c:pt idx="1">
                  <c:v>20682.050528225111</c:v>
                </c:pt>
                <c:pt idx="2">
                  <c:v>30807.968279717625</c:v>
                </c:pt>
                <c:pt idx="3">
                  <c:v>37245.248066514308</c:v>
                </c:pt>
                <c:pt idx="4">
                  <c:v>40837.100635201488</c:v>
                </c:pt>
                <c:pt idx="5">
                  <c:v>41858.831803208392</c:v>
                </c:pt>
                <c:pt idx="6">
                  <c:v>40923.590086381795</c:v>
                </c:pt>
                <c:pt idx="7">
                  <c:v>136688.63799451626</c:v>
                </c:pt>
                <c:pt idx="8">
                  <c:v>50220.815854665569</c:v>
                </c:pt>
                <c:pt idx="9">
                  <c:v>77864.554455445541</c:v>
                </c:pt>
                <c:pt idx="10">
                  <c:v>102078.24192771084</c:v>
                </c:pt>
                <c:pt idx="11">
                  <c:v>111330.2913580247</c:v>
                </c:pt>
                <c:pt idx="12">
                  <c:v>150107.60364517246</c:v>
                </c:pt>
                <c:pt idx="13">
                  <c:v>171983.61472058157</c:v>
                </c:pt>
                <c:pt idx="14">
                  <c:v>27469.470641373082</c:v>
                </c:pt>
                <c:pt idx="15">
                  <c:v>43834.568026349123</c:v>
                </c:pt>
                <c:pt idx="16">
                  <c:v>107057.03917108921</c:v>
                </c:pt>
                <c:pt idx="17">
                  <c:v>128482.43161094225</c:v>
                </c:pt>
                <c:pt idx="18">
                  <c:v>153634.33482880756</c:v>
                </c:pt>
                <c:pt idx="19">
                  <c:v>164683.12939714108</c:v>
                </c:pt>
                <c:pt idx="20">
                  <c:v>1265649.6280701754</c:v>
                </c:pt>
                <c:pt idx="21">
                  <c:v>1445869.7955555555</c:v>
                </c:pt>
                <c:pt idx="22">
                  <c:v>1636565.3702741703</c:v>
                </c:pt>
                <c:pt idx="23">
                  <c:v>1609239.9837842863</c:v>
                </c:pt>
                <c:pt idx="24">
                  <c:v>5900825.5960099185</c:v>
                </c:pt>
                <c:pt idx="25">
                  <c:v>10585145.290891409</c:v>
                </c:pt>
                <c:pt idx="26">
                  <c:v>6617143.5332785537</c:v>
                </c:pt>
                <c:pt idx="27">
                  <c:v>13516962.678014185</c:v>
                </c:pt>
              </c:numCache>
            </c:numRef>
          </c:val>
          <c:extLst>
            <c:ext xmlns:c16="http://schemas.microsoft.com/office/drawing/2014/chart" uri="{C3380CC4-5D6E-409C-BE32-E72D297353CC}">
              <c16:uniqueId val="{00000000-0344-D04A-B920-9F612400FD00}"/>
            </c:ext>
          </c:extLst>
        </c:ser>
        <c:dLbls>
          <c:showLegendKey val="0"/>
          <c:showVal val="0"/>
          <c:showCatName val="0"/>
          <c:showSerName val="0"/>
          <c:showPercent val="0"/>
          <c:showBubbleSize val="0"/>
        </c:dLbls>
        <c:gapWidth val="219"/>
        <c:overlap val="-27"/>
        <c:axId val="1391956815"/>
        <c:axId val="1391958463"/>
      </c:barChart>
      <c:catAx>
        <c:axId val="1391956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91958463"/>
        <c:crosses val="autoZero"/>
        <c:auto val="1"/>
        <c:lblAlgn val="ctr"/>
        <c:lblOffset val="100"/>
        <c:noMultiLvlLbl val="0"/>
      </c:catAx>
      <c:valAx>
        <c:axId val="1391958463"/>
        <c:scaling>
          <c:logBase val="10"/>
          <c:orientation val="minMax"/>
          <c:min val="1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91956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areaChart>
        <c:grouping val="stacked"/>
        <c:varyColors val="0"/>
        <c:ser>
          <c:idx val="0"/>
          <c:order val="0"/>
          <c:tx>
            <c:strRef>
              <c:f>Sheet1!$B$1</c:f>
              <c:strCache>
                <c:ptCount val="1"/>
                <c:pt idx="0">
                  <c:v>Nvidia Fermi</c:v>
                </c:pt>
              </c:strCache>
            </c:strRef>
          </c:tx>
          <c:spPr>
            <a:solidFill>
              <a:schemeClr val="accent4"/>
            </a:solidFill>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Sheet1!$B$2:$B$36</c:f>
              <c:numCache>
                <c:formatCode>General</c:formatCode>
                <c:ptCount val="35"/>
                <c:pt idx="0">
                  <c:v>0</c:v>
                </c:pt>
                <c:pt idx="1">
                  <c:v>0</c:v>
                </c:pt>
                <c:pt idx="2">
                  <c:v>0</c:v>
                </c:pt>
                <c:pt idx="3">
                  <c:v>0</c:v>
                </c:pt>
                <c:pt idx="4">
                  <c:v>0</c:v>
                </c:pt>
                <c:pt idx="5">
                  <c:v>0</c:v>
                </c:pt>
                <c:pt idx="6">
                  <c:v>0</c:v>
                </c:pt>
                <c:pt idx="7">
                  <c:v>0</c:v>
                </c:pt>
                <c:pt idx="8">
                  <c:v>2</c:v>
                </c:pt>
                <c:pt idx="9">
                  <c:v>9</c:v>
                </c:pt>
                <c:pt idx="10">
                  <c:v>12</c:v>
                </c:pt>
                <c:pt idx="11">
                  <c:v>35</c:v>
                </c:pt>
                <c:pt idx="12">
                  <c:v>53</c:v>
                </c:pt>
                <c:pt idx="13">
                  <c:v>48</c:v>
                </c:pt>
                <c:pt idx="14">
                  <c:v>31</c:v>
                </c:pt>
                <c:pt idx="15">
                  <c:v>22</c:v>
                </c:pt>
                <c:pt idx="16">
                  <c:v>20</c:v>
                </c:pt>
                <c:pt idx="17">
                  <c:v>18</c:v>
                </c:pt>
                <c:pt idx="18">
                  <c:v>15</c:v>
                </c:pt>
                <c:pt idx="19">
                  <c:v>14</c:v>
                </c:pt>
                <c:pt idx="20">
                  <c:v>10</c:v>
                </c:pt>
                <c:pt idx="21">
                  <c:v>8</c:v>
                </c:pt>
                <c:pt idx="22">
                  <c:v>6</c:v>
                </c:pt>
                <c:pt idx="23">
                  <c:v>4</c:v>
                </c:pt>
                <c:pt idx="24">
                  <c:v>4</c:v>
                </c:pt>
                <c:pt idx="25">
                  <c:v>3</c:v>
                </c:pt>
                <c:pt idx="26">
                  <c:v>2</c:v>
                </c:pt>
                <c:pt idx="27">
                  <c:v>2</c:v>
                </c:pt>
                <c:pt idx="28">
                  <c:v>2</c:v>
                </c:pt>
                <c:pt idx="29">
                  <c:v>1</c:v>
                </c:pt>
                <c:pt idx="30">
                  <c:v>1</c:v>
                </c:pt>
                <c:pt idx="31">
                  <c:v>1</c:v>
                </c:pt>
                <c:pt idx="32">
                  <c:v>1</c:v>
                </c:pt>
                <c:pt idx="33">
                  <c:v>1</c:v>
                </c:pt>
                <c:pt idx="34">
                  <c:v>1</c:v>
                </c:pt>
              </c:numCache>
            </c:numRef>
          </c:val>
          <c:extLst>
            <c:ext xmlns:c16="http://schemas.microsoft.com/office/drawing/2014/chart" uri="{C3380CC4-5D6E-409C-BE32-E72D297353CC}">
              <c16:uniqueId val="{00000000-D19B-E945-9861-844E1FD83FEE}"/>
            </c:ext>
          </c:extLst>
        </c:ser>
        <c:ser>
          <c:idx val="1"/>
          <c:order val="1"/>
          <c:tx>
            <c:strRef>
              <c:f>Sheet1!$C$1</c:f>
              <c:strCache>
                <c:ptCount val="1"/>
                <c:pt idx="0">
                  <c:v>Nvidia Kepler</c:v>
                </c:pt>
              </c:strCache>
            </c:strRef>
          </c:tx>
          <c:spPr>
            <a:solidFill>
              <a:schemeClr val="accent1">
                <a:lumMod val="60000"/>
                <a:lumOff val="40000"/>
              </a:schemeClr>
            </a:solidFill>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Sheet1!$C$2:$C$36</c:f>
              <c:numCache>
                <c:formatCode>General</c:formatCode>
                <c:ptCount val="35"/>
                <c:pt idx="0">
                  <c:v>0</c:v>
                </c:pt>
                <c:pt idx="1">
                  <c:v>0</c:v>
                </c:pt>
                <c:pt idx="2">
                  <c:v>0</c:v>
                </c:pt>
                <c:pt idx="3">
                  <c:v>0</c:v>
                </c:pt>
                <c:pt idx="4">
                  <c:v>0</c:v>
                </c:pt>
                <c:pt idx="5">
                  <c:v>0</c:v>
                </c:pt>
                <c:pt idx="6">
                  <c:v>0</c:v>
                </c:pt>
                <c:pt idx="7">
                  <c:v>0</c:v>
                </c:pt>
                <c:pt idx="8">
                  <c:v>0</c:v>
                </c:pt>
                <c:pt idx="9">
                  <c:v>0</c:v>
                </c:pt>
                <c:pt idx="10">
                  <c:v>0</c:v>
                </c:pt>
                <c:pt idx="11">
                  <c:v>0</c:v>
                </c:pt>
                <c:pt idx="12">
                  <c:v>0</c:v>
                </c:pt>
                <c:pt idx="13">
                  <c:v>2</c:v>
                </c:pt>
                <c:pt idx="14">
                  <c:v>8</c:v>
                </c:pt>
                <c:pt idx="15">
                  <c:v>15</c:v>
                </c:pt>
                <c:pt idx="16">
                  <c:v>23</c:v>
                </c:pt>
                <c:pt idx="17">
                  <c:v>28</c:v>
                </c:pt>
                <c:pt idx="18">
                  <c:v>33</c:v>
                </c:pt>
                <c:pt idx="19">
                  <c:v>52</c:v>
                </c:pt>
                <c:pt idx="20">
                  <c:v>53</c:v>
                </c:pt>
                <c:pt idx="21">
                  <c:v>50</c:v>
                </c:pt>
                <c:pt idx="22">
                  <c:v>43</c:v>
                </c:pt>
                <c:pt idx="23">
                  <c:v>29</c:v>
                </c:pt>
                <c:pt idx="24">
                  <c:v>19</c:v>
                </c:pt>
                <c:pt idx="25">
                  <c:v>12</c:v>
                </c:pt>
                <c:pt idx="26">
                  <c:v>12</c:v>
                </c:pt>
                <c:pt idx="27">
                  <c:v>9</c:v>
                </c:pt>
                <c:pt idx="28">
                  <c:v>8</c:v>
                </c:pt>
                <c:pt idx="29">
                  <c:v>8</c:v>
                </c:pt>
                <c:pt idx="30">
                  <c:v>6</c:v>
                </c:pt>
                <c:pt idx="31">
                  <c:v>6</c:v>
                </c:pt>
                <c:pt idx="32">
                  <c:v>6</c:v>
                </c:pt>
                <c:pt idx="33">
                  <c:v>5</c:v>
                </c:pt>
                <c:pt idx="34">
                  <c:v>5</c:v>
                </c:pt>
              </c:numCache>
            </c:numRef>
          </c:val>
          <c:extLst>
            <c:ext xmlns:c16="http://schemas.microsoft.com/office/drawing/2014/chart" uri="{C3380CC4-5D6E-409C-BE32-E72D297353CC}">
              <c16:uniqueId val="{00000001-D19B-E945-9861-844E1FD83FEE}"/>
            </c:ext>
          </c:extLst>
        </c:ser>
        <c:ser>
          <c:idx val="2"/>
          <c:order val="2"/>
          <c:tx>
            <c:strRef>
              <c:f>Sheet1!$D$1</c:f>
              <c:strCache>
                <c:ptCount val="1"/>
                <c:pt idx="0">
                  <c:v>Nvidia Pascal</c:v>
                </c:pt>
              </c:strCache>
            </c:strRef>
          </c:tx>
          <c:spPr>
            <a:solidFill>
              <a:schemeClr val="accent3"/>
            </a:solidFill>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Sheet1!$D$2:$D$36</c:f>
              <c:numCache>
                <c:formatCode>General</c:formatCode>
                <c:ptCount val="35"/>
                <c:pt idx="21">
                  <c:v>2</c:v>
                </c:pt>
                <c:pt idx="22">
                  <c:v>22</c:v>
                </c:pt>
                <c:pt idx="23">
                  <c:v>51</c:v>
                </c:pt>
                <c:pt idx="24">
                  <c:v>61</c:v>
                </c:pt>
                <c:pt idx="25">
                  <c:v>64</c:v>
                </c:pt>
                <c:pt idx="26">
                  <c:v>48</c:v>
                </c:pt>
                <c:pt idx="27">
                  <c:v>30</c:v>
                </c:pt>
                <c:pt idx="28">
                  <c:v>17</c:v>
                </c:pt>
                <c:pt idx="29">
                  <c:v>14</c:v>
                </c:pt>
                <c:pt idx="30">
                  <c:v>9</c:v>
                </c:pt>
                <c:pt idx="31">
                  <c:v>8</c:v>
                </c:pt>
                <c:pt idx="32">
                  <c:v>8</c:v>
                </c:pt>
                <c:pt idx="33">
                  <c:v>7</c:v>
                </c:pt>
                <c:pt idx="34">
                  <c:v>6</c:v>
                </c:pt>
              </c:numCache>
            </c:numRef>
          </c:val>
          <c:extLst>
            <c:ext xmlns:c16="http://schemas.microsoft.com/office/drawing/2014/chart" uri="{C3380CC4-5D6E-409C-BE32-E72D297353CC}">
              <c16:uniqueId val="{00000002-D19B-E945-9861-844E1FD83FEE}"/>
            </c:ext>
          </c:extLst>
        </c:ser>
        <c:ser>
          <c:idx val="3"/>
          <c:order val="3"/>
          <c:tx>
            <c:strRef>
              <c:f>Sheet1!$E$1</c:f>
              <c:strCache>
                <c:ptCount val="1"/>
                <c:pt idx="0">
                  <c:v>Nvidia Volta</c:v>
                </c:pt>
              </c:strCache>
            </c:strRef>
          </c:tx>
          <c:spPr>
            <a:solidFill>
              <a:schemeClr val="accent6">
                <a:lumMod val="75000"/>
              </a:schemeClr>
            </a:solidFill>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Sheet1!$E$2:$E$36</c:f>
              <c:numCache>
                <c:formatCode>General</c:formatCode>
                <c:ptCount val="35"/>
                <c:pt idx="23">
                  <c:v>1</c:v>
                </c:pt>
                <c:pt idx="24">
                  <c:v>12</c:v>
                </c:pt>
                <c:pt idx="25">
                  <c:v>46</c:v>
                </c:pt>
                <c:pt idx="26">
                  <c:v>62</c:v>
                </c:pt>
                <c:pt idx="27">
                  <c:v>94</c:v>
                </c:pt>
                <c:pt idx="28">
                  <c:v>110</c:v>
                </c:pt>
                <c:pt idx="29">
                  <c:v>110</c:v>
                </c:pt>
                <c:pt idx="30">
                  <c:v>95</c:v>
                </c:pt>
                <c:pt idx="31">
                  <c:v>84</c:v>
                </c:pt>
                <c:pt idx="32">
                  <c:v>84</c:v>
                </c:pt>
                <c:pt idx="33">
                  <c:v>84</c:v>
                </c:pt>
                <c:pt idx="34">
                  <c:v>76</c:v>
                </c:pt>
              </c:numCache>
            </c:numRef>
          </c:val>
          <c:extLst>
            <c:ext xmlns:c16="http://schemas.microsoft.com/office/drawing/2014/chart" uri="{C3380CC4-5D6E-409C-BE32-E72D297353CC}">
              <c16:uniqueId val="{00000003-D19B-E945-9861-844E1FD83FEE}"/>
            </c:ext>
          </c:extLst>
        </c:ser>
        <c:ser>
          <c:idx val="4"/>
          <c:order val="4"/>
          <c:tx>
            <c:strRef>
              <c:f>Sheet1!$F$1</c:f>
              <c:strCache>
                <c:ptCount val="1"/>
                <c:pt idx="0">
                  <c:v>Nvidia Ampere</c:v>
                </c:pt>
              </c:strCache>
            </c:strRef>
          </c:tx>
          <c:spPr>
            <a:solidFill>
              <a:schemeClr val="tx2">
                <a:lumMod val="50000"/>
              </a:schemeClr>
            </a:solidFill>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Sheet1!$F$2:$F$36</c:f>
              <c:numCache>
                <c:formatCode>General</c:formatCode>
                <c:ptCount val="35"/>
                <c:pt idx="28">
                  <c:v>1</c:v>
                </c:pt>
                <c:pt idx="29">
                  <c:v>6</c:v>
                </c:pt>
                <c:pt idx="30">
                  <c:v>26</c:v>
                </c:pt>
                <c:pt idx="31">
                  <c:v>45</c:v>
                </c:pt>
                <c:pt idx="32">
                  <c:v>54</c:v>
                </c:pt>
                <c:pt idx="33">
                  <c:v>64</c:v>
                </c:pt>
                <c:pt idx="34">
                  <c:v>74</c:v>
                </c:pt>
              </c:numCache>
            </c:numRef>
          </c:val>
          <c:extLst>
            <c:ext xmlns:c16="http://schemas.microsoft.com/office/drawing/2014/chart" uri="{C3380CC4-5D6E-409C-BE32-E72D297353CC}">
              <c16:uniqueId val="{00000004-D19B-E945-9861-844E1FD83FEE}"/>
            </c:ext>
          </c:extLst>
        </c:ser>
        <c:ser>
          <c:idx val="5"/>
          <c:order val="5"/>
          <c:tx>
            <c:strRef>
              <c:f>Sheet1!$G$1</c:f>
              <c:strCache>
                <c:ptCount val="1"/>
                <c:pt idx="0">
                  <c:v>Nvidia Turing</c:v>
                </c:pt>
              </c:strCache>
            </c:strRef>
          </c:tx>
          <c:spPr>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Sheet1!$G$2:$G$36</c:f>
              <c:numCache>
                <c:formatCode>General</c:formatCode>
                <c:ptCount val="35"/>
                <c:pt idx="28">
                  <c:v>1</c:v>
                </c:pt>
                <c:pt idx="29">
                  <c:v>3</c:v>
                </c:pt>
              </c:numCache>
            </c:numRef>
          </c:val>
          <c:extLst>
            <c:ext xmlns:c16="http://schemas.microsoft.com/office/drawing/2014/chart" uri="{C3380CC4-5D6E-409C-BE32-E72D297353CC}">
              <c16:uniqueId val="{00000005-D19B-E945-9861-844E1FD83FEE}"/>
            </c:ext>
          </c:extLst>
        </c:ser>
        <c:ser>
          <c:idx val="6"/>
          <c:order val="6"/>
          <c:tx>
            <c:strRef>
              <c:f>Sheet1!$H$1</c:f>
              <c:strCache>
                <c:ptCount val="1"/>
                <c:pt idx="0">
                  <c:v>ATI Radeon</c:v>
                </c:pt>
              </c:strCache>
            </c:strRef>
          </c:tx>
          <c:spPr>
            <a:solidFill>
              <a:srgbClr val="FFED49"/>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Sheet1!$H$2:$H$36</c:f>
              <c:numCache>
                <c:formatCode>General</c:formatCode>
                <c:ptCount val="35"/>
                <c:pt idx="0">
                  <c:v>0</c:v>
                </c:pt>
                <c:pt idx="1">
                  <c:v>0</c:v>
                </c:pt>
                <c:pt idx="2">
                  <c:v>0</c:v>
                </c:pt>
                <c:pt idx="3">
                  <c:v>0</c:v>
                </c:pt>
                <c:pt idx="4">
                  <c:v>0</c:v>
                </c:pt>
                <c:pt idx="5">
                  <c:v>0</c:v>
                </c:pt>
                <c:pt idx="6">
                  <c:v>0</c:v>
                </c:pt>
                <c:pt idx="7">
                  <c:v>0</c:v>
                </c:pt>
                <c:pt idx="8">
                  <c:v>0</c:v>
                </c:pt>
                <c:pt idx="9">
                  <c:v>1</c:v>
                </c:pt>
                <c:pt idx="10">
                  <c:v>2</c:v>
                </c:pt>
                <c:pt idx="11">
                  <c:v>2</c:v>
                </c:pt>
                <c:pt idx="12">
                  <c:v>2</c:v>
                </c:pt>
                <c:pt idx="13">
                  <c:v>3</c:v>
                </c:pt>
                <c:pt idx="14">
                  <c:v>3</c:v>
                </c:pt>
                <c:pt idx="15">
                  <c:v>2</c:v>
                </c:pt>
                <c:pt idx="16">
                  <c:v>2</c:v>
                </c:pt>
                <c:pt idx="17">
                  <c:v>3</c:v>
                </c:pt>
                <c:pt idx="18">
                  <c:v>4</c:v>
                </c:pt>
                <c:pt idx="19">
                  <c:v>3</c:v>
                </c:pt>
                <c:pt idx="20">
                  <c:v>3</c:v>
                </c:pt>
                <c:pt idx="21">
                  <c:v>1</c:v>
                </c:pt>
                <c:pt idx="22">
                  <c:v>1</c:v>
                </c:pt>
              </c:numCache>
            </c:numRef>
          </c:val>
          <c:extLst>
            <c:ext xmlns:c16="http://schemas.microsoft.com/office/drawing/2014/chart" uri="{C3380CC4-5D6E-409C-BE32-E72D297353CC}">
              <c16:uniqueId val="{00000006-D19B-E945-9861-844E1FD83FEE}"/>
            </c:ext>
          </c:extLst>
        </c:ser>
        <c:ser>
          <c:idx val="7"/>
          <c:order val="7"/>
          <c:tx>
            <c:strRef>
              <c:f>Sheet1!$I$1</c:f>
              <c:strCache>
                <c:ptCount val="1"/>
                <c:pt idx="0">
                  <c:v>IBM Cell</c:v>
                </c:pt>
              </c:strCache>
            </c:strRef>
          </c:tx>
          <c:spPr>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Sheet1!$I$2:$I$36</c:f>
              <c:numCache>
                <c:formatCode>General</c:formatCode>
                <c:ptCount val="35"/>
                <c:pt idx="0">
                  <c:v>0</c:v>
                </c:pt>
                <c:pt idx="1">
                  <c:v>0</c:v>
                </c:pt>
                <c:pt idx="2">
                  <c:v>0</c:v>
                </c:pt>
                <c:pt idx="3">
                  <c:v>0</c:v>
                </c:pt>
                <c:pt idx="4">
                  <c:v>3</c:v>
                </c:pt>
                <c:pt idx="5">
                  <c:v>7</c:v>
                </c:pt>
                <c:pt idx="6">
                  <c:v>4</c:v>
                </c:pt>
                <c:pt idx="7">
                  <c:v>6</c:v>
                </c:pt>
                <c:pt idx="8">
                  <c:v>6</c:v>
                </c:pt>
                <c:pt idx="9">
                  <c:v>6</c:v>
                </c:pt>
                <c:pt idx="10">
                  <c:v>5</c:v>
                </c:pt>
                <c:pt idx="11">
                  <c:v>2</c:v>
                </c:pt>
                <c:pt idx="12">
                  <c:v>2</c:v>
                </c:pt>
                <c:pt idx="13">
                  <c:v>2</c:v>
                </c:pt>
                <c:pt idx="14">
                  <c:v>0</c:v>
                </c:pt>
                <c:pt idx="15">
                  <c:v>0</c:v>
                </c:pt>
                <c:pt idx="16">
                  <c:v>0</c:v>
                </c:pt>
                <c:pt idx="17">
                  <c:v>0</c:v>
                </c:pt>
                <c:pt idx="18">
                  <c:v>0</c:v>
                </c:pt>
              </c:numCache>
            </c:numRef>
          </c:val>
          <c:extLst>
            <c:ext xmlns:c16="http://schemas.microsoft.com/office/drawing/2014/chart" uri="{C3380CC4-5D6E-409C-BE32-E72D297353CC}">
              <c16:uniqueId val="{00000007-D19B-E945-9861-844E1FD83FEE}"/>
            </c:ext>
          </c:extLst>
        </c:ser>
        <c:ser>
          <c:idx val="8"/>
          <c:order val="8"/>
          <c:tx>
            <c:strRef>
              <c:f>Sheet1!$J$1</c:f>
              <c:strCache>
                <c:ptCount val="1"/>
                <c:pt idx="0">
                  <c:v>Clearspeed</c:v>
                </c:pt>
              </c:strCache>
            </c:strRef>
          </c:tx>
          <c:spPr>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Sheet1!$J$2:$J$36</c:f>
              <c:numCache>
                <c:formatCode>General</c:formatCode>
                <c:ptCount val="35"/>
                <c:pt idx="0">
                  <c:v>1</c:v>
                </c:pt>
                <c:pt idx="1">
                  <c:v>1</c:v>
                </c:pt>
                <c:pt idx="2">
                  <c:v>1</c:v>
                </c:pt>
                <c:pt idx="3">
                  <c:v>1</c:v>
                </c:pt>
                <c:pt idx="4">
                  <c:v>1</c:v>
                </c:pt>
                <c:pt idx="5">
                  <c:v>1</c:v>
                </c:pt>
                <c:pt idx="6">
                  <c:v>1</c:v>
                </c:pt>
                <c:pt idx="7">
                  <c:v>1</c:v>
                </c:pt>
                <c:pt idx="8">
                  <c:v>1</c:v>
                </c:pt>
                <c:pt idx="9">
                  <c:v>1</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8-D19B-E945-9861-844E1FD83FEE}"/>
            </c:ext>
          </c:extLst>
        </c:ser>
        <c:ser>
          <c:idx val="9"/>
          <c:order val="9"/>
          <c:tx>
            <c:strRef>
              <c:f>Sheet1!$K$1</c:f>
              <c:strCache>
                <c:ptCount val="1"/>
                <c:pt idx="0">
                  <c:v>Intel Xeon Phi</c:v>
                </c:pt>
              </c:strCache>
            </c:strRef>
          </c:tx>
          <c:spPr>
            <a:solidFill>
              <a:srgbClr val="7030A0"/>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Sheet1!$K$2:$K$36</c:f>
              <c:numCache>
                <c:formatCode>General</c:formatCode>
                <c:ptCount val="35"/>
                <c:pt idx="0">
                  <c:v>0</c:v>
                </c:pt>
                <c:pt idx="1">
                  <c:v>0</c:v>
                </c:pt>
                <c:pt idx="2">
                  <c:v>0</c:v>
                </c:pt>
                <c:pt idx="3">
                  <c:v>0</c:v>
                </c:pt>
                <c:pt idx="4">
                  <c:v>0</c:v>
                </c:pt>
                <c:pt idx="5">
                  <c:v>0</c:v>
                </c:pt>
                <c:pt idx="6">
                  <c:v>0</c:v>
                </c:pt>
                <c:pt idx="7">
                  <c:v>0</c:v>
                </c:pt>
                <c:pt idx="8">
                  <c:v>0</c:v>
                </c:pt>
                <c:pt idx="9">
                  <c:v>0</c:v>
                </c:pt>
                <c:pt idx="10">
                  <c:v>0</c:v>
                </c:pt>
                <c:pt idx="11">
                  <c:v>0</c:v>
                </c:pt>
                <c:pt idx="12">
                  <c:v>1</c:v>
                </c:pt>
                <c:pt idx="13">
                  <c:v>7</c:v>
                </c:pt>
                <c:pt idx="14">
                  <c:v>11</c:v>
                </c:pt>
                <c:pt idx="15">
                  <c:v>12</c:v>
                </c:pt>
                <c:pt idx="16">
                  <c:v>16</c:v>
                </c:pt>
                <c:pt idx="17">
                  <c:v>20</c:v>
                </c:pt>
                <c:pt idx="18">
                  <c:v>30</c:v>
                </c:pt>
                <c:pt idx="19">
                  <c:v>29</c:v>
                </c:pt>
                <c:pt idx="20">
                  <c:v>23</c:v>
                </c:pt>
                <c:pt idx="21">
                  <c:v>21</c:v>
                </c:pt>
                <c:pt idx="22">
                  <c:v>14</c:v>
                </c:pt>
                <c:pt idx="23">
                  <c:v>10</c:v>
                </c:pt>
                <c:pt idx="24">
                  <c:v>7</c:v>
                </c:pt>
                <c:pt idx="25">
                  <c:v>6</c:v>
                </c:pt>
                <c:pt idx="26">
                  <c:v>5</c:v>
                </c:pt>
                <c:pt idx="27">
                  <c:v>5</c:v>
                </c:pt>
                <c:pt idx="28">
                  <c:v>5</c:v>
                </c:pt>
                <c:pt idx="29">
                  <c:v>3</c:v>
                </c:pt>
                <c:pt idx="30">
                  <c:v>2</c:v>
                </c:pt>
                <c:pt idx="31">
                  <c:v>2</c:v>
                </c:pt>
                <c:pt idx="32">
                  <c:v>2</c:v>
                </c:pt>
                <c:pt idx="33">
                  <c:v>2</c:v>
                </c:pt>
                <c:pt idx="34">
                  <c:v>2</c:v>
                </c:pt>
              </c:numCache>
            </c:numRef>
          </c:val>
          <c:extLst>
            <c:ext xmlns:c16="http://schemas.microsoft.com/office/drawing/2014/chart" uri="{C3380CC4-5D6E-409C-BE32-E72D297353CC}">
              <c16:uniqueId val="{00000009-D19B-E945-9861-844E1FD83FEE}"/>
            </c:ext>
          </c:extLst>
        </c:ser>
        <c:ser>
          <c:idx val="10"/>
          <c:order val="10"/>
          <c:tx>
            <c:strRef>
              <c:f>Sheet1!$L$1</c:f>
              <c:strCache>
                <c:ptCount val="1"/>
                <c:pt idx="0">
                  <c:v>Xeon Phi Main</c:v>
                </c:pt>
              </c:strCache>
            </c:strRef>
          </c:tx>
          <c:spPr>
            <a:solidFill>
              <a:srgbClr val="0070C0"/>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Sheet1!$L$2:$L$36</c:f>
              <c:numCache>
                <c:formatCode>General</c:formatCode>
                <c:ptCount val="35"/>
                <c:pt idx="18">
                  <c:v>1</c:v>
                </c:pt>
                <c:pt idx="19">
                  <c:v>0</c:v>
                </c:pt>
                <c:pt idx="20">
                  <c:v>1</c:v>
                </c:pt>
                <c:pt idx="21">
                  <c:v>10</c:v>
                </c:pt>
                <c:pt idx="22">
                  <c:v>13</c:v>
                </c:pt>
                <c:pt idx="23">
                  <c:v>14</c:v>
                </c:pt>
                <c:pt idx="24">
                  <c:v>19</c:v>
                </c:pt>
                <c:pt idx="25">
                  <c:v>18</c:v>
                </c:pt>
                <c:pt idx="26">
                  <c:v>17</c:v>
                </c:pt>
                <c:pt idx="27">
                  <c:v>12</c:v>
                </c:pt>
                <c:pt idx="28">
                  <c:v>12</c:v>
                </c:pt>
                <c:pt idx="29">
                  <c:v>9</c:v>
                </c:pt>
                <c:pt idx="30">
                  <c:v>9</c:v>
                </c:pt>
                <c:pt idx="31">
                  <c:v>9</c:v>
                </c:pt>
                <c:pt idx="32">
                  <c:v>8</c:v>
                </c:pt>
                <c:pt idx="33">
                  <c:v>8</c:v>
                </c:pt>
                <c:pt idx="34">
                  <c:v>7</c:v>
                </c:pt>
              </c:numCache>
            </c:numRef>
          </c:val>
          <c:extLst>
            <c:ext xmlns:c16="http://schemas.microsoft.com/office/drawing/2014/chart" uri="{C3380CC4-5D6E-409C-BE32-E72D297353CC}">
              <c16:uniqueId val="{0000000A-D19B-E945-9861-844E1FD83FEE}"/>
            </c:ext>
          </c:extLst>
        </c:ser>
        <c:ser>
          <c:idx val="11"/>
          <c:order val="11"/>
          <c:tx>
            <c:strRef>
              <c:f>Sheet1!$M$1</c:f>
              <c:strCache>
                <c:ptCount val="1"/>
                <c:pt idx="0">
                  <c:v>AMD Instinct</c:v>
                </c:pt>
              </c:strCache>
            </c:strRef>
          </c:tx>
          <c:spPr>
            <a:solidFill>
              <a:srgbClr val="FFED49"/>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Sheet1!$M$2:$M$36</c:f>
              <c:numCache>
                <c:formatCode>General</c:formatCode>
                <c:ptCount val="35"/>
                <c:pt idx="32">
                  <c:v>7</c:v>
                </c:pt>
                <c:pt idx="33">
                  <c:v>10</c:v>
                </c:pt>
                <c:pt idx="34">
                  <c:v>16</c:v>
                </c:pt>
              </c:numCache>
            </c:numRef>
          </c:val>
          <c:extLst>
            <c:ext xmlns:c16="http://schemas.microsoft.com/office/drawing/2014/chart" uri="{C3380CC4-5D6E-409C-BE32-E72D297353CC}">
              <c16:uniqueId val="{0000000B-D19B-E945-9861-844E1FD83FEE}"/>
            </c:ext>
          </c:extLst>
        </c:ser>
        <c:ser>
          <c:idx val="12"/>
          <c:order val="12"/>
          <c:tx>
            <c:strRef>
              <c:f>Sheet1!$N$1</c:f>
              <c:strCache>
                <c:ptCount val="1"/>
                <c:pt idx="0">
                  <c:v>AMD Vega</c:v>
                </c:pt>
              </c:strCache>
            </c:strRef>
          </c:tx>
          <c:spPr>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Sheet1!$N$2:$N$36</c:f>
              <c:numCache>
                <c:formatCode>General</c:formatCode>
                <c:ptCount val="35"/>
                <c:pt idx="27">
                  <c:v>1</c:v>
                </c:pt>
                <c:pt idx="28">
                  <c:v>1</c:v>
                </c:pt>
                <c:pt idx="29">
                  <c:v>1</c:v>
                </c:pt>
                <c:pt idx="30">
                  <c:v>1</c:v>
                </c:pt>
                <c:pt idx="31">
                  <c:v>1</c:v>
                </c:pt>
                <c:pt idx="32">
                  <c:v>1</c:v>
                </c:pt>
              </c:numCache>
            </c:numRef>
          </c:val>
          <c:extLst>
            <c:ext xmlns:c16="http://schemas.microsoft.com/office/drawing/2014/chart" uri="{C3380CC4-5D6E-409C-BE32-E72D297353CC}">
              <c16:uniqueId val="{0000000C-D19B-E945-9861-844E1FD83FEE}"/>
            </c:ext>
          </c:extLst>
        </c:ser>
        <c:ser>
          <c:idx val="13"/>
          <c:order val="13"/>
          <c:tx>
            <c:strRef>
              <c:f>Sheet1!$O$1</c:f>
              <c:strCache>
                <c:ptCount val="1"/>
                <c:pt idx="0">
                  <c:v>Kepler/Phi</c:v>
                </c:pt>
              </c:strCache>
            </c:strRef>
          </c:tx>
          <c:spPr>
            <a:solidFill>
              <a:srgbClr val="92D050"/>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Sheet1!$O$2:$O$36</c:f>
              <c:numCache>
                <c:formatCode>General</c:formatCode>
                <c:ptCount val="35"/>
                <c:pt idx="14">
                  <c:v>1</c:v>
                </c:pt>
                <c:pt idx="15">
                  <c:v>2</c:v>
                </c:pt>
                <c:pt idx="16">
                  <c:v>3</c:v>
                </c:pt>
                <c:pt idx="17">
                  <c:v>5</c:v>
                </c:pt>
                <c:pt idx="18">
                  <c:v>4</c:v>
                </c:pt>
                <c:pt idx="19">
                  <c:v>3</c:v>
                </c:pt>
                <c:pt idx="20">
                  <c:v>3</c:v>
                </c:pt>
                <c:pt idx="21">
                  <c:v>3</c:v>
                </c:pt>
                <c:pt idx="22">
                  <c:v>3</c:v>
                </c:pt>
                <c:pt idx="23">
                  <c:v>2</c:v>
                </c:pt>
                <c:pt idx="24">
                  <c:v>2</c:v>
                </c:pt>
                <c:pt idx="25">
                  <c:v>2</c:v>
                </c:pt>
                <c:pt idx="26">
                  <c:v>1</c:v>
                </c:pt>
                <c:pt idx="27">
                  <c:v>1</c:v>
                </c:pt>
                <c:pt idx="28">
                  <c:v>1</c:v>
                </c:pt>
                <c:pt idx="29">
                  <c:v>1</c:v>
                </c:pt>
                <c:pt idx="30">
                  <c:v>1</c:v>
                </c:pt>
                <c:pt idx="31">
                  <c:v>1</c:v>
                </c:pt>
                <c:pt idx="32">
                  <c:v>1</c:v>
                </c:pt>
                <c:pt idx="33">
                  <c:v>1</c:v>
                </c:pt>
                <c:pt idx="34">
                  <c:v>1</c:v>
                </c:pt>
              </c:numCache>
            </c:numRef>
          </c:val>
          <c:extLst>
            <c:ext xmlns:c16="http://schemas.microsoft.com/office/drawing/2014/chart" uri="{C3380CC4-5D6E-409C-BE32-E72D297353CC}">
              <c16:uniqueId val="{0000000D-D19B-E945-9861-844E1FD83FEE}"/>
            </c:ext>
          </c:extLst>
        </c:ser>
        <c:ser>
          <c:idx val="14"/>
          <c:order val="14"/>
          <c:tx>
            <c:strRef>
              <c:f>Sheet1!$P$1</c:f>
              <c:strCache>
                <c:ptCount val="1"/>
                <c:pt idx="0">
                  <c:v>PEZY-SC</c:v>
                </c:pt>
              </c:strCache>
            </c:strRef>
          </c:tx>
          <c:spPr>
            <a:solidFill>
              <a:schemeClr val="accent4">
                <a:lumMod val="60000"/>
                <a:lumOff val="40000"/>
              </a:schemeClr>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Sheet1!$P$2:$P$36</c:f>
              <c:numCache>
                <c:formatCode>General</c:formatCode>
                <c:ptCount val="35"/>
                <c:pt idx="17">
                  <c:v>1</c:v>
                </c:pt>
                <c:pt idx="18">
                  <c:v>3</c:v>
                </c:pt>
                <c:pt idx="19">
                  <c:v>2</c:v>
                </c:pt>
                <c:pt idx="20">
                  <c:v>2</c:v>
                </c:pt>
                <c:pt idx="21">
                  <c:v>1</c:v>
                </c:pt>
                <c:pt idx="22">
                  <c:v>2</c:v>
                </c:pt>
                <c:pt idx="23">
                  <c:v>5</c:v>
                </c:pt>
                <c:pt idx="24">
                  <c:v>4</c:v>
                </c:pt>
                <c:pt idx="25">
                  <c:v>2</c:v>
                </c:pt>
                <c:pt idx="26">
                  <c:v>1</c:v>
                </c:pt>
                <c:pt idx="27">
                  <c:v>1</c:v>
                </c:pt>
                <c:pt idx="28">
                  <c:v>1</c:v>
                </c:pt>
                <c:pt idx="31">
                  <c:v>1</c:v>
                </c:pt>
                <c:pt idx="32">
                  <c:v>2</c:v>
                </c:pt>
                <c:pt idx="33">
                  <c:v>1</c:v>
                </c:pt>
                <c:pt idx="34">
                  <c:v>1</c:v>
                </c:pt>
              </c:numCache>
            </c:numRef>
          </c:val>
          <c:extLst>
            <c:ext xmlns:c16="http://schemas.microsoft.com/office/drawing/2014/chart" uri="{C3380CC4-5D6E-409C-BE32-E72D297353CC}">
              <c16:uniqueId val="{0000000E-D19B-E945-9861-844E1FD83FEE}"/>
            </c:ext>
          </c:extLst>
        </c:ser>
        <c:ser>
          <c:idx val="15"/>
          <c:order val="15"/>
          <c:tx>
            <c:strRef>
              <c:f>Sheet1!$Q$1</c:f>
              <c:strCache>
                <c:ptCount val="1"/>
                <c:pt idx="0">
                  <c:v>Matrix-2000</c:v>
                </c:pt>
              </c:strCache>
            </c:strRef>
          </c:tx>
          <c:spPr>
            <a:solidFill>
              <a:srgbClr val="B55A00"/>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Sheet1!$Q$2:$Q$36</c:f>
              <c:numCache>
                <c:formatCode>General</c:formatCode>
                <c:ptCount val="35"/>
                <c:pt idx="24">
                  <c:v>1</c:v>
                </c:pt>
                <c:pt idx="25">
                  <c:v>1</c:v>
                </c:pt>
                <c:pt idx="26">
                  <c:v>1</c:v>
                </c:pt>
                <c:pt idx="27">
                  <c:v>1</c:v>
                </c:pt>
                <c:pt idx="28">
                  <c:v>1</c:v>
                </c:pt>
                <c:pt idx="29">
                  <c:v>1</c:v>
                </c:pt>
                <c:pt idx="30">
                  <c:v>1</c:v>
                </c:pt>
                <c:pt idx="31">
                  <c:v>1</c:v>
                </c:pt>
                <c:pt idx="32">
                  <c:v>1</c:v>
                </c:pt>
                <c:pt idx="33">
                  <c:v>1</c:v>
                </c:pt>
                <c:pt idx="34">
                  <c:v>1</c:v>
                </c:pt>
              </c:numCache>
            </c:numRef>
          </c:val>
          <c:extLst>
            <c:ext xmlns:c16="http://schemas.microsoft.com/office/drawing/2014/chart" uri="{C3380CC4-5D6E-409C-BE32-E72D297353CC}">
              <c16:uniqueId val="{0000000F-D19B-E945-9861-844E1FD83FEE}"/>
            </c:ext>
          </c:extLst>
        </c:ser>
        <c:ser>
          <c:idx val="16"/>
          <c:order val="16"/>
          <c:tx>
            <c:strRef>
              <c:f>Sheet1!$R$1</c:f>
              <c:strCache>
                <c:ptCount val="1"/>
                <c:pt idx="0">
                  <c:v>MN-Core</c:v>
                </c:pt>
              </c:strCache>
            </c:strRef>
          </c:tx>
          <c:spPr>
            <a:solidFill>
              <a:schemeClr val="accent6"/>
            </a:solidFill>
            <a:ln w="25400">
              <a:noFill/>
            </a:ln>
          </c:spPr>
          <c:cat>
            <c:numRef>
              <c:f>Sheet1!$A$2:$A$36</c:f>
              <c:numCache>
                <c:formatCode>General</c:formatCode>
                <c:ptCount val="35"/>
                <c:pt idx="0" formatCode="0">
                  <c:v>2006</c:v>
                </c:pt>
                <c:pt idx="2" formatCode="0">
                  <c:v>2007</c:v>
                </c:pt>
                <c:pt idx="4" formatCode="0">
                  <c:v>2008</c:v>
                </c:pt>
                <c:pt idx="6">
                  <c:v>2009</c:v>
                </c:pt>
                <c:pt idx="8">
                  <c:v>2010</c:v>
                </c:pt>
                <c:pt idx="10">
                  <c:v>2011</c:v>
                </c:pt>
                <c:pt idx="12" formatCode="0">
                  <c:v>2012</c:v>
                </c:pt>
                <c:pt idx="14" formatCode="0">
                  <c:v>2013</c:v>
                </c:pt>
                <c:pt idx="16" formatCode="0">
                  <c:v>2014</c:v>
                </c:pt>
                <c:pt idx="18" formatCode="0">
                  <c:v>2015</c:v>
                </c:pt>
                <c:pt idx="20" formatCode="0">
                  <c:v>2016</c:v>
                </c:pt>
                <c:pt idx="22" formatCode="0">
                  <c:v>2017</c:v>
                </c:pt>
                <c:pt idx="24" formatCode="0">
                  <c:v>2018</c:v>
                </c:pt>
                <c:pt idx="26" formatCode="0">
                  <c:v>2019</c:v>
                </c:pt>
                <c:pt idx="28" formatCode="0">
                  <c:v>2020</c:v>
                </c:pt>
                <c:pt idx="30" formatCode="0">
                  <c:v>2021</c:v>
                </c:pt>
                <c:pt idx="32">
                  <c:v>2022</c:v>
                </c:pt>
                <c:pt idx="34">
                  <c:v>2023</c:v>
                </c:pt>
              </c:numCache>
            </c:numRef>
          </c:cat>
          <c:val>
            <c:numRef>
              <c:f>Sheet1!$R$2:$R$36</c:f>
              <c:numCache>
                <c:formatCode>General</c:formatCode>
                <c:ptCount val="35"/>
                <c:pt idx="28">
                  <c:v>1</c:v>
                </c:pt>
                <c:pt idx="29">
                  <c:v>1</c:v>
                </c:pt>
                <c:pt idx="30">
                  <c:v>1</c:v>
                </c:pt>
                <c:pt idx="31">
                  <c:v>1</c:v>
                </c:pt>
                <c:pt idx="32">
                  <c:v>1</c:v>
                </c:pt>
                <c:pt idx="33">
                  <c:v>1</c:v>
                </c:pt>
                <c:pt idx="34">
                  <c:v>1</c:v>
                </c:pt>
              </c:numCache>
            </c:numRef>
          </c:val>
          <c:extLst>
            <c:ext xmlns:c16="http://schemas.microsoft.com/office/drawing/2014/chart" uri="{C3380CC4-5D6E-409C-BE32-E72D297353CC}">
              <c16:uniqueId val="{00000010-D19B-E945-9861-844E1FD83FEE}"/>
            </c:ext>
          </c:extLst>
        </c:ser>
        <c:dLbls>
          <c:showLegendKey val="0"/>
          <c:showVal val="0"/>
          <c:showCatName val="0"/>
          <c:showSerName val="0"/>
          <c:showPercent val="0"/>
          <c:showBubbleSize val="0"/>
        </c:dLbls>
        <c:axId val="-1991505896"/>
        <c:axId val="-1991502856"/>
      </c:areaChart>
      <c:catAx>
        <c:axId val="-1991505896"/>
        <c:scaling>
          <c:orientation val="minMax"/>
        </c:scaling>
        <c:delete val="0"/>
        <c:axPos val="b"/>
        <c:numFmt formatCode="0" sourceLinked="1"/>
        <c:majorTickMark val="out"/>
        <c:minorTickMark val="none"/>
        <c:tickLblPos val="nextTo"/>
        <c:txPr>
          <a:bodyPr rot="-5400000" vert="horz"/>
          <a:lstStyle/>
          <a:p>
            <a:pPr>
              <a:defRPr/>
            </a:pPr>
            <a:endParaRPr lang="en-US"/>
          </a:p>
        </c:txPr>
        <c:crossAx val="-1991502856"/>
        <c:crosses val="autoZero"/>
        <c:auto val="1"/>
        <c:lblAlgn val="ctr"/>
        <c:lblOffset val="100"/>
        <c:tickLblSkip val="2"/>
        <c:noMultiLvlLbl val="0"/>
      </c:catAx>
      <c:valAx>
        <c:axId val="-1991502856"/>
        <c:scaling>
          <c:orientation val="minMax"/>
        </c:scaling>
        <c:delete val="0"/>
        <c:axPos val="l"/>
        <c:majorGridlines/>
        <c:title>
          <c:tx>
            <c:rich>
              <a:bodyPr/>
              <a:lstStyle/>
              <a:p>
                <a:pPr>
                  <a:defRPr/>
                </a:pPr>
                <a:r>
                  <a:rPr lang="en-US"/>
                  <a:t>Systems</a:t>
                </a:r>
              </a:p>
            </c:rich>
          </c:tx>
          <c:overlay val="0"/>
        </c:title>
        <c:numFmt formatCode="General" sourceLinked="1"/>
        <c:majorTickMark val="out"/>
        <c:minorTickMark val="none"/>
        <c:tickLblPos val="nextTo"/>
        <c:crossAx val="-1991505896"/>
        <c:crosses val="autoZero"/>
        <c:crossBetween val="midCat"/>
        <c:majorUnit val="20"/>
        <c:minorUnit val="0.4"/>
      </c:valAx>
    </c:plotArea>
    <c:legend>
      <c:legendPos val="r"/>
      <c:layout>
        <c:manualLayout>
          <c:xMode val="edge"/>
          <c:yMode val="edge"/>
          <c:x val="0.85112565321226696"/>
          <c:y val="3.2469882999725197E-2"/>
          <c:w val="0.1375162564138942"/>
          <c:h val="0.85788279085047492"/>
        </c:manualLayout>
      </c:layout>
      <c:overlay val="0"/>
      <c:txPr>
        <a:bodyPr/>
        <a:lstStyle/>
        <a:p>
          <a:pPr>
            <a:defRPr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32DE1B-4420-7B48-89E5-149BFB6C7EC2}"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5E06B9C3-39A4-4841-8A9A-3868AE9330A6}">
      <dgm:prSet phldrT="[Text]"/>
      <dgm:spPr/>
      <dgm:t>
        <a:bodyPr/>
        <a:lstStyle/>
        <a:p>
          <a:r>
            <a:rPr lang="en-US" dirty="0"/>
            <a:t>Big Machines</a:t>
          </a:r>
        </a:p>
      </dgm:t>
    </dgm:pt>
    <dgm:pt modelId="{C42ED1CE-8DEF-B748-AA94-246033140C1C}" type="parTrans" cxnId="{D21D8915-2F8F-5E4D-B4A0-DF83ACC73E01}">
      <dgm:prSet/>
      <dgm:spPr/>
      <dgm:t>
        <a:bodyPr/>
        <a:lstStyle/>
        <a:p>
          <a:endParaRPr lang="en-US"/>
        </a:p>
      </dgm:t>
    </dgm:pt>
    <dgm:pt modelId="{10C93EB6-54B5-E348-B321-4C139E0391F3}" type="sibTrans" cxnId="{D21D8915-2F8F-5E4D-B4A0-DF83ACC73E01}">
      <dgm:prSet/>
      <dgm:spPr/>
      <dgm:t>
        <a:bodyPr/>
        <a:lstStyle/>
        <a:p>
          <a:endParaRPr lang="en-US"/>
        </a:p>
      </dgm:t>
    </dgm:pt>
    <dgm:pt modelId="{B821F33B-32A0-BF4A-AFD8-87C0E3239D05}">
      <dgm:prSet phldrT="[Text]"/>
      <dgm:spPr/>
      <dgm:t>
        <a:bodyPr/>
        <a:lstStyle/>
        <a:p>
          <a:r>
            <a:rPr lang="en-US" dirty="0"/>
            <a:t>Scalable Algorithms</a:t>
          </a:r>
        </a:p>
      </dgm:t>
    </dgm:pt>
    <dgm:pt modelId="{60895407-6939-9246-B04D-42778C405C06}" type="parTrans" cxnId="{F1C19EEA-6919-AD41-9447-2ED47A469B98}">
      <dgm:prSet/>
      <dgm:spPr/>
      <dgm:t>
        <a:bodyPr/>
        <a:lstStyle/>
        <a:p>
          <a:endParaRPr lang="en-US"/>
        </a:p>
      </dgm:t>
    </dgm:pt>
    <dgm:pt modelId="{D0B066E6-3723-0345-9410-976EB2E4E637}" type="sibTrans" cxnId="{F1C19EEA-6919-AD41-9447-2ED47A469B98}">
      <dgm:prSet/>
      <dgm:spPr/>
      <dgm:t>
        <a:bodyPr/>
        <a:lstStyle/>
        <a:p>
          <a:endParaRPr lang="en-US"/>
        </a:p>
      </dgm:t>
    </dgm:pt>
    <dgm:pt modelId="{60FFDD63-682B-CC4A-AE0F-5A775776D85C}">
      <dgm:prSet phldrT="[Text]"/>
      <dgm:spPr/>
      <dgm:t>
        <a:bodyPr/>
        <a:lstStyle/>
        <a:p>
          <a:r>
            <a:rPr lang="en-US" dirty="0"/>
            <a:t>Big Data</a:t>
          </a:r>
        </a:p>
      </dgm:t>
    </dgm:pt>
    <dgm:pt modelId="{A2AE7977-F084-3546-A3C9-FEB05403F2C1}" type="parTrans" cxnId="{5C8EB012-4144-4E40-AF13-C2722948BF5F}">
      <dgm:prSet/>
      <dgm:spPr/>
      <dgm:t>
        <a:bodyPr/>
        <a:lstStyle/>
        <a:p>
          <a:endParaRPr lang="en-US"/>
        </a:p>
      </dgm:t>
    </dgm:pt>
    <dgm:pt modelId="{7D248043-E13F-C94F-A025-6A3BAE6801F3}" type="sibTrans" cxnId="{5C8EB012-4144-4E40-AF13-C2722948BF5F}">
      <dgm:prSet/>
      <dgm:spPr/>
      <dgm:t>
        <a:bodyPr/>
        <a:lstStyle/>
        <a:p>
          <a:endParaRPr lang="en-US"/>
        </a:p>
      </dgm:t>
    </dgm:pt>
    <dgm:pt modelId="{D136E75D-B26C-E04D-B5E0-D0EF60CF6613}" type="pres">
      <dgm:prSet presAssocID="{7A32DE1B-4420-7B48-89E5-149BFB6C7EC2}" presName="Name0" presStyleCnt="0">
        <dgm:presLayoutVars>
          <dgm:dir/>
          <dgm:resizeHandles val="exact"/>
        </dgm:presLayoutVars>
      </dgm:prSet>
      <dgm:spPr/>
    </dgm:pt>
    <dgm:pt modelId="{9436438E-FB7B-D44E-9D8E-61D1EEC0C581}" type="pres">
      <dgm:prSet presAssocID="{7A32DE1B-4420-7B48-89E5-149BFB6C7EC2}" presName="bkgdShp" presStyleLbl="alignAccFollowNode1" presStyleIdx="0" presStyleCnt="1" custScaleY="142792" custLinFactNeighborX="-112" custLinFactNeighborY="13866"/>
      <dgm:spPr/>
    </dgm:pt>
    <dgm:pt modelId="{4A300DEA-0637-D745-8774-94FBA2662269}" type="pres">
      <dgm:prSet presAssocID="{7A32DE1B-4420-7B48-89E5-149BFB6C7EC2}" presName="linComp" presStyleCnt="0"/>
      <dgm:spPr/>
    </dgm:pt>
    <dgm:pt modelId="{C16B68E9-F3F7-9D4C-B39F-7775601CBC6A}" type="pres">
      <dgm:prSet presAssocID="{60FFDD63-682B-CC4A-AE0F-5A775776D85C}" presName="compNode" presStyleCnt="0"/>
      <dgm:spPr/>
    </dgm:pt>
    <dgm:pt modelId="{F6FE8844-CA40-F44B-B4BF-52912185B35A}" type="pres">
      <dgm:prSet presAssocID="{60FFDD63-682B-CC4A-AE0F-5A775776D85C}" presName="node" presStyleLbl="node1" presStyleIdx="0" presStyleCnt="3" custScaleY="75635">
        <dgm:presLayoutVars>
          <dgm:bulletEnabled val="1"/>
        </dgm:presLayoutVars>
      </dgm:prSet>
      <dgm:spPr/>
    </dgm:pt>
    <dgm:pt modelId="{18CA8646-FCF1-2D4D-A47F-4BFEF5E3579E}" type="pres">
      <dgm:prSet presAssocID="{60FFDD63-682B-CC4A-AE0F-5A775776D85C}" presName="invisiNode" presStyleLbl="node1" presStyleIdx="0" presStyleCnt="3"/>
      <dgm:spPr/>
    </dgm:pt>
    <dgm:pt modelId="{24953FE2-1F6A-094D-B71C-14062CDBD8AA}" type="pres">
      <dgm:prSet presAssocID="{60FFDD63-682B-CC4A-AE0F-5A775776D85C}" presName="imagNode" presStyleLbl="fgImgPlace1" presStyleIdx="0" presStyleCnt="3" custScaleY="16688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143BA9E-0814-EF4D-9DD3-D299003BEE31}" type="pres">
      <dgm:prSet presAssocID="{7D248043-E13F-C94F-A025-6A3BAE6801F3}" presName="sibTrans" presStyleLbl="sibTrans2D1" presStyleIdx="0" presStyleCnt="0"/>
      <dgm:spPr/>
    </dgm:pt>
    <dgm:pt modelId="{AF41825B-4621-944B-B437-828DC9E3110F}" type="pres">
      <dgm:prSet presAssocID="{5E06B9C3-39A4-4841-8A9A-3868AE9330A6}" presName="compNode" presStyleCnt="0"/>
      <dgm:spPr/>
    </dgm:pt>
    <dgm:pt modelId="{DDFC6455-4A08-8449-B012-79A4AF995419}" type="pres">
      <dgm:prSet presAssocID="{5E06B9C3-39A4-4841-8A9A-3868AE9330A6}" presName="node" presStyleLbl="node1" presStyleIdx="1" presStyleCnt="3" custScaleY="75635">
        <dgm:presLayoutVars>
          <dgm:bulletEnabled val="1"/>
        </dgm:presLayoutVars>
      </dgm:prSet>
      <dgm:spPr/>
    </dgm:pt>
    <dgm:pt modelId="{05E2CE4B-5BDD-C04D-9346-167F5E46EF49}" type="pres">
      <dgm:prSet presAssocID="{5E06B9C3-39A4-4841-8A9A-3868AE9330A6}" presName="invisiNode" presStyleLbl="node1" presStyleIdx="1" presStyleCnt="3"/>
      <dgm:spPr/>
    </dgm:pt>
    <dgm:pt modelId="{6BB91D4E-5C02-EA47-ACD6-C62B38CFDC40}" type="pres">
      <dgm:prSet presAssocID="{5E06B9C3-39A4-4841-8A9A-3868AE9330A6}" presName="imagNode" presStyleLbl="fgImgPlace1" presStyleIdx="1" presStyleCnt="3" custScaleY="16688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38CB029B-F1C8-6843-8A34-443614F07062}" type="pres">
      <dgm:prSet presAssocID="{10C93EB6-54B5-E348-B321-4C139E0391F3}" presName="sibTrans" presStyleLbl="sibTrans2D1" presStyleIdx="0" presStyleCnt="0"/>
      <dgm:spPr/>
    </dgm:pt>
    <dgm:pt modelId="{6922BAEE-8CE4-4844-A1E2-BF7ED3F37F79}" type="pres">
      <dgm:prSet presAssocID="{B821F33B-32A0-BF4A-AFD8-87C0E3239D05}" presName="compNode" presStyleCnt="0"/>
      <dgm:spPr/>
    </dgm:pt>
    <dgm:pt modelId="{043457B7-32BA-4D46-BE73-FF53AC4E71A0}" type="pres">
      <dgm:prSet presAssocID="{B821F33B-32A0-BF4A-AFD8-87C0E3239D05}" presName="node" presStyleLbl="node1" presStyleIdx="2" presStyleCnt="3" custScaleY="75635">
        <dgm:presLayoutVars>
          <dgm:bulletEnabled val="1"/>
        </dgm:presLayoutVars>
      </dgm:prSet>
      <dgm:spPr/>
    </dgm:pt>
    <dgm:pt modelId="{EFE7316C-851D-004D-9197-636ECFFE8F90}" type="pres">
      <dgm:prSet presAssocID="{B821F33B-32A0-BF4A-AFD8-87C0E3239D05}" presName="invisiNode" presStyleLbl="node1" presStyleIdx="2" presStyleCnt="3"/>
      <dgm:spPr/>
    </dgm:pt>
    <dgm:pt modelId="{0E706BBC-A675-FD49-8CCE-0A614BC2CEE9}" type="pres">
      <dgm:prSet presAssocID="{B821F33B-32A0-BF4A-AFD8-87C0E3239D05}" presName="imagNode" presStyleLbl="fgImgPlace1" presStyleIdx="2" presStyleCnt="3" custScaleY="16688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Lst>
  <dgm:cxnLst>
    <dgm:cxn modelId="{E57C930C-CA2A-384A-8E30-2EAED53E5A72}" type="presOf" srcId="{7A32DE1B-4420-7B48-89E5-149BFB6C7EC2}" destId="{D136E75D-B26C-E04D-B5E0-D0EF60CF6613}" srcOrd="0" destOrd="0" presId="urn:microsoft.com/office/officeart/2005/8/layout/pList2"/>
    <dgm:cxn modelId="{5C8EB012-4144-4E40-AF13-C2722948BF5F}" srcId="{7A32DE1B-4420-7B48-89E5-149BFB6C7EC2}" destId="{60FFDD63-682B-CC4A-AE0F-5A775776D85C}" srcOrd="0" destOrd="0" parTransId="{A2AE7977-F084-3546-A3C9-FEB05403F2C1}" sibTransId="{7D248043-E13F-C94F-A025-6A3BAE6801F3}"/>
    <dgm:cxn modelId="{D21D8915-2F8F-5E4D-B4A0-DF83ACC73E01}" srcId="{7A32DE1B-4420-7B48-89E5-149BFB6C7EC2}" destId="{5E06B9C3-39A4-4841-8A9A-3868AE9330A6}" srcOrd="1" destOrd="0" parTransId="{C42ED1CE-8DEF-B748-AA94-246033140C1C}" sibTransId="{10C93EB6-54B5-E348-B321-4C139E0391F3}"/>
    <dgm:cxn modelId="{0328EC59-D6D1-0848-ADDB-140AE1FCE931}" type="presOf" srcId="{5E06B9C3-39A4-4841-8A9A-3868AE9330A6}" destId="{DDFC6455-4A08-8449-B012-79A4AF995419}" srcOrd="0" destOrd="0" presId="urn:microsoft.com/office/officeart/2005/8/layout/pList2"/>
    <dgm:cxn modelId="{8E4F9C5D-231A-7E4F-85E9-B6A114E73CE2}" type="presOf" srcId="{60FFDD63-682B-CC4A-AE0F-5A775776D85C}" destId="{F6FE8844-CA40-F44B-B4BF-52912185B35A}" srcOrd="0" destOrd="0" presId="urn:microsoft.com/office/officeart/2005/8/layout/pList2"/>
    <dgm:cxn modelId="{9C81CFAE-AE90-5E4B-97FE-CF2A03530D98}" type="presOf" srcId="{B821F33B-32A0-BF4A-AFD8-87C0E3239D05}" destId="{043457B7-32BA-4D46-BE73-FF53AC4E71A0}" srcOrd="0" destOrd="0" presId="urn:microsoft.com/office/officeart/2005/8/layout/pList2"/>
    <dgm:cxn modelId="{5213E1D8-42A5-3248-AB56-19143B37C85A}" type="presOf" srcId="{10C93EB6-54B5-E348-B321-4C139E0391F3}" destId="{38CB029B-F1C8-6843-8A34-443614F07062}" srcOrd="0" destOrd="0" presId="urn:microsoft.com/office/officeart/2005/8/layout/pList2"/>
    <dgm:cxn modelId="{48C69CDA-B5F1-3047-B028-B4EBA01B140A}" type="presOf" srcId="{7D248043-E13F-C94F-A025-6A3BAE6801F3}" destId="{3143BA9E-0814-EF4D-9DD3-D299003BEE31}" srcOrd="0" destOrd="0" presId="urn:microsoft.com/office/officeart/2005/8/layout/pList2"/>
    <dgm:cxn modelId="{F1C19EEA-6919-AD41-9447-2ED47A469B98}" srcId="{7A32DE1B-4420-7B48-89E5-149BFB6C7EC2}" destId="{B821F33B-32A0-BF4A-AFD8-87C0E3239D05}" srcOrd="2" destOrd="0" parTransId="{60895407-6939-9246-B04D-42778C405C06}" sibTransId="{D0B066E6-3723-0345-9410-976EB2E4E637}"/>
    <dgm:cxn modelId="{CD423B6D-73D9-7F46-9B0F-176863CDEFC0}" type="presParOf" srcId="{D136E75D-B26C-E04D-B5E0-D0EF60CF6613}" destId="{9436438E-FB7B-D44E-9D8E-61D1EEC0C581}" srcOrd="0" destOrd="0" presId="urn:microsoft.com/office/officeart/2005/8/layout/pList2"/>
    <dgm:cxn modelId="{E887EBDA-026A-6C4D-96F1-B3EA480B26CA}" type="presParOf" srcId="{D136E75D-B26C-E04D-B5E0-D0EF60CF6613}" destId="{4A300DEA-0637-D745-8774-94FBA2662269}" srcOrd="1" destOrd="0" presId="urn:microsoft.com/office/officeart/2005/8/layout/pList2"/>
    <dgm:cxn modelId="{FE5C24ED-B59B-EE42-BB00-0F84E3646A88}" type="presParOf" srcId="{4A300DEA-0637-D745-8774-94FBA2662269}" destId="{C16B68E9-F3F7-9D4C-B39F-7775601CBC6A}" srcOrd="0" destOrd="0" presId="urn:microsoft.com/office/officeart/2005/8/layout/pList2"/>
    <dgm:cxn modelId="{0BB63503-D06C-A649-90C6-BADA3BC83347}" type="presParOf" srcId="{C16B68E9-F3F7-9D4C-B39F-7775601CBC6A}" destId="{F6FE8844-CA40-F44B-B4BF-52912185B35A}" srcOrd="0" destOrd="0" presId="urn:microsoft.com/office/officeart/2005/8/layout/pList2"/>
    <dgm:cxn modelId="{4AB56E49-9408-6A40-BFB8-DD8B737A81AD}" type="presParOf" srcId="{C16B68E9-F3F7-9D4C-B39F-7775601CBC6A}" destId="{18CA8646-FCF1-2D4D-A47F-4BFEF5E3579E}" srcOrd="1" destOrd="0" presId="urn:microsoft.com/office/officeart/2005/8/layout/pList2"/>
    <dgm:cxn modelId="{E7E4AC3C-1EB1-B948-AF78-53BAACC26B26}" type="presParOf" srcId="{C16B68E9-F3F7-9D4C-B39F-7775601CBC6A}" destId="{24953FE2-1F6A-094D-B71C-14062CDBD8AA}" srcOrd="2" destOrd="0" presId="urn:microsoft.com/office/officeart/2005/8/layout/pList2"/>
    <dgm:cxn modelId="{43BC9A96-B1DD-7B46-B007-A125EAD642FC}" type="presParOf" srcId="{4A300DEA-0637-D745-8774-94FBA2662269}" destId="{3143BA9E-0814-EF4D-9DD3-D299003BEE31}" srcOrd="1" destOrd="0" presId="urn:microsoft.com/office/officeart/2005/8/layout/pList2"/>
    <dgm:cxn modelId="{5862217B-52EB-D342-8568-82E812F119BA}" type="presParOf" srcId="{4A300DEA-0637-D745-8774-94FBA2662269}" destId="{AF41825B-4621-944B-B437-828DC9E3110F}" srcOrd="2" destOrd="0" presId="urn:microsoft.com/office/officeart/2005/8/layout/pList2"/>
    <dgm:cxn modelId="{AC61ADAD-44F8-1540-8BBA-D0CA17E23B1F}" type="presParOf" srcId="{AF41825B-4621-944B-B437-828DC9E3110F}" destId="{DDFC6455-4A08-8449-B012-79A4AF995419}" srcOrd="0" destOrd="0" presId="urn:microsoft.com/office/officeart/2005/8/layout/pList2"/>
    <dgm:cxn modelId="{0B81C653-E7B9-DF4F-BDAB-D7D29A8539A0}" type="presParOf" srcId="{AF41825B-4621-944B-B437-828DC9E3110F}" destId="{05E2CE4B-5BDD-C04D-9346-167F5E46EF49}" srcOrd="1" destOrd="0" presId="urn:microsoft.com/office/officeart/2005/8/layout/pList2"/>
    <dgm:cxn modelId="{26030F87-C101-9548-9CC8-B61CDF84F94C}" type="presParOf" srcId="{AF41825B-4621-944B-B437-828DC9E3110F}" destId="{6BB91D4E-5C02-EA47-ACD6-C62B38CFDC40}" srcOrd="2" destOrd="0" presId="urn:microsoft.com/office/officeart/2005/8/layout/pList2"/>
    <dgm:cxn modelId="{1FE51946-4216-3543-A30C-9B4C93D0468B}" type="presParOf" srcId="{4A300DEA-0637-D745-8774-94FBA2662269}" destId="{38CB029B-F1C8-6843-8A34-443614F07062}" srcOrd="3" destOrd="0" presId="urn:microsoft.com/office/officeart/2005/8/layout/pList2"/>
    <dgm:cxn modelId="{0BEC5AF9-EE63-974F-9F5C-1504A3A6E27B}" type="presParOf" srcId="{4A300DEA-0637-D745-8774-94FBA2662269}" destId="{6922BAEE-8CE4-4844-A1E2-BF7ED3F37F79}" srcOrd="4" destOrd="0" presId="urn:microsoft.com/office/officeart/2005/8/layout/pList2"/>
    <dgm:cxn modelId="{D0A4587E-F21F-A542-862A-68B3E646FEF9}" type="presParOf" srcId="{6922BAEE-8CE4-4844-A1E2-BF7ED3F37F79}" destId="{043457B7-32BA-4D46-BE73-FF53AC4E71A0}" srcOrd="0" destOrd="0" presId="urn:microsoft.com/office/officeart/2005/8/layout/pList2"/>
    <dgm:cxn modelId="{794DF764-A42A-4C45-9739-50D35956F8AE}" type="presParOf" srcId="{6922BAEE-8CE4-4844-A1E2-BF7ED3F37F79}" destId="{EFE7316C-851D-004D-9197-636ECFFE8F90}" srcOrd="1" destOrd="0" presId="urn:microsoft.com/office/officeart/2005/8/layout/pList2"/>
    <dgm:cxn modelId="{88A643AD-EA58-7A4B-A8C6-255FF37DDE83}" type="presParOf" srcId="{6922BAEE-8CE4-4844-A1E2-BF7ED3F37F79}" destId="{0E706BBC-A675-FD49-8CCE-0A614BC2CEE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32DE1B-4420-7B48-89E5-149BFB6C7EC2}"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5E06B9C3-39A4-4841-8A9A-3868AE9330A6}">
      <dgm:prSet phldrT="[Text]"/>
      <dgm:spPr/>
      <dgm:t>
        <a:bodyPr/>
        <a:lstStyle/>
        <a:p>
          <a:r>
            <a:rPr lang="en-US" dirty="0"/>
            <a:t>Big Machines</a:t>
          </a:r>
        </a:p>
      </dgm:t>
    </dgm:pt>
    <dgm:pt modelId="{C42ED1CE-8DEF-B748-AA94-246033140C1C}" type="parTrans" cxnId="{D21D8915-2F8F-5E4D-B4A0-DF83ACC73E01}">
      <dgm:prSet/>
      <dgm:spPr/>
      <dgm:t>
        <a:bodyPr/>
        <a:lstStyle/>
        <a:p>
          <a:endParaRPr lang="en-US"/>
        </a:p>
      </dgm:t>
    </dgm:pt>
    <dgm:pt modelId="{10C93EB6-54B5-E348-B321-4C139E0391F3}" type="sibTrans" cxnId="{D21D8915-2F8F-5E4D-B4A0-DF83ACC73E01}">
      <dgm:prSet/>
      <dgm:spPr/>
      <dgm:t>
        <a:bodyPr/>
        <a:lstStyle/>
        <a:p>
          <a:endParaRPr lang="en-US"/>
        </a:p>
      </dgm:t>
    </dgm:pt>
    <dgm:pt modelId="{B821F33B-32A0-BF4A-AFD8-87C0E3239D05}">
      <dgm:prSet phldrT="[Text]"/>
      <dgm:spPr/>
      <dgm:t>
        <a:bodyPr/>
        <a:lstStyle/>
        <a:p>
          <a:r>
            <a:rPr lang="en-US" dirty="0"/>
            <a:t>Scalable Algorithms</a:t>
          </a:r>
        </a:p>
      </dgm:t>
    </dgm:pt>
    <dgm:pt modelId="{60895407-6939-9246-B04D-42778C405C06}" type="parTrans" cxnId="{F1C19EEA-6919-AD41-9447-2ED47A469B98}">
      <dgm:prSet/>
      <dgm:spPr/>
      <dgm:t>
        <a:bodyPr/>
        <a:lstStyle/>
        <a:p>
          <a:endParaRPr lang="en-US"/>
        </a:p>
      </dgm:t>
    </dgm:pt>
    <dgm:pt modelId="{D0B066E6-3723-0345-9410-976EB2E4E637}" type="sibTrans" cxnId="{F1C19EEA-6919-AD41-9447-2ED47A469B98}">
      <dgm:prSet/>
      <dgm:spPr/>
      <dgm:t>
        <a:bodyPr/>
        <a:lstStyle/>
        <a:p>
          <a:endParaRPr lang="en-US"/>
        </a:p>
      </dgm:t>
    </dgm:pt>
    <dgm:pt modelId="{60FFDD63-682B-CC4A-AE0F-5A775776D85C}">
      <dgm:prSet phldrT="[Text]"/>
      <dgm:spPr/>
      <dgm:t>
        <a:bodyPr/>
        <a:lstStyle/>
        <a:p>
          <a:r>
            <a:rPr lang="en-US" dirty="0"/>
            <a:t>Big Data</a:t>
          </a:r>
        </a:p>
      </dgm:t>
    </dgm:pt>
    <dgm:pt modelId="{A2AE7977-F084-3546-A3C9-FEB05403F2C1}" type="parTrans" cxnId="{5C8EB012-4144-4E40-AF13-C2722948BF5F}">
      <dgm:prSet/>
      <dgm:spPr/>
      <dgm:t>
        <a:bodyPr/>
        <a:lstStyle/>
        <a:p>
          <a:endParaRPr lang="en-US"/>
        </a:p>
      </dgm:t>
    </dgm:pt>
    <dgm:pt modelId="{7D248043-E13F-C94F-A025-6A3BAE6801F3}" type="sibTrans" cxnId="{5C8EB012-4144-4E40-AF13-C2722948BF5F}">
      <dgm:prSet/>
      <dgm:spPr/>
      <dgm:t>
        <a:bodyPr/>
        <a:lstStyle/>
        <a:p>
          <a:endParaRPr lang="en-US"/>
        </a:p>
      </dgm:t>
    </dgm:pt>
    <dgm:pt modelId="{D136E75D-B26C-E04D-B5E0-D0EF60CF6613}" type="pres">
      <dgm:prSet presAssocID="{7A32DE1B-4420-7B48-89E5-149BFB6C7EC2}" presName="Name0" presStyleCnt="0">
        <dgm:presLayoutVars>
          <dgm:dir/>
          <dgm:resizeHandles val="exact"/>
        </dgm:presLayoutVars>
      </dgm:prSet>
      <dgm:spPr/>
    </dgm:pt>
    <dgm:pt modelId="{9436438E-FB7B-D44E-9D8E-61D1EEC0C581}" type="pres">
      <dgm:prSet presAssocID="{7A32DE1B-4420-7B48-89E5-149BFB6C7EC2}" presName="bkgdShp" presStyleLbl="alignAccFollowNode1" presStyleIdx="0" presStyleCnt="1" custScaleY="142792" custLinFactNeighborX="-112" custLinFactNeighborY="13866"/>
      <dgm:spPr/>
    </dgm:pt>
    <dgm:pt modelId="{4A300DEA-0637-D745-8774-94FBA2662269}" type="pres">
      <dgm:prSet presAssocID="{7A32DE1B-4420-7B48-89E5-149BFB6C7EC2}" presName="linComp" presStyleCnt="0"/>
      <dgm:spPr/>
    </dgm:pt>
    <dgm:pt modelId="{C16B68E9-F3F7-9D4C-B39F-7775601CBC6A}" type="pres">
      <dgm:prSet presAssocID="{60FFDD63-682B-CC4A-AE0F-5A775776D85C}" presName="compNode" presStyleCnt="0"/>
      <dgm:spPr/>
    </dgm:pt>
    <dgm:pt modelId="{F6FE8844-CA40-F44B-B4BF-52912185B35A}" type="pres">
      <dgm:prSet presAssocID="{60FFDD63-682B-CC4A-AE0F-5A775776D85C}" presName="node" presStyleLbl="node1" presStyleIdx="0" presStyleCnt="3" custScaleY="75635">
        <dgm:presLayoutVars>
          <dgm:bulletEnabled val="1"/>
        </dgm:presLayoutVars>
      </dgm:prSet>
      <dgm:spPr/>
    </dgm:pt>
    <dgm:pt modelId="{18CA8646-FCF1-2D4D-A47F-4BFEF5E3579E}" type="pres">
      <dgm:prSet presAssocID="{60FFDD63-682B-CC4A-AE0F-5A775776D85C}" presName="invisiNode" presStyleLbl="node1" presStyleIdx="0" presStyleCnt="3"/>
      <dgm:spPr/>
    </dgm:pt>
    <dgm:pt modelId="{24953FE2-1F6A-094D-B71C-14062CDBD8AA}" type="pres">
      <dgm:prSet presAssocID="{60FFDD63-682B-CC4A-AE0F-5A775776D85C}" presName="imagNode" presStyleLbl="fgImgPlace1" presStyleIdx="0" presStyleCnt="3" custScaleY="16688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143BA9E-0814-EF4D-9DD3-D299003BEE31}" type="pres">
      <dgm:prSet presAssocID="{7D248043-E13F-C94F-A025-6A3BAE6801F3}" presName="sibTrans" presStyleLbl="sibTrans2D1" presStyleIdx="0" presStyleCnt="0"/>
      <dgm:spPr/>
    </dgm:pt>
    <dgm:pt modelId="{AF41825B-4621-944B-B437-828DC9E3110F}" type="pres">
      <dgm:prSet presAssocID="{5E06B9C3-39A4-4841-8A9A-3868AE9330A6}" presName="compNode" presStyleCnt="0"/>
      <dgm:spPr/>
    </dgm:pt>
    <dgm:pt modelId="{DDFC6455-4A08-8449-B012-79A4AF995419}" type="pres">
      <dgm:prSet presAssocID="{5E06B9C3-39A4-4841-8A9A-3868AE9330A6}" presName="node" presStyleLbl="node1" presStyleIdx="1" presStyleCnt="3" custScaleY="75635">
        <dgm:presLayoutVars>
          <dgm:bulletEnabled val="1"/>
        </dgm:presLayoutVars>
      </dgm:prSet>
      <dgm:spPr/>
    </dgm:pt>
    <dgm:pt modelId="{05E2CE4B-5BDD-C04D-9346-167F5E46EF49}" type="pres">
      <dgm:prSet presAssocID="{5E06B9C3-39A4-4841-8A9A-3868AE9330A6}" presName="invisiNode" presStyleLbl="node1" presStyleIdx="1" presStyleCnt="3"/>
      <dgm:spPr/>
    </dgm:pt>
    <dgm:pt modelId="{6BB91D4E-5C02-EA47-ACD6-C62B38CFDC40}" type="pres">
      <dgm:prSet presAssocID="{5E06B9C3-39A4-4841-8A9A-3868AE9330A6}" presName="imagNode" presStyleLbl="fgImgPlace1" presStyleIdx="1" presStyleCnt="3" custScaleY="16688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38CB029B-F1C8-6843-8A34-443614F07062}" type="pres">
      <dgm:prSet presAssocID="{10C93EB6-54B5-E348-B321-4C139E0391F3}" presName="sibTrans" presStyleLbl="sibTrans2D1" presStyleIdx="0" presStyleCnt="0"/>
      <dgm:spPr/>
    </dgm:pt>
    <dgm:pt modelId="{6922BAEE-8CE4-4844-A1E2-BF7ED3F37F79}" type="pres">
      <dgm:prSet presAssocID="{B821F33B-32A0-BF4A-AFD8-87C0E3239D05}" presName="compNode" presStyleCnt="0"/>
      <dgm:spPr/>
    </dgm:pt>
    <dgm:pt modelId="{043457B7-32BA-4D46-BE73-FF53AC4E71A0}" type="pres">
      <dgm:prSet presAssocID="{B821F33B-32A0-BF4A-AFD8-87C0E3239D05}" presName="node" presStyleLbl="node1" presStyleIdx="2" presStyleCnt="3" custScaleY="75635">
        <dgm:presLayoutVars>
          <dgm:bulletEnabled val="1"/>
        </dgm:presLayoutVars>
      </dgm:prSet>
      <dgm:spPr/>
    </dgm:pt>
    <dgm:pt modelId="{EFE7316C-851D-004D-9197-636ECFFE8F90}" type="pres">
      <dgm:prSet presAssocID="{B821F33B-32A0-BF4A-AFD8-87C0E3239D05}" presName="invisiNode" presStyleLbl="node1" presStyleIdx="2" presStyleCnt="3"/>
      <dgm:spPr/>
    </dgm:pt>
    <dgm:pt modelId="{0E706BBC-A675-FD49-8CCE-0A614BC2CEE9}" type="pres">
      <dgm:prSet presAssocID="{B821F33B-32A0-BF4A-AFD8-87C0E3239D05}" presName="imagNode" presStyleLbl="fgImgPlace1" presStyleIdx="2" presStyleCnt="3" custScaleY="16688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Lst>
  <dgm:cxnLst>
    <dgm:cxn modelId="{E57C930C-CA2A-384A-8E30-2EAED53E5A72}" type="presOf" srcId="{7A32DE1B-4420-7B48-89E5-149BFB6C7EC2}" destId="{D136E75D-B26C-E04D-B5E0-D0EF60CF6613}" srcOrd="0" destOrd="0" presId="urn:microsoft.com/office/officeart/2005/8/layout/pList2"/>
    <dgm:cxn modelId="{5C8EB012-4144-4E40-AF13-C2722948BF5F}" srcId="{7A32DE1B-4420-7B48-89E5-149BFB6C7EC2}" destId="{60FFDD63-682B-CC4A-AE0F-5A775776D85C}" srcOrd="0" destOrd="0" parTransId="{A2AE7977-F084-3546-A3C9-FEB05403F2C1}" sibTransId="{7D248043-E13F-C94F-A025-6A3BAE6801F3}"/>
    <dgm:cxn modelId="{D21D8915-2F8F-5E4D-B4A0-DF83ACC73E01}" srcId="{7A32DE1B-4420-7B48-89E5-149BFB6C7EC2}" destId="{5E06B9C3-39A4-4841-8A9A-3868AE9330A6}" srcOrd="1" destOrd="0" parTransId="{C42ED1CE-8DEF-B748-AA94-246033140C1C}" sibTransId="{10C93EB6-54B5-E348-B321-4C139E0391F3}"/>
    <dgm:cxn modelId="{0328EC59-D6D1-0848-ADDB-140AE1FCE931}" type="presOf" srcId="{5E06B9C3-39A4-4841-8A9A-3868AE9330A6}" destId="{DDFC6455-4A08-8449-B012-79A4AF995419}" srcOrd="0" destOrd="0" presId="urn:microsoft.com/office/officeart/2005/8/layout/pList2"/>
    <dgm:cxn modelId="{8E4F9C5D-231A-7E4F-85E9-B6A114E73CE2}" type="presOf" srcId="{60FFDD63-682B-CC4A-AE0F-5A775776D85C}" destId="{F6FE8844-CA40-F44B-B4BF-52912185B35A}" srcOrd="0" destOrd="0" presId="urn:microsoft.com/office/officeart/2005/8/layout/pList2"/>
    <dgm:cxn modelId="{9C81CFAE-AE90-5E4B-97FE-CF2A03530D98}" type="presOf" srcId="{B821F33B-32A0-BF4A-AFD8-87C0E3239D05}" destId="{043457B7-32BA-4D46-BE73-FF53AC4E71A0}" srcOrd="0" destOrd="0" presId="urn:microsoft.com/office/officeart/2005/8/layout/pList2"/>
    <dgm:cxn modelId="{5213E1D8-42A5-3248-AB56-19143B37C85A}" type="presOf" srcId="{10C93EB6-54B5-E348-B321-4C139E0391F3}" destId="{38CB029B-F1C8-6843-8A34-443614F07062}" srcOrd="0" destOrd="0" presId="urn:microsoft.com/office/officeart/2005/8/layout/pList2"/>
    <dgm:cxn modelId="{48C69CDA-B5F1-3047-B028-B4EBA01B140A}" type="presOf" srcId="{7D248043-E13F-C94F-A025-6A3BAE6801F3}" destId="{3143BA9E-0814-EF4D-9DD3-D299003BEE31}" srcOrd="0" destOrd="0" presId="urn:microsoft.com/office/officeart/2005/8/layout/pList2"/>
    <dgm:cxn modelId="{F1C19EEA-6919-AD41-9447-2ED47A469B98}" srcId="{7A32DE1B-4420-7B48-89E5-149BFB6C7EC2}" destId="{B821F33B-32A0-BF4A-AFD8-87C0E3239D05}" srcOrd="2" destOrd="0" parTransId="{60895407-6939-9246-B04D-42778C405C06}" sibTransId="{D0B066E6-3723-0345-9410-976EB2E4E637}"/>
    <dgm:cxn modelId="{CD423B6D-73D9-7F46-9B0F-176863CDEFC0}" type="presParOf" srcId="{D136E75D-B26C-E04D-B5E0-D0EF60CF6613}" destId="{9436438E-FB7B-D44E-9D8E-61D1EEC0C581}" srcOrd="0" destOrd="0" presId="urn:microsoft.com/office/officeart/2005/8/layout/pList2"/>
    <dgm:cxn modelId="{E887EBDA-026A-6C4D-96F1-B3EA480B26CA}" type="presParOf" srcId="{D136E75D-B26C-E04D-B5E0-D0EF60CF6613}" destId="{4A300DEA-0637-D745-8774-94FBA2662269}" srcOrd="1" destOrd="0" presId="urn:microsoft.com/office/officeart/2005/8/layout/pList2"/>
    <dgm:cxn modelId="{FE5C24ED-B59B-EE42-BB00-0F84E3646A88}" type="presParOf" srcId="{4A300DEA-0637-D745-8774-94FBA2662269}" destId="{C16B68E9-F3F7-9D4C-B39F-7775601CBC6A}" srcOrd="0" destOrd="0" presId="urn:microsoft.com/office/officeart/2005/8/layout/pList2"/>
    <dgm:cxn modelId="{0BB63503-D06C-A649-90C6-BADA3BC83347}" type="presParOf" srcId="{C16B68E9-F3F7-9D4C-B39F-7775601CBC6A}" destId="{F6FE8844-CA40-F44B-B4BF-52912185B35A}" srcOrd="0" destOrd="0" presId="urn:microsoft.com/office/officeart/2005/8/layout/pList2"/>
    <dgm:cxn modelId="{4AB56E49-9408-6A40-BFB8-DD8B737A81AD}" type="presParOf" srcId="{C16B68E9-F3F7-9D4C-B39F-7775601CBC6A}" destId="{18CA8646-FCF1-2D4D-A47F-4BFEF5E3579E}" srcOrd="1" destOrd="0" presId="urn:microsoft.com/office/officeart/2005/8/layout/pList2"/>
    <dgm:cxn modelId="{E7E4AC3C-1EB1-B948-AF78-53BAACC26B26}" type="presParOf" srcId="{C16B68E9-F3F7-9D4C-B39F-7775601CBC6A}" destId="{24953FE2-1F6A-094D-B71C-14062CDBD8AA}" srcOrd="2" destOrd="0" presId="urn:microsoft.com/office/officeart/2005/8/layout/pList2"/>
    <dgm:cxn modelId="{43BC9A96-B1DD-7B46-B007-A125EAD642FC}" type="presParOf" srcId="{4A300DEA-0637-D745-8774-94FBA2662269}" destId="{3143BA9E-0814-EF4D-9DD3-D299003BEE31}" srcOrd="1" destOrd="0" presId="urn:microsoft.com/office/officeart/2005/8/layout/pList2"/>
    <dgm:cxn modelId="{5862217B-52EB-D342-8568-82E812F119BA}" type="presParOf" srcId="{4A300DEA-0637-D745-8774-94FBA2662269}" destId="{AF41825B-4621-944B-B437-828DC9E3110F}" srcOrd="2" destOrd="0" presId="urn:microsoft.com/office/officeart/2005/8/layout/pList2"/>
    <dgm:cxn modelId="{AC61ADAD-44F8-1540-8BBA-D0CA17E23B1F}" type="presParOf" srcId="{AF41825B-4621-944B-B437-828DC9E3110F}" destId="{DDFC6455-4A08-8449-B012-79A4AF995419}" srcOrd="0" destOrd="0" presId="urn:microsoft.com/office/officeart/2005/8/layout/pList2"/>
    <dgm:cxn modelId="{0B81C653-E7B9-DF4F-BDAB-D7D29A8539A0}" type="presParOf" srcId="{AF41825B-4621-944B-B437-828DC9E3110F}" destId="{05E2CE4B-5BDD-C04D-9346-167F5E46EF49}" srcOrd="1" destOrd="0" presId="urn:microsoft.com/office/officeart/2005/8/layout/pList2"/>
    <dgm:cxn modelId="{26030F87-C101-9548-9CC8-B61CDF84F94C}" type="presParOf" srcId="{AF41825B-4621-944B-B437-828DC9E3110F}" destId="{6BB91D4E-5C02-EA47-ACD6-C62B38CFDC40}" srcOrd="2" destOrd="0" presId="urn:microsoft.com/office/officeart/2005/8/layout/pList2"/>
    <dgm:cxn modelId="{1FE51946-4216-3543-A30C-9B4C93D0468B}" type="presParOf" srcId="{4A300DEA-0637-D745-8774-94FBA2662269}" destId="{38CB029B-F1C8-6843-8A34-443614F07062}" srcOrd="3" destOrd="0" presId="urn:microsoft.com/office/officeart/2005/8/layout/pList2"/>
    <dgm:cxn modelId="{0BEC5AF9-EE63-974F-9F5C-1504A3A6E27B}" type="presParOf" srcId="{4A300DEA-0637-D745-8774-94FBA2662269}" destId="{6922BAEE-8CE4-4844-A1E2-BF7ED3F37F79}" srcOrd="4" destOrd="0" presId="urn:microsoft.com/office/officeart/2005/8/layout/pList2"/>
    <dgm:cxn modelId="{D0A4587E-F21F-A542-862A-68B3E646FEF9}" type="presParOf" srcId="{6922BAEE-8CE4-4844-A1E2-BF7ED3F37F79}" destId="{043457B7-32BA-4D46-BE73-FF53AC4E71A0}" srcOrd="0" destOrd="0" presId="urn:microsoft.com/office/officeart/2005/8/layout/pList2"/>
    <dgm:cxn modelId="{794DF764-A42A-4C45-9739-50D35956F8AE}" type="presParOf" srcId="{6922BAEE-8CE4-4844-A1E2-BF7ED3F37F79}" destId="{EFE7316C-851D-004D-9197-636ECFFE8F90}" srcOrd="1" destOrd="0" presId="urn:microsoft.com/office/officeart/2005/8/layout/pList2"/>
    <dgm:cxn modelId="{88A643AD-EA58-7A4B-A8C6-255FF37DDE83}" type="presParOf" srcId="{6922BAEE-8CE4-4844-A1E2-BF7ED3F37F79}" destId="{0E706BBC-A675-FD49-8CCE-0A614BC2CEE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2D28AD-DC7F-014E-A966-BF14039DCCEB}"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8A4A7A3-6A2E-FE43-85A1-BD9AFC358C3E}">
      <dgm:prSet phldrT="[Text]" custT="1"/>
      <dgm:spPr>
        <a:solidFill>
          <a:srgbClr val="003366"/>
        </a:solidFill>
      </dgm:spPr>
      <dgm:t>
        <a:bodyPr/>
        <a:lstStyle/>
        <a:p>
          <a:r>
            <a:rPr lang="en-US" sz="1800" b="1" dirty="0"/>
            <a:t>More cores</a:t>
          </a:r>
        </a:p>
      </dgm:t>
    </dgm:pt>
    <dgm:pt modelId="{F39A7565-14A3-E642-98A3-3FBCA03E3C0F}" type="parTrans" cxnId="{5BA25A1D-501B-F44E-86F4-9F34BBC0114E}">
      <dgm:prSet/>
      <dgm:spPr/>
      <dgm:t>
        <a:bodyPr/>
        <a:lstStyle/>
        <a:p>
          <a:endParaRPr lang="en-US" sz="2000" b="1"/>
        </a:p>
      </dgm:t>
    </dgm:pt>
    <dgm:pt modelId="{6FB20975-1A69-6945-8306-D0A92295798F}" type="sibTrans" cxnId="{5BA25A1D-501B-F44E-86F4-9F34BBC0114E}">
      <dgm:prSet/>
      <dgm:spPr/>
      <dgm:t>
        <a:bodyPr/>
        <a:lstStyle/>
        <a:p>
          <a:endParaRPr lang="en-US" sz="2000" b="1"/>
        </a:p>
      </dgm:t>
    </dgm:pt>
    <dgm:pt modelId="{5F23247B-56BE-3647-A2A3-CA8C9E6EBC6E}">
      <dgm:prSet phldrT="[Text]" custT="1"/>
      <dgm:spPr>
        <a:solidFill>
          <a:srgbClr val="003366"/>
        </a:solidFill>
      </dgm:spPr>
      <dgm:t>
        <a:bodyPr/>
        <a:lstStyle/>
        <a:p>
          <a:r>
            <a:rPr lang="en-US" sz="1800" b="1" dirty="0"/>
            <a:t>Narrow data types</a:t>
          </a:r>
        </a:p>
      </dgm:t>
    </dgm:pt>
    <dgm:pt modelId="{4C819DA9-9FCF-2F49-9ED2-D87D56116C81}" type="parTrans" cxnId="{69D833E1-3E6D-874E-95EC-C5E5B8C45F2C}">
      <dgm:prSet/>
      <dgm:spPr/>
      <dgm:t>
        <a:bodyPr/>
        <a:lstStyle/>
        <a:p>
          <a:endParaRPr lang="en-US" sz="2000" b="1"/>
        </a:p>
      </dgm:t>
    </dgm:pt>
    <dgm:pt modelId="{76F45E67-2DFE-3544-A51D-317F7A3CB8F8}" type="sibTrans" cxnId="{69D833E1-3E6D-874E-95EC-C5E5B8C45F2C}">
      <dgm:prSet/>
      <dgm:spPr/>
      <dgm:t>
        <a:bodyPr/>
        <a:lstStyle/>
        <a:p>
          <a:endParaRPr lang="en-US" sz="2000" b="1"/>
        </a:p>
      </dgm:t>
    </dgm:pt>
    <dgm:pt modelId="{3E597BD4-B279-AE41-95BC-2448A7C6574D}">
      <dgm:prSet custT="1"/>
      <dgm:spPr>
        <a:solidFill>
          <a:srgbClr val="003366"/>
        </a:solidFill>
      </dgm:spPr>
      <dgm:t>
        <a:bodyPr/>
        <a:lstStyle/>
        <a:p>
          <a:r>
            <a:rPr lang="en-US" sz="1800" b="1" dirty="0"/>
            <a:t>CPUs in control</a:t>
          </a:r>
        </a:p>
      </dgm:t>
    </dgm:pt>
    <dgm:pt modelId="{B3E85D27-3C16-FE49-BE3D-C67C0E1F25CD}" type="parTrans" cxnId="{8FDA50A6-0349-434C-B315-B3E5C4651F19}">
      <dgm:prSet/>
      <dgm:spPr/>
      <dgm:t>
        <a:bodyPr/>
        <a:lstStyle/>
        <a:p>
          <a:endParaRPr lang="en-US" sz="2000" b="1"/>
        </a:p>
      </dgm:t>
    </dgm:pt>
    <dgm:pt modelId="{39F9D551-3C0D-1347-B467-23C28EF738B9}" type="sibTrans" cxnId="{8FDA50A6-0349-434C-B315-B3E5C4651F19}">
      <dgm:prSet/>
      <dgm:spPr/>
      <dgm:t>
        <a:bodyPr/>
        <a:lstStyle/>
        <a:p>
          <a:endParaRPr lang="en-US" sz="2000" b="1"/>
        </a:p>
      </dgm:t>
    </dgm:pt>
    <dgm:pt modelId="{8EFC4845-AB7F-FA46-92BB-4A696DC9581A}">
      <dgm:prSet custT="1"/>
      <dgm:spPr>
        <a:solidFill>
          <a:srgbClr val="003366"/>
        </a:solidFill>
      </dgm:spPr>
      <dgm:t>
        <a:bodyPr/>
        <a:lstStyle/>
        <a:p>
          <a:r>
            <a:rPr lang="en-US" sz="1800" b="1" dirty="0"/>
            <a:t>CPUs communicate</a:t>
          </a:r>
        </a:p>
      </dgm:t>
    </dgm:pt>
    <dgm:pt modelId="{6205613F-7AC0-6541-987C-CA1F7BDEED2F}" type="parTrans" cxnId="{C5E9D0A7-ED72-0E4B-B9A1-53384A24BA04}">
      <dgm:prSet/>
      <dgm:spPr/>
      <dgm:t>
        <a:bodyPr/>
        <a:lstStyle/>
        <a:p>
          <a:endParaRPr lang="en-US" sz="2000" b="1"/>
        </a:p>
      </dgm:t>
    </dgm:pt>
    <dgm:pt modelId="{A1EEAF30-FA33-3742-83B8-F772BB004BEF}" type="sibTrans" cxnId="{C5E9D0A7-ED72-0E4B-B9A1-53384A24BA04}">
      <dgm:prSet/>
      <dgm:spPr/>
      <dgm:t>
        <a:bodyPr/>
        <a:lstStyle/>
        <a:p>
          <a:endParaRPr lang="en-US" sz="2000" b="1"/>
        </a:p>
      </dgm:t>
    </dgm:pt>
    <dgm:pt modelId="{A75453B7-80C9-1446-96C9-600CEE2D177C}">
      <dgm:prSet phldrT="[Text]" custT="1"/>
      <dgm:spPr>
        <a:solidFill>
          <a:srgbClr val="003366"/>
        </a:solidFill>
      </dgm:spPr>
      <dgm:t>
        <a:bodyPr/>
        <a:lstStyle/>
        <a:p>
          <a:r>
            <a:rPr lang="en-US" sz="1800" b="1" dirty="0"/>
            <a:t>More memory spaces</a:t>
          </a:r>
        </a:p>
      </dgm:t>
    </dgm:pt>
    <dgm:pt modelId="{C6A262C4-F713-064C-B3F6-46D6B0A4EDB5}" type="parTrans" cxnId="{CB788948-1412-BE42-A781-DB9888B86845}">
      <dgm:prSet/>
      <dgm:spPr/>
      <dgm:t>
        <a:bodyPr/>
        <a:lstStyle/>
        <a:p>
          <a:endParaRPr lang="en-US" sz="2000"/>
        </a:p>
      </dgm:t>
    </dgm:pt>
    <dgm:pt modelId="{C98F384F-B568-EC49-995F-0D0A24EC6FBB}" type="sibTrans" cxnId="{CB788948-1412-BE42-A781-DB9888B86845}">
      <dgm:prSet/>
      <dgm:spPr/>
      <dgm:t>
        <a:bodyPr/>
        <a:lstStyle/>
        <a:p>
          <a:endParaRPr lang="en-US" sz="2000"/>
        </a:p>
      </dgm:t>
    </dgm:pt>
    <dgm:pt modelId="{995E1E2E-4B14-494D-A1E2-A5DC6007F5EA}">
      <dgm:prSet phldrT="[Text]" custT="1"/>
      <dgm:spPr>
        <a:solidFill>
          <a:srgbClr val="003366"/>
        </a:solidFill>
      </dgm:spPr>
      <dgm:t>
        <a:bodyPr/>
        <a:lstStyle/>
        <a:p>
          <a:r>
            <a:rPr lang="en-US" sz="1800" b="1" dirty="0"/>
            <a:t>More data parallelism</a:t>
          </a:r>
        </a:p>
      </dgm:t>
    </dgm:pt>
    <dgm:pt modelId="{4581BD87-035B-7D4A-8C3E-1FE83473D3DA}" type="parTrans" cxnId="{4F0B3534-6DEB-DB43-B9DC-F08F52D052C4}">
      <dgm:prSet/>
      <dgm:spPr/>
      <dgm:t>
        <a:bodyPr/>
        <a:lstStyle/>
        <a:p>
          <a:endParaRPr lang="en-US" sz="2000"/>
        </a:p>
      </dgm:t>
    </dgm:pt>
    <dgm:pt modelId="{986BFCE5-FC28-3545-BCF6-A7C3372B8BAB}" type="sibTrans" cxnId="{4F0B3534-6DEB-DB43-B9DC-F08F52D052C4}">
      <dgm:prSet/>
      <dgm:spPr/>
      <dgm:t>
        <a:bodyPr/>
        <a:lstStyle/>
        <a:p>
          <a:endParaRPr lang="en-US" sz="2000"/>
        </a:p>
      </dgm:t>
    </dgm:pt>
    <dgm:pt modelId="{33E2EB76-5673-244D-9D38-9609948783FB}" type="pres">
      <dgm:prSet presAssocID="{9C2D28AD-DC7F-014E-A966-BF14039DCCEB}" presName="Name0" presStyleCnt="0">
        <dgm:presLayoutVars>
          <dgm:chPref val="1"/>
          <dgm:dir/>
          <dgm:animOne val="branch"/>
          <dgm:animLvl val="lvl"/>
          <dgm:resizeHandles/>
        </dgm:presLayoutVars>
      </dgm:prSet>
      <dgm:spPr/>
    </dgm:pt>
    <dgm:pt modelId="{7FC8B5B2-56B3-B045-81DB-C9BD3E961E42}" type="pres">
      <dgm:prSet presAssocID="{A8A4A7A3-6A2E-FE43-85A1-BD9AFC358C3E}" presName="vertOne" presStyleCnt="0"/>
      <dgm:spPr/>
    </dgm:pt>
    <dgm:pt modelId="{A21BCA68-B522-B54D-B970-1F04DBC194A9}" type="pres">
      <dgm:prSet presAssocID="{A8A4A7A3-6A2E-FE43-85A1-BD9AFC358C3E}" presName="txOne" presStyleLbl="node0" presStyleIdx="0" presStyleCnt="6" custScaleX="111828">
        <dgm:presLayoutVars>
          <dgm:chPref val="3"/>
        </dgm:presLayoutVars>
      </dgm:prSet>
      <dgm:spPr/>
    </dgm:pt>
    <dgm:pt modelId="{2400EA47-A0C5-F042-B5CD-9E7581F3A1C8}" type="pres">
      <dgm:prSet presAssocID="{A8A4A7A3-6A2E-FE43-85A1-BD9AFC358C3E}" presName="horzOne" presStyleCnt="0"/>
      <dgm:spPr/>
    </dgm:pt>
    <dgm:pt modelId="{F3BB37B7-5E26-4A49-81B5-56F5040FAFE7}" type="pres">
      <dgm:prSet presAssocID="{6FB20975-1A69-6945-8306-D0A92295798F}" presName="sibSpaceOne" presStyleCnt="0"/>
      <dgm:spPr/>
    </dgm:pt>
    <dgm:pt modelId="{C942A0AE-9945-1E46-A478-1138A97DE764}" type="pres">
      <dgm:prSet presAssocID="{995E1E2E-4B14-494D-A1E2-A5DC6007F5EA}" presName="vertOne" presStyleCnt="0"/>
      <dgm:spPr/>
    </dgm:pt>
    <dgm:pt modelId="{EF320169-AFB2-4A4A-9F15-F8B2560F6DF9}" type="pres">
      <dgm:prSet presAssocID="{995E1E2E-4B14-494D-A1E2-A5DC6007F5EA}" presName="txOne" presStyleLbl="node0" presStyleIdx="1" presStyleCnt="6" custScaleX="141620">
        <dgm:presLayoutVars>
          <dgm:chPref val="3"/>
        </dgm:presLayoutVars>
      </dgm:prSet>
      <dgm:spPr/>
    </dgm:pt>
    <dgm:pt modelId="{D6F028DB-E2ED-5147-9808-587BEF679B95}" type="pres">
      <dgm:prSet presAssocID="{995E1E2E-4B14-494D-A1E2-A5DC6007F5EA}" presName="horzOne" presStyleCnt="0"/>
      <dgm:spPr/>
    </dgm:pt>
    <dgm:pt modelId="{398E151F-A311-6649-BBEA-8F16B2C83D16}" type="pres">
      <dgm:prSet presAssocID="{986BFCE5-FC28-3545-BCF6-A7C3372B8BAB}" presName="sibSpaceOne" presStyleCnt="0"/>
      <dgm:spPr/>
    </dgm:pt>
    <dgm:pt modelId="{E75A059E-58A7-E447-8DA8-47C440735FA6}" type="pres">
      <dgm:prSet presAssocID="{5F23247B-56BE-3647-A2A3-CA8C9E6EBC6E}" presName="vertOne" presStyleCnt="0"/>
      <dgm:spPr/>
    </dgm:pt>
    <dgm:pt modelId="{8B63B02D-43A6-924A-95A3-8BC4128F0404}" type="pres">
      <dgm:prSet presAssocID="{5F23247B-56BE-3647-A2A3-CA8C9E6EBC6E}" presName="txOne" presStyleLbl="node0" presStyleIdx="2" presStyleCnt="6" custScaleX="111828" custLinFactNeighborX="-532" custLinFactNeighborY="831">
        <dgm:presLayoutVars>
          <dgm:chPref val="3"/>
        </dgm:presLayoutVars>
      </dgm:prSet>
      <dgm:spPr/>
    </dgm:pt>
    <dgm:pt modelId="{BC4BA467-6F59-8843-8991-154AF178590A}" type="pres">
      <dgm:prSet presAssocID="{5F23247B-56BE-3647-A2A3-CA8C9E6EBC6E}" presName="horzOne" presStyleCnt="0"/>
      <dgm:spPr/>
    </dgm:pt>
    <dgm:pt modelId="{ABFC7571-5651-8E44-902B-9FB0555D3A6F}" type="pres">
      <dgm:prSet presAssocID="{76F45E67-2DFE-3544-A51D-317F7A3CB8F8}" presName="sibSpaceOne" presStyleCnt="0"/>
      <dgm:spPr/>
    </dgm:pt>
    <dgm:pt modelId="{DF7A9161-2FF9-FC4A-8623-8CB94D5DC678}" type="pres">
      <dgm:prSet presAssocID="{A75453B7-80C9-1446-96C9-600CEE2D177C}" presName="vertOne" presStyleCnt="0"/>
      <dgm:spPr/>
    </dgm:pt>
    <dgm:pt modelId="{187674C6-8B94-A747-A86B-02E45F83F8A9}" type="pres">
      <dgm:prSet presAssocID="{A75453B7-80C9-1446-96C9-600CEE2D177C}" presName="txOne" presStyleLbl="node0" presStyleIdx="3" presStyleCnt="6" custScaleX="111828" custLinFactNeighborX="-2769">
        <dgm:presLayoutVars>
          <dgm:chPref val="3"/>
        </dgm:presLayoutVars>
      </dgm:prSet>
      <dgm:spPr/>
    </dgm:pt>
    <dgm:pt modelId="{6957CBF9-54A6-0348-92DD-159D025F4107}" type="pres">
      <dgm:prSet presAssocID="{A75453B7-80C9-1446-96C9-600CEE2D177C}" presName="horzOne" presStyleCnt="0"/>
      <dgm:spPr/>
    </dgm:pt>
    <dgm:pt modelId="{C479DF2F-ED0B-6D48-8E80-13A8B4921506}" type="pres">
      <dgm:prSet presAssocID="{C98F384F-B568-EC49-995F-0D0A24EC6FBB}" presName="sibSpaceOne" presStyleCnt="0"/>
      <dgm:spPr/>
    </dgm:pt>
    <dgm:pt modelId="{B2822923-4556-AD40-97AF-28541C292B1F}" type="pres">
      <dgm:prSet presAssocID="{3E597BD4-B279-AE41-95BC-2448A7C6574D}" presName="vertOne" presStyleCnt="0"/>
      <dgm:spPr/>
    </dgm:pt>
    <dgm:pt modelId="{50EBD809-1796-9A42-9FA9-416F0322F6EA}" type="pres">
      <dgm:prSet presAssocID="{3E597BD4-B279-AE41-95BC-2448A7C6574D}" presName="txOne" presStyleLbl="node0" presStyleIdx="4" presStyleCnt="6" custScaleX="111828" custLinFactNeighborX="-7318" custLinFactNeighborY="831">
        <dgm:presLayoutVars>
          <dgm:chPref val="3"/>
        </dgm:presLayoutVars>
      </dgm:prSet>
      <dgm:spPr/>
    </dgm:pt>
    <dgm:pt modelId="{3E6BFB22-6522-9440-B80F-D05734BB8CE3}" type="pres">
      <dgm:prSet presAssocID="{3E597BD4-B279-AE41-95BC-2448A7C6574D}" presName="horzOne" presStyleCnt="0"/>
      <dgm:spPr/>
    </dgm:pt>
    <dgm:pt modelId="{B4D99DEB-C282-4143-A6E1-A0FC29EBAD09}" type="pres">
      <dgm:prSet presAssocID="{39F9D551-3C0D-1347-B467-23C28EF738B9}" presName="sibSpaceOne" presStyleCnt="0"/>
      <dgm:spPr/>
    </dgm:pt>
    <dgm:pt modelId="{2F64921B-59FA-8D4F-A7E4-A1358164B774}" type="pres">
      <dgm:prSet presAssocID="{8EFC4845-AB7F-FA46-92BB-4A696DC9581A}" presName="vertOne" presStyleCnt="0"/>
      <dgm:spPr/>
    </dgm:pt>
    <dgm:pt modelId="{5FF1CEC1-4E4D-8B40-B261-469B2E8D70EF}" type="pres">
      <dgm:prSet presAssocID="{8EFC4845-AB7F-FA46-92BB-4A696DC9581A}" presName="txOne" presStyleLbl="node0" presStyleIdx="5" presStyleCnt="6" custScaleX="135471" custLinFactNeighborX="-14850" custLinFactNeighborY="831">
        <dgm:presLayoutVars>
          <dgm:chPref val="3"/>
        </dgm:presLayoutVars>
      </dgm:prSet>
      <dgm:spPr/>
    </dgm:pt>
    <dgm:pt modelId="{5EDD48D2-A662-5642-A801-D7A485B95A3B}" type="pres">
      <dgm:prSet presAssocID="{8EFC4845-AB7F-FA46-92BB-4A696DC9581A}" presName="horzOne" presStyleCnt="0"/>
      <dgm:spPr/>
    </dgm:pt>
  </dgm:ptLst>
  <dgm:cxnLst>
    <dgm:cxn modelId="{5BA25A1D-501B-F44E-86F4-9F34BBC0114E}" srcId="{9C2D28AD-DC7F-014E-A966-BF14039DCCEB}" destId="{A8A4A7A3-6A2E-FE43-85A1-BD9AFC358C3E}" srcOrd="0" destOrd="0" parTransId="{F39A7565-14A3-E642-98A3-3FBCA03E3C0F}" sibTransId="{6FB20975-1A69-6945-8306-D0A92295798F}"/>
    <dgm:cxn modelId="{BA212222-2E3C-FE44-A4D7-B4C21175348B}" type="presOf" srcId="{A75453B7-80C9-1446-96C9-600CEE2D177C}" destId="{187674C6-8B94-A747-A86B-02E45F83F8A9}" srcOrd="0" destOrd="0" presId="urn:microsoft.com/office/officeart/2005/8/layout/hierarchy4"/>
    <dgm:cxn modelId="{F7021D26-8286-3F4B-A3E5-21FF0E81F1E0}" type="presOf" srcId="{995E1E2E-4B14-494D-A1E2-A5DC6007F5EA}" destId="{EF320169-AFB2-4A4A-9F15-F8B2560F6DF9}" srcOrd="0" destOrd="0" presId="urn:microsoft.com/office/officeart/2005/8/layout/hierarchy4"/>
    <dgm:cxn modelId="{4F0B3534-6DEB-DB43-B9DC-F08F52D052C4}" srcId="{9C2D28AD-DC7F-014E-A966-BF14039DCCEB}" destId="{995E1E2E-4B14-494D-A1E2-A5DC6007F5EA}" srcOrd="1" destOrd="0" parTransId="{4581BD87-035B-7D4A-8C3E-1FE83473D3DA}" sibTransId="{986BFCE5-FC28-3545-BCF6-A7C3372B8BAB}"/>
    <dgm:cxn modelId="{5193443E-1679-2244-B2A0-E20A6A41E151}" type="presOf" srcId="{8EFC4845-AB7F-FA46-92BB-4A696DC9581A}" destId="{5FF1CEC1-4E4D-8B40-B261-469B2E8D70EF}" srcOrd="0" destOrd="0" presId="urn:microsoft.com/office/officeart/2005/8/layout/hierarchy4"/>
    <dgm:cxn modelId="{CB788948-1412-BE42-A781-DB9888B86845}" srcId="{9C2D28AD-DC7F-014E-A966-BF14039DCCEB}" destId="{A75453B7-80C9-1446-96C9-600CEE2D177C}" srcOrd="3" destOrd="0" parTransId="{C6A262C4-F713-064C-B3F6-46D6B0A4EDB5}" sibTransId="{C98F384F-B568-EC49-995F-0D0A24EC6FBB}"/>
    <dgm:cxn modelId="{4FC1804D-8E0B-E345-8E4E-BA8C30415849}" type="presOf" srcId="{3E597BD4-B279-AE41-95BC-2448A7C6574D}" destId="{50EBD809-1796-9A42-9FA9-416F0322F6EA}" srcOrd="0" destOrd="0" presId="urn:microsoft.com/office/officeart/2005/8/layout/hierarchy4"/>
    <dgm:cxn modelId="{0653FB51-DC3A-D242-A6AF-B1C5358EA766}" type="presOf" srcId="{5F23247B-56BE-3647-A2A3-CA8C9E6EBC6E}" destId="{8B63B02D-43A6-924A-95A3-8BC4128F0404}" srcOrd="0" destOrd="0" presId="urn:microsoft.com/office/officeart/2005/8/layout/hierarchy4"/>
    <dgm:cxn modelId="{0DBF6695-E8D8-B146-A8C4-CEBB4345D77A}" type="presOf" srcId="{9C2D28AD-DC7F-014E-A966-BF14039DCCEB}" destId="{33E2EB76-5673-244D-9D38-9609948783FB}" srcOrd="0" destOrd="0" presId="urn:microsoft.com/office/officeart/2005/8/layout/hierarchy4"/>
    <dgm:cxn modelId="{8FDA50A6-0349-434C-B315-B3E5C4651F19}" srcId="{9C2D28AD-DC7F-014E-A966-BF14039DCCEB}" destId="{3E597BD4-B279-AE41-95BC-2448A7C6574D}" srcOrd="4" destOrd="0" parTransId="{B3E85D27-3C16-FE49-BE3D-C67C0E1F25CD}" sibTransId="{39F9D551-3C0D-1347-B467-23C28EF738B9}"/>
    <dgm:cxn modelId="{C5E9D0A7-ED72-0E4B-B9A1-53384A24BA04}" srcId="{9C2D28AD-DC7F-014E-A966-BF14039DCCEB}" destId="{8EFC4845-AB7F-FA46-92BB-4A696DC9581A}" srcOrd="5" destOrd="0" parTransId="{6205613F-7AC0-6541-987C-CA1F7BDEED2F}" sibTransId="{A1EEAF30-FA33-3742-83B8-F772BB004BEF}"/>
    <dgm:cxn modelId="{69D833E1-3E6D-874E-95EC-C5E5B8C45F2C}" srcId="{9C2D28AD-DC7F-014E-A966-BF14039DCCEB}" destId="{5F23247B-56BE-3647-A2A3-CA8C9E6EBC6E}" srcOrd="2" destOrd="0" parTransId="{4C819DA9-9FCF-2F49-9ED2-D87D56116C81}" sibTransId="{76F45E67-2DFE-3544-A51D-317F7A3CB8F8}"/>
    <dgm:cxn modelId="{81268AF1-820A-3A4C-ACC7-DDD71BF15E57}" type="presOf" srcId="{A8A4A7A3-6A2E-FE43-85A1-BD9AFC358C3E}" destId="{A21BCA68-B522-B54D-B970-1F04DBC194A9}" srcOrd="0" destOrd="0" presId="urn:microsoft.com/office/officeart/2005/8/layout/hierarchy4"/>
    <dgm:cxn modelId="{56C654DE-7B85-644D-983F-5203ED895B23}" type="presParOf" srcId="{33E2EB76-5673-244D-9D38-9609948783FB}" destId="{7FC8B5B2-56B3-B045-81DB-C9BD3E961E42}" srcOrd="0" destOrd="0" presId="urn:microsoft.com/office/officeart/2005/8/layout/hierarchy4"/>
    <dgm:cxn modelId="{CFA496BC-53E3-714D-8482-2E4F24B933F9}" type="presParOf" srcId="{7FC8B5B2-56B3-B045-81DB-C9BD3E961E42}" destId="{A21BCA68-B522-B54D-B970-1F04DBC194A9}" srcOrd="0" destOrd="0" presId="urn:microsoft.com/office/officeart/2005/8/layout/hierarchy4"/>
    <dgm:cxn modelId="{57C59918-1C29-AC46-8BD6-E00A33628D70}" type="presParOf" srcId="{7FC8B5B2-56B3-B045-81DB-C9BD3E961E42}" destId="{2400EA47-A0C5-F042-B5CD-9E7581F3A1C8}" srcOrd="1" destOrd="0" presId="urn:microsoft.com/office/officeart/2005/8/layout/hierarchy4"/>
    <dgm:cxn modelId="{4E3C83A1-8307-1B4F-B1E5-EA785C035FBB}" type="presParOf" srcId="{33E2EB76-5673-244D-9D38-9609948783FB}" destId="{F3BB37B7-5E26-4A49-81B5-56F5040FAFE7}" srcOrd="1" destOrd="0" presId="urn:microsoft.com/office/officeart/2005/8/layout/hierarchy4"/>
    <dgm:cxn modelId="{5CFFD146-52DF-D846-82F6-ACFEE8EF8AFE}" type="presParOf" srcId="{33E2EB76-5673-244D-9D38-9609948783FB}" destId="{C942A0AE-9945-1E46-A478-1138A97DE764}" srcOrd="2" destOrd="0" presId="urn:microsoft.com/office/officeart/2005/8/layout/hierarchy4"/>
    <dgm:cxn modelId="{D9554CBC-8F57-6247-9505-402A61E2696F}" type="presParOf" srcId="{C942A0AE-9945-1E46-A478-1138A97DE764}" destId="{EF320169-AFB2-4A4A-9F15-F8B2560F6DF9}" srcOrd="0" destOrd="0" presId="urn:microsoft.com/office/officeart/2005/8/layout/hierarchy4"/>
    <dgm:cxn modelId="{E1E89B09-DD5E-AB41-80CA-49C80CA06932}" type="presParOf" srcId="{C942A0AE-9945-1E46-A478-1138A97DE764}" destId="{D6F028DB-E2ED-5147-9808-587BEF679B95}" srcOrd="1" destOrd="0" presId="urn:microsoft.com/office/officeart/2005/8/layout/hierarchy4"/>
    <dgm:cxn modelId="{37727615-60AC-994D-85D6-25E893358655}" type="presParOf" srcId="{33E2EB76-5673-244D-9D38-9609948783FB}" destId="{398E151F-A311-6649-BBEA-8F16B2C83D16}" srcOrd="3" destOrd="0" presId="urn:microsoft.com/office/officeart/2005/8/layout/hierarchy4"/>
    <dgm:cxn modelId="{C3FE93B6-1A40-934B-8888-CDC17D2AAD7C}" type="presParOf" srcId="{33E2EB76-5673-244D-9D38-9609948783FB}" destId="{E75A059E-58A7-E447-8DA8-47C440735FA6}" srcOrd="4" destOrd="0" presId="urn:microsoft.com/office/officeart/2005/8/layout/hierarchy4"/>
    <dgm:cxn modelId="{2D9FF5C5-209D-4945-A3E0-9264FB25A6E2}" type="presParOf" srcId="{E75A059E-58A7-E447-8DA8-47C440735FA6}" destId="{8B63B02D-43A6-924A-95A3-8BC4128F0404}" srcOrd="0" destOrd="0" presId="urn:microsoft.com/office/officeart/2005/8/layout/hierarchy4"/>
    <dgm:cxn modelId="{B00508B5-EB4A-EF4F-9D84-112FC38B2719}" type="presParOf" srcId="{E75A059E-58A7-E447-8DA8-47C440735FA6}" destId="{BC4BA467-6F59-8843-8991-154AF178590A}" srcOrd="1" destOrd="0" presId="urn:microsoft.com/office/officeart/2005/8/layout/hierarchy4"/>
    <dgm:cxn modelId="{EE25F5B6-A853-344A-B3AD-17FE7BD8B65E}" type="presParOf" srcId="{33E2EB76-5673-244D-9D38-9609948783FB}" destId="{ABFC7571-5651-8E44-902B-9FB0555D3A6F}" srcOrd="5" destOrd="0" presId="urn:microsoft.com/office/officeart/2005/8/layout/hierarchy4"/>
    <dgm:cxn modelId="{A35BD90C-C0F9-0340-84A6-E10D6F189017}" type="presParOf" srcId="{33E2EB76-5673-244D-9D38-9609948783FB}" destId="{DF7A9161-2FF9-FC4A-8623-8CB94D5DC678}" srcOrd="6" destOrd="0" presId="urn:microsoft.com/office/officeart/2005/8/layout/hierarchy4"/>
    <dgm:cxn modelId="{7A23597F-A82E-4A44-97CC-FF4F0081EF67}" type="presParOf" srcId="{DF7A9161-2FF9-FC4A-8623-8CB94D5DC678}" destId="{187674C6-8B94-A747-A86B-02E45F83F8A9}" srcOrd="0" destOrd="0" presId="urn:microsoft.com/office/officeart/2005/8/layout/hierarchy4"/>
    <dgm:cxn modelId="{D98A1EB3-04AF-EB46-B836-02ABF96D3ADD}" type="presParOf" srcId="{DF7A9161-2FF9-FC4A-8623-8CB94D5DC678}" destId="{6957CBF9-54A6-0348-92DD-159D025F4107}" srcOrd="1" destOrd="0" presId="urn:microsoft.com/office/officeart/2005/8/layout/hierarchy4"/>
    <dgm:cxn modelId="{5351032B-701F-FC4E-AAFA-4CAABDBA0C56}" type="presParOf" srcId="{33E2EB76-5673-244D-9D38-9609948783FB}" destId="{C479DF2F-ED0B-6D48-8E80-13A8B4921506}" srcOrd="7" destOrd="0" presId="urn:microsoft.com/office/officeart/2005/8/layout/hierarchy4"/>
    <dgm:cxn modelId="{AC2CC6ED-227C-BB47-A97A-155DF3C44FF7}" type="presParOf" srcId="{33E2EB76-5673-244D-9D38-9609948783FB}" destId="{B2822923-4556-AD40-97AF-28541C292B1F}" srcOrd="8" destOrd="0" presId="urn:microsoft.com/office/officeart/2005/8/layout/hierarchy4"/>
    <dgm:cxn modelId="{C2380F33-EB17-7B48-9C58-7E4A097233C6}" type="presParOf" srcId="{B2822923-4556-AD40-97AF-28541C292B1F}" destId="{50EBD809-1796-9A42-9FA9-416F0322F6EA}" srcOrd="0" destOrd="0" presId="urn:microsoft.com/office/officeart/2005/8/layout/hierarchy4"/>
    <dgm:cxn modelId="{15CC5778-D287-E042-8CDD-42568984CD8B}" type="presParOf" srcId="{B2822923-4556-AD40-97AF-28541C292B1F}" destId="{3E6BFB22-6522-9440-B80F-D05734BB8CE3}" srcOrd="1" destOrd="0" presId="urn:microsoft.com/office/officeart/2005/8/layout/hierarchy4"/>
    <dgm:cxn modelId="{A334567C-17ED-2241-98DD-6162919C5E6C}" type="presParOf" srcId="{33E2EB76-5673-244D-9D38-9609948783FB}" destId="{B4D99DEB-C282-4143-A6E1-A0FC29EBAD09}" srcOrd="9" destOrd="0" presId="urn:microsoft.com/office/officeart/2005/8/layout/hierarchy4"/>
    <dgm:cxn modelId="{BA19F0E7-3AC3-9544-A726-C07185806B72}" type="presParOf" srcId="{33E2EB76-5673-244D-9D38-9609948783FB}" destId="{2F64921B-59FA-8D4F-A7E4-A1358164B774}" srcOrd="10" destOrd="0" presId="urn:microsoft.com/office/officeart/2005/8/layout/hierarchy4"/>
    <dgm:cxn modelId="{BDE273E4-B38E-AF43-94BD-5748CA7DA0AA}" type="presParOf" srcId="{2F64921B-59FA-8D4F-A7E4-A1358164B774}" destId="{5FF1CEC1-4E4D-8B40-B261-469B2E8D70EF}" srcOrd="0" destOrd="0" presId="urn:microsoft.com/office/officeart/2005/8/layout/hierarchy4"/>
    <dgm:cxn modelId="{E03C39AC-1B4F-244E-9081-D2AB6EECCC43}" type="presParOf" srcId="{2F64921B-59FA-8D4F-A7E4-A1358164B774}" destId="{5EDD48D2-A662-5642-A801-D7A485B95A3B}"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32DE1B-4420-7B48-89E5-149BFB6C7EC2}"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5E06B9C3-39A4-4841-8A9A-3868AE9330A6}">
      <dgm:prSet phldrT="[Text]"/>
      <dgm:spPr/>
      <dgm:t>
        <a:bodyPr/>
        <a:lstStyle/>
        <a:p>
          <a:r>
            <a:rPr lang="en-US" dirty="0"/>
            <a:t>Big Machines</a:t>
          </a:r>
        </a:p>
      </dgm:t>
    </dgm:pt>
    <dgm:pt modelId="{C42ED1CE-8DEF-B748-AA94-246033140C1C}" type="parTrans" cxnId="{D21D8915-2F8F-5E4D-B4A0-DF83ACC73E01}">
      <dgm:prSet/>
      <dgm:spPr/>
      <dgm:t>
        <a:bodyPr/>
        <a:lstStyle/>
        <a:p>
          <a:endParaRPr lang="en-US"/>
        </a:p>
      </dgm:t>
    </dgm:pt>
    <dgm:pt modelId="{10C93EB6-54B5-E348-B321-4C139E0391F3}" type="sibTrans" cxnId="{D21D8915-2F8F-5E4D-B4A0-DF83ACC73E01}">
      <dgm:prSet/>
      <dgm:spPr/>
      <dgm:t>
        <a:bodyPr/>
        <a:lstStyle/>
        <a:p>
          <a:endParaRPr lang="en-US"/>
        </a:p>
      </dgm:t>
    </dgm:pt>
    <dgm:pt modelId="{B821F33B-32A0-BF4A-AFD8-87C0E3239D05}">
      <dgm:prSet phldrT="[Text]"/>
      <dgm:spPr/>
      <dgm:t>
        <a:bodyPr/>
        <a:lstStyle/>
        <a:p>
          <a:r>
            <a:rPr lang="en-US" dirty="0"/>
            <a:t>Scalable Algorithms</a:t>
          </a:r>
        </a:p>
      </dgm:t>
    </dgm:pt>
    <dgm:pt modelId="{60895407-6939-9246-B04D-42778C405C06}" type="parTrans" cxnId="{F1C19EEA-6919-AD41-9447-2ED47A469B98}">
      <dgm:prSet/>
      <dgm:spPr/>
      <dgm:t>
        <a:bodyPr/>
        <a:lstStyle/>
        <a:p>
          <a:endParaRPr lang="en-US"/>
        </a:p>
      </dgm:t>
    </dgm:pt>
    <dgm:pt modelId="{D0B066E6-3723-0345-9410-976EB2E4E637}" type="sibTrans" cxnId="{F1C19EEA-6919-AD41-9447-2ED47A469B98}">
      <dgm:prSet/>
      <dgm:spPr/>
      <dgm:t>
        <a:bodyPr/>
        <a:lstStyle/>
        <a:p>
          <a:endParaRPr lang="en-US"/>
        </a:p>
      </dgm:t>
    </dgm:pt>
    <dgm:pt modelId="{60FFDD63-682B-CC4A-AE0F-5A775776D85C}">
      <dgm:prSet phldrT="[Text]"/>
      <dgm:spPr/>
      <dgm:t>
        <a:bodyPr/>
        <a:lstStyle/>
        <a:p>
          <a:r>
            <a:rPr lang="en-US" dirty="0"/>
            <a:t>Big Data</a:t>
          </a:r>
        </a:p>
      </dgm:t>
    </dgm:pt>
    <dgm:pt modelId="{A2AE7977-F084-3546-A3C9-FEB05403F2C1}" type="parTrans" cxnId="{5C8EB012-4144-4E40-AF13-C2722948BF5F}">
      <dgm:prSet/>
      <dgm:spPr/>
      <dgm:t>
        <a:bodyPr/>
        <a:lstStyle/>
        <a:p>
          <a:endParaRPr lang="en-US"/>
        </a:p>
      </dgm:t>
    </dgm:pt>
    <dgm:pt modelId="{7D248043-E13F-C94F-A025-6A3BAE6801F3}" type="sibTrans" cxnId="{5C8EB012-4144-4E40-AF13-C2722948BF5F}">
      <dgm:prSet/>
      <dgm:spPr/>
      <dgm:t>
        <a:bodyPr/>
        <a:lstStyle/>
        <a:p>
          <a:endParaRPr lang="en-US"/>
        </a:p>
      </dgm:t>
    </dgm:pt>
    <dgm:pt modelId="{D136E75D-B26C-E04D-B5E0-D0EF60CF6613}" type="pres">
      <dgm:prSet presAssocID="{7A32DE1B-4420-7B48-89E5-149BFB6C7EC2}" presName="Name0" presStyleCnt="0">
        <dgm:presLayoutVars>
          <dgm:dir/>
          <dgm:resizeHandles val="exact"/>
        </dgm:presLayoutVars>
      </dgm:prSet>
      <dgm:spPr/>
    </dgm:pt>
    <dgm:pt modelId="{9436438E-FB7B-D44E-9D8E-61D1EEC0C581}" type="pres">
      <dgm:prSet presAssocID="{7A32DE1B-4420-7B48-89E5-149BFB6C7EC2}" presName="bkgdShp" presStyleLbl="alignAccFollowNode1" presStyleIdx="0" presStyleCnt="1" custScaleY="142792" custLinFactNeighborX="-112" custLinFactNeighborY="13866"/>
      <dgm:spPr/>
    </dgm:pt>
    <dgm:pt modelId="{4A300DEA-0637-D745-8774-94FBA2662269}" type="pres">
      <dgm:prSet presAssocID="{7A32DE1B-4420-7B48-89E5-149BFB6C7EC2}" presName="linComp" presStyleCnt="0"/>
      <dgm:spPr/>
    </dgm:pt>
    <dgm:pt modelId="{C16B68E9-F3F7-9D4C-B39F-7775601CBC6A}" type="pres">
      <dgm:prSet presAssocID="{60FFDD63-682B-CC4A-AE0F-5A775776D85C}" presName="compNode" presStyleCnt="0"/>
      <dgm:spPr/>
    </dgm:pt>
    <dgm:pt modelId="{F6FE8844-CA40-F44B-B4BF-52912185B35A}" type="pres">
      <dgm:prSet presAssocID="{60FFDD63-682B-CC4A-AE0F-5A775776D85C}" presName="node" presStyleLbl="node1" presStyleIdx="0" presStyleCnt="3" custScaleY="75635">
        <dgm:presLayoutVars>
          <dgm:bulletEnabled val="1"/>
        </dgm:presLayoutVars>
      </dgm:prSet>
      <dgm:spPr/>
    </dgm:pt>
    <dgm:pt modelId="{18CA8646-FCF1-2D4D-A47F-4BFEF5E3579E}" type="pres">
      <dgm:prSet presAssocID="{60FFDD63-682B-CC4A-AE0F-5A775776D85C}" presName="invisiNode" presStyleLbl="node1" presStyleIdx="0" presStyleCnt="3"/>
      <dgm:spPr/>
    </dgm:pt>
    <dgm:pt modelId="{24953FE2-1F6A-094D-B71C-14062CDBD8AA}" type="pres">
      <dgm:prSet presAssocID="{60FFDD63-682B-CC4A-AE0F-5A775776D85C}" presName="imagNode" presStyleLbl="fgImgPlace1" presStyleIdx="0" presStyleCnt="3" custScaleY="16688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143BA9E-0814-EF4D-9DD3-D299003BEE31}" type="pres">
      <dgm:prSet presAssocID="{7D248043-E13F-C94F-A025-6A3BAE6801F3}" presName="sibTrans" presStyleLbl="sibTrans2D1" presStyleIdx="0" presStyleCnt="0"/>
      <dgm:spPr/>
    </dgm:pt>
    <dgm:pt modelId="{AF41825B-4621-944B-B437-828DC9E3110F}" type="pres">
      <dgm:prSet presAssocID="{5E06B9C3-39A4-4841-8A9A-3868AE9330A6}" presName="compNode" presStyleCnt="0"/>
      <dgm:spPr/>
    </dgm:pt>
    <dgm:pt modelId="{DDFC6455-4A08-8449-B012-79A4AF995419}" type="pres">
      <dgm:prSet presAssocID="{5E06B9C3-39A4-4841-8A9A-3868AE9330A6}" presName="node" presStyleLbl="node1" presStyleIdx="1" presStyleCnt="3" custScaleY="75635">
        <dgm:presLayoutVars>
          <dgm:bulletEnabled val="1"/>
        </dgm:presLayoutVars>
      </dgm:prSet>
      <dgm:spPr/>
    </dgm:pt>
    <dgm:pt modelId="{05E2CE4B-5BDD-C04D-9346-167F5E46EF49}" type="pres">
      <dgm:prSet presAssocID="{5E06B9C3-39A4-4841-8A9A-3868AE9330A6}" presName="invisiNode" presStyleLbl="node1" presStyleIdx="1" presStyleCnt="3"/>
      <dgm:spPr/>
    </dgm:pt>
    <dgm:pt modelId="{6BB91D4E-5C02-EA47-ACD6-C62B38CFDC40}" type="pres">
      <dgm:prSet presAssocID="{5E06B9C3-39A4-4841-8A9A-3868AE9330A6}" presName="imagNode" presStyleLbl="fgImgPlace1" presStyleIdx="1" presStyleCnt="3" custScaleY="16688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38CB029B-F1C8-6843-8A34-443614F07062}" type="pres">
      <dgm:prSet presAssocID="{10C93EB6-54B5-E348-B321-4C139E0391F3}" presName="sibTrans" presStyleLbl="sibTrans2D1" presStyleIdx="0" presStyleCnt="0"/>
      <dgm:spPr/>
    </dgm:pt>
    <dgm:pt modelId="{6922BAEE-8CE4-4844-A1E2-BF7ED3F37F79}" type="pres">
      <dgm:prSet presAssocID="{B821F33B-32A0-BF4A-AFD8-87C0E3239D05}" presName="compNode" presStyleCnt="0"/>
      <dgm:spPr/>
    </dgm:pt>
    <dgm:pt modelId="{043457B7-32BA-4D46-BE73-FF53AC4E71A0}" type="pres">
      <dgm:prSet presAssocID="{B821F33B-32A0-BF4A-AFD8-87C0E3239D05}" presName="node" presStyleLbl="node1" presStyleIdx="2" presStyleCnt="3" custScaleY="75635">
        <dgm:presLayoutVars>
          <dgm:bulletEnabled val="1"/>
        </dgm:presLayoutVars>
      </dgm:prSet>
      <dgm:spPr/>
    </dgm:pt>
    <dgm:pt modelId="{EFE7316C-851D-004D-9197-636ECFFE8F90}" type="pres">
      <dgm:prSet presAssocID="{B821F33B-32A0-BF4A-AFD8-87C0E3239D05}" presName="invisiNode" presStyleLbl="node1" presStyleIdx="2" presStyleCnt="3"/>
      <dgm:spPr/>
    </dgm:pt>
    <dgm:pt modelId="{0E706BBC-A675-FD49-8CCE-0A614BC2CEE9}" type="pres">
      <dgm:prSet presAssocID="{B821F33B-32A0-BF4A-AFD8-87C0E3239D05}" presName="imagNode" presStyleLbl="fgImgPlace1" presStyleIdx="2" presStyleCnt="3" custScaleY="16688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Lst>
  <dgm:cxnLst>
    <dgm:cxn modelId="{E57C930C-CA2A-384A-8E30-2EAED53E5A72}" type="presOf" srcId="{7A32DE1B-4420-7B48-89E5-149BFB6C7EC2}" destId="{D136E75D-B26C-E04D-B5E0-D0EF60CF6613}" srcOrd="0" destOrd="0" presId="urn:microsoft.com/office/officeart/2005/8/layout/pList2"/>
    <dgm:cxn modelId="{5C8EB012-4144-4E40-AF13-C2722948BF5F}" srcId="{7A32DE1B-4420-7B48-89E5-149BFB6C7EC2}" destId="{60FFDD63-682B-CC4A-AE0F-5A775776D85C}" srcOrd="0" destOrd="0" parTransId="{A2AE7977-F084-3546-A3C9-FEB05403F2C1}" sibTransId="{7D248043-E13F-C94F-A025-6A3BAE6801F3}"/>
    <dgm:cxn modelId="{D21D8915-2F8F-5E4D-B4A0-DF83ACC73E01}" srcId="{7A32DE1B-4420-7B48-89E5-149BFB6C7EC2}" destId="{5E06B9C3-39A4-4841-8A9A-3868AE9330A6}" srcOrd="1" destOrd="0" parTransId="{C42ED1CE-8DEF-B748-AA94-246033140C1C}" sibTransId="{10C93EB6-54B5-E348-B321-4C139E0391F3}"/>
    <dgm:cxn modelId="{0328EC59-D6D1-0848-ADDB-140AE1FCE931}" type="presOf" srcId="{5E06B9C3-39A4-4841-8A9A-3868AE9330A6}" destId="{DDFC6455-4A08-8449-B012-79A4AF995419}" srcOrd="0" destOrd="0" presId="urn:microsoft.com/office/officeart/2005/8/layout/pList2"/>
    <dgm:cxn modelId="{8E4F9C5D-231A-7E4F-85E9-B6A114E73CE2}" type="presOf" srcId="{60FFDD63-682B-CC4A-AE0F-5A775776D85C}" destId="{F6FE8844-CA40-F44B-B4BF-52912185B35A}" srcOrd="0" destOrd="0" presId="urn:microsoft.com/office/officeart/2005/8/layout/pList2"/>
    <dgm:cxn modelId="{9C81CFAE-AE90-5E4B-97FE-CF2A03530D98}" type="presOf" srcId="{B821F33B-32A0-BF4A-AFD8-87C0E3239D05}" destId="{043457B7-32BA-4D46-BE73-FF53AC4E71A0}" srcOrd="0" destOrd="0" presId="urn:microsoft.com/office/officeart/2005/8/layout/pList2"/>
    <dgm:cxn modelId="{5213E1D8-42A5-3248-AB56-19143B37C85A}" type="presOf" srcId="{10C93EB6-54B5-E348-B321-4C139E0391F3}" destId="{38CB029B-F1C8-6843-8A34-443614F07062}" srcOrd="0" destOrd="0" presId="urn:microsoft.com/office/officeart/2005/8/layout/pList2"/>
    <dgm:cxn modelId="{48C69CDA-B5F1-3047-B028-B4EBA01B140A}" type="presOf" srcId="{7D248043-E13F-C94F-A025-6A3BAE6801F3}" destId="{3143BA9E-0814-EF4D-9DD3-D299003BEE31}" srcOrd="0" destOrd="0" presId="urn:microsoft.com/office/officeart/2005/8/layout/pList2"/>
    <dgm:cxn modelId="{F1C19EEA-6919-AD41-9447-2ED47A469B98}" srcId="{7A32DE1B-4420-7B48-89E5-149BFB6C7EC2}" destId="{B821F33B-32A0-BF4A-AFD8-87C0E3239D05}" srcOrd="2" destOrd="0" parTransId="{60895407-6939-9246-B04D-42778C405C06}" sibTransId="{D0B066E6-3723-0345-9410-976EB2E4E637}"/>
    <dgm:cxn modelId="{CD423B6D-73D9-7F46-9B0F-176863CDEFC0}" type="presParOf" srcId="{D136E75D-B26C-E04D-B5E0-D0EF60CF6613}" destId="{9436438E-FB7B-D44E-9D8E-61D1EEC0C581}" srcOrd="0" destOrd="0" presId="urn:microsoft.com/office/officeart/2005/8/layout/pList2"/>
    <dgm:cxn modelId="{E887EBDA-026A-6C4D-96F1-B3EA480B26CA}" type="presParOf" srcId="{D136E75D-B26C-E04D-B5E0-D0EF60CF6613}" destId="{4A300DEA-0637-D745-8774-94FBA2662269}" srcOrd="1" destOrd="0" presId="urn:microsoft.com/office/officeart/2005/8/layout/pList2"/>
    <dgm:cxn modelId="{FE5C24ED-B59B-EE42-BB00-0F84E3646A88}" type="presParOf" srcId="{4A300DEA-0637-D745-8774-94FBA2662269}" destId="{C16B68E9-F3F7-9D4C-B39F-7775601CBC6A}" srcOrd="0" destOrd="0" presId="urn:microsoft.com/office/officeart/2005/8/layout/pList2"/>
    <dgm:cxn modelId="{0BB63503-D06C-A649-90C6-BADA3BC83347}" type="presParOf" srcId="{C16B68E9-F3F7-9D4C-B39F-7775601CBC6A}" destId="{F6FE8844-CA40-F44B-B4BF-52912185B35A}" srcOrd="0" destOrd="0" presId="urn:microsoft.com/office/officeart/2005/8/layout/pList2"/>
    <dgm:cxn modelId="{4AB56E49-9408-6A40-BFB8-DD8B737A81AD}" type="presParOf" srcId="{C16B68E9-F3F7-9D4C-B39F-7775601CBC6A}" destId="{18CA8646-FCF1-2D4D-A47F-4BFEF5E3579E}" srcOrd="1" destOrd="0" presId="urn:microsoft.com/office/officeart/2005/8/layout/pList2"/>
    <dgm:cxn modelId="{E7E4AC3C-1EB1-B948-AF78-53BAACC26B26}" type="presParOf" srcId="{C16B68E9-F3F7-9D4C-B39F-7775601CBC6A}" destId="{24953FE2-1F6A-094D-B71C-14062CDBD8AA}" srcOrd="2" destOrd="0" presId="urn:microsoft.com/office/officeart/2005/8/layout/pList2"/>
    <dgm:cxn modelId="{43BC9A96-B1DD-7B46-B007-A125EAD642FC}" type="presParOf" srcId="{4A300DEA-0637-D745-8774-94FBA2662269}" destId="{3143BA9E-0814-EF4D-9DD3-D299003BEE31}" srcOrd="1" destOrd="0" presId="urn:microsoft.com/office/officeart/2005/8/layout/pList2"/>
    <dgm:cxn modelId="{5862217B-52EB-D342-8568-82E812F119BA}" type="presParOf" srcId="{4A300DEA-0637-D745-8774-94FBA2662269}" destId="{AF41825B-4621-944B-B437-828DC9E3110F}" srcOrd="2" destOrd="0" presId="urn:microsoft.com/office/officeart/2005/8/layout/pList2"/>
    <dgm:cxn modelId="{AC61ADAD-44F8-1540-8BBA-D0CA17E23B1F}" type="presParOf" srcId="{AF41825B-4621-944B-B437-828DC9E3110F}" destId="{DDFC6455-4A08-8449-B012-79A4AF995419}" srcOrd="0" destOrd="0" presId="urn:microsoft.com/office/officeart/2005/8/layout/pList2"/>
    <dgm:cxn modelId="{0B81C653-E7B9-DF4F-BDAB-D7D29A8539A0}" type="presParOf" srcId="{AF41825B-4621-944B-B437-828DC9E3110F}" destId="{05E2CE4B-5BDD-C04D-9346-167F5E46EF49}" srcOrd="1" destOrd="0" presId="urn:microsoft.com/office/officeart/2005/8/layout/pList2"/>
    <dgm:cxn modelId="{26030F87-C101-9548-9CC8-B61CDF84F94C}" type="presParOf" srcId="{AF41825B-4621-944B-B437-828DC9E3110F}" destId="{6BB91D4E-5C02-EA47-ACD6-C62B38CFDC40}" srcOrd="2" destOrd="0" presId="urn:microsoft.com/office/officeart/2005/8/layout/pList2"/>
    <dgm:cxn modelId="{1FE51946-4216-3543-A30C-9B4C93D0468B}" type="presParOf" srcId="{4A300DEA-0637-D745-8774-94FBA2662269}" destId="{38CB029B-F1C8-6843-8A34-443614F07062}" srcOrd="3" destOrd="0" presId="urn:microsoft.com/office/officeart/2005/8/layout/pList2"/>
    <dgm:cxn modelId="{0BEC5AF9-EE63-974F-9F5C-1504A3A6E27B}" type="presParOf" srcId="{4A300DEA-0637-D745-8774-94FBA2662269}" destId="{6922BAEE-8CE4-4844-A1E2-BF7ED3F37F79}" srcOrd="4" destOrd="0" presId="urn:microsoft.com/office/officeart/2005/8/layout/pList2"/>
    <dgm:cxn modelId="{D0A4587E-F21F-A542-862A-68B3E646FEF9}" type="presParOf" srcId="{6922BAEE-8CE4-4844-A1E2-BF7ED3F37F79}" destId="{043457B7-32BA-4D46-BE73-FF53AC4E71A0}" srcOrd="0" destOrd="0" presId="urn:microsoft.com/office/officeart/2005/8/layout/pList2"/>
    <dgm:cxn modelId="{794DF764-A42A-4C45-9739-50D35956F8AE}" type="presParOf" srcId="{6922BAEE-8CE4-4844-A1E2-BF7ED3F37F79}" destId="{EFE7316C-851D-004D-9197-636ECFFE8F90}" srcOrd="1" destOrd="0" presId="urn:microsoft.com/office/officeart/2005/8/layout/pList2"/>
    <dgm:cxn modelId="{88A643AD-EA58-7A4B-A8C6-255FF37DDE83}" type="presParOf" srcId="{6922BAEE-8CE4-4844-A1E2-BF7ED3F37F79}" destId="{0E706BBC-A675-FD49-8CCE-0A614BC2CEE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6438E-FB7B-D44E-9D8E-61D1EEC0C581}">
      <dsp:nvSpPr>
        <dsp:cNvPr id="0" name=""/>
        <dsp:cNvSpPr/>
      </dsp:nvSpPr>
      <dsp:spPr>
        <a:xfrm>
          <a:off x="0" y="69557"/>
          <a:ext cx="8389855" cy="242686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953FE2-1F6A-094D-B71C-14062CDBD8AA}">
      <dsp:nvSpPr>
        <dsp:cNvPr id="0" name=""/>
        <dsp:cNvSpPr/>
      </dsp:nvSpPr>
      <dsp:spPr>
        <a:xfrm>
          <a:off x="251695" y="228966"/>
          <a:ext cx="2464519" cy="207998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FE8844-CA40-F44B-B4BF-52912185B35A}">
      <dsp:nvSpPr>
        <dsp:cNvPr id="0" name=""/>
        <dsp:cNvSpPr/>
      </dsp:nvSpPr>
      <dsp:spPr>
        <a:xfrm rot="10800000">
          <a:off x="251695"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Data</a:t>
          </a:r>
        </a:p>
      </dsp:txBody>
      <dsp:txXfrm rot="10800000">
        <a:off x="300013" y="2371813"/>
        <a:ext cx="2367883" cy="1522822"/>
      </dsp:txXfrm>
    </dsp:sp>
    <dsp:sp modelId="{6BB91D4E-5C02-EA47-ACD6-C62B38CFDC40}">
      <dsp:nvSpPr>
        <dsp:cNvPr id="0" name=""/>
        <dsp:cNvSpPr/>
      </dsp:nvSpPr>
      <dsp:spPr>
        <a:xfrm>
          <a:off x="2962667" y="228966"/>
          <a:ext cx="2464519" cy="2079987"/>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FC6455-4A08-8449-B012-79A4AF995419}">
      <dsp:nvSpPr>
        <dsp:cNvPr id="0" name=""/>
        <dsp:cNvSpPr/>
      </dsp:nvSpPr>
      <dsp:spPr>
        <a:xfrm rot="10800000">
          <a:off x="2962667"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Machines</a:t>
          </a:r>
        </a:p>
      </dsp:txBody>
      <dsp:txXfrm rot="10800000">
        <a:off x="3010985" y="2371813"/>
        <a:ext cx="2367883" cy="1522822"/>
      </dsp:txXfrm>
    </dsp:sp>
    <dsp:sp modelId="{0E706BBC-A675-FD49-8CCE-0A614BC2CEE9}">
      <dsp:nvSpPr>
        <dsp:cNvPr id="0" name=""/>
        <dsp:cNvSpPr/>
      </dsp:nvSpPr>
      <dsp:spPr>
        <a:xfrm>
          <a:off x="5673639" y="228966"/>
          <a:ext cx="2464519" cy="2079987"/>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3457B7-32BA-4D46-BE73-FF53AC4E71A0}">
      <dsp:nvSpPr>
        <dsp:cNvPr id="0" name=""/>
        <dsp:cNvSpPr/>
      </dsp:nvSpPr>
      <dsp:spPr>
        <a:xfrm rot="10800000">
          <a:off x="5673639"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Scalable Algorithms</a:t>
          </a:r>
        </a:p>
      </dsp:txBody>
      <dsp:txXfrm rot="10800000">
        <a:off x="5721957" y="2371813"/>
        <a:ext cx="2367883" cy="1522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6438E-FB7B-D44E-9D8E-61D1EEC0C581}">
      <dsp:nvSpPr>
        <dsp:cNvPr id="0" name=""/>
        <dsp:cNvSpPr/>
      </dsp:nvSpPr>
      <dsp:spPr>
        <a:xfrm>
          <a:off x="0" y="69557"/>
          <a:ext cx="8389855" cy="242686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953FE2-1F6A-094D-B71C-14062CDBD8AA}">
      <dsp:nvSpPr>
        <dsp:cNvPr id="0" name=""/>
        <dsp:cNvSpPr/>
      </dsp:nvSpPr>
      <dsp:spPr>
        <a:xfrm>
          <a:off x="251695" y="228966"/>
          <a:ext cx="2464519" cy="207998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FE8844-CA40-F44B-B4BF-52912185B35A}">
      <dsp:nvSpPr>
        <dsp:cNvPr id="0" name=""/>
        <dsp:cNvSpPr/>
      </dsp:nvSpPr>
      <dsp:spPr>
        <a:xfrm rot="10800000">
          <a:off x="251695"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Data</a:t>
          </a:r>
        </a:p>
      </dsp:txBody>
      <dsp:txXfrm rot="10800000">
        <a:off x="300013" y="2371813"/>
        <a:ext cx="2367883" cy="1522822"/>
      </dsp:txXfrm>
    </dsp:sp>
    <dsp:sp modelId="{6BB91D4E-5C02-EA47-ACD6-C62B38CFDC40}">
      <dsp:nvSpPr>
        <dsp:cNvPr id="0" name=""/>
        <dsp:cNvSpPr/>
      </dsp:nvSpPr>
      <dsp:spPr>
        <a:xfrm>
          <a:off x="2962667" y="228966"/>
          <a:ext cx="2464519" cy="2079987"/>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FC6455-4A08-8449-B012-79A4AF995419}">
      <dsp:nvSpPr>
        <dsp:cNvPr id="0" name=""/>
        <dsp:cNvSpPr/>
      </dsp:nvSpPr>
      <dsp:spPr>
        <a:xfrm rot="10800000">
          <a:off x="2962667"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Machines</a:t>
          </a:r>
        </a:p>
      </dsp:txBody>
      <dsp:txXfrm rot="10800000">
        <a:off x="3010985" y="2371813"/>
        <a:ext cx="2367883" cy="1522822"/>
      </dsp:txXfrm>
    </dsp:sp>
    <dsp:sp modelId="{0E706BBC-A675-FD49-8CCE-0A614BC2CEE9}">
      <dsp:nvSpPr>
        <dsp:cNvPr id="0" name=""/>
        <dsp:cNvSpPr/>
      </dsp:nvSpPr>
      <dsp:spPr>
        <a:xfrm>
          <a:off x="5673639" y="228966"/>
          <a:ext cx="2464519" cy="2079987"/>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3457B7-32BA-4D46-BE73-FF53AC4E71A0}">
      <dsp:nvSpPr>
        <dsp:cNvPr id="0" name=""/>
        <dsp:cNvSpPr/>
      </dsp:nvSpPr>
      <dsp:spPr>
        <a:xfrm rot="10800000">
          <a:off x="5673639"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Scalable Algorithms</a:t>
          </a:r>
        </a:p>
      </dsp:txBody>
      <dsp:txXfrm rot="10800000">
        <a:off x="5721957" y="2371813"/>
        <a:ext cx="2367883" cy="1522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BCA68-B522-B54D-B970-1F04DBC194A9}">
      <dsp:nvSpPr>
        <dsp:cNvPr id="0" name=""/>
        <dsp:cNvSpPr/>
      </dsp:nvSpPr>
      <dsp:spPr>
        <a:xfrm>
          <a:off x="1572" y="0"/>
          <a:ext cx="1238391"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More cores</a:t>
          </a:r>
        </a:p>
      </dsp:txBody>
      <dsp:txXfrm>
        <a:off x="34806" y="33234"/>
        <a:ext cx="1171923" cy="1068218"/>
      </dsp:txXfrm>
    </dsp:sp>
    <dsp:sp modelId="{EF320169-AFB2-4A4A-9F15-F8B2560F6DF9}">
      <dsp:nvSpPr>
        <dsp:cNvPr id="0" name=""/>
        <dsp:cNvSpPr/>
      </dsp:nvSpPr>
      <dsp:spPr>
        <a:xfrm>
          <a:off x="1426009" y="0"/>
          <a:ext cx="1568310"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More data parallelism</a:t>
          </a:r>
        </a:p>
      </dsp:txBody>
      <dsp:txXfrm>
        <a:off x="1459243" y="33234"/>
        <a:ext cx="1501842" cy="1068218"/>
      </dsp:txXfrm>
    </dsp:sp>
    <dsp:sp modelId="{8B63B02D-43A6-924A-95A3-8BC4128F0404}">
      <dsp:nvSpPr>
        <dsp:cNvPr id="0" name=""/>
        <dsp:cNvSpPr/>
      </dsp:nvSpPr>
      <dsp:spPr>
        <a:xfrm>
          <a:off x="3174473" y="0"/>
          <a:ext cx="1238391"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Narrow data types</a:t>
          </a:r>
        </a:p>
      </dsp:txBody>
      <dsp:txXfrm>
        <a:off x="3207707" y="33234"/>
        <a:ext cx="1171923" cy="1068218"/>
      </dsp:txXfrm>
    </dsp:sp>
    <dsp:sp modelId="{187674C6-8B94-A747-A86B-02E45F83F8A9}">
      <dsp:nvSpPr>
        <dsp:cNvPr id="0" name=""/>
        <dsp:cNvSpPr/>
      </dsp:nvSpPr>
      <dsp:spPr>
        <a:xfrm>
          <a:off x="4574136" y="0"/>
          <a:ext cx="1238391"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More memory spaces</a:t>
          </a:r>
        </a:p>
      </dsp:txBody>
      <dsp:txXfrm>
        <a:off x="4607370" y="33234"/>
        <a:ext cx="1171923" cy="1068218"/>
      </dsp:txXfrm>
    </dsp:sp>
    <dsp:sp modelId="{50EBD809-1796-9A42-9FA9-416F0322F6EA}">
      <dsp:nvSpPr>
        <dsp:cNvPr id="0" name=""/>
        <dsp:cNvSpPr/>
      </dsp:nvSpPr>
      <dsp:spPr>
        <a:xfrm>
          <a:off x="5948197" y="0"/>
          <a:ext cx="1238391"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CPUs in control</a:t>
          </a:r>
        </a:p>
      </dsp:txBody>
      <dsp:txXfrm>
        <a:off x="5981431" y="33234"/>
        <a:ext cx="1171923" cy="1068218"/>
      </dsp:txXfrm>
    </dsp:sp>
    <dsp:sp modelId="{5FF1CEC1-4E4D-8B40-B261-469B2E8D70EF}">
      <dsp:nvSpPr>
        <dsp:cNvPr id="0" name=""/>
        <dsp:cNvSpPr/>
      </dsp:nvSpPr>
      <dsp:spPr>
        <a:xfrm>
          <a:off x="7289223" y="0"/>
          <a:ext cx="1500216" cy="1134686"/>
        </a:xfrm>
        <a:prstGeom prst="roundRect">
          <a:avLst>
            <a:gd name="adj" fmla="val 10000"/>
          </a:avLst>
        </a:prstGeom>
        <a:solidFill>
          <a:srgbClr val="0033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CPUs communicate</a:t>
          </a:r>
        </a:p>
      </dsp:txBody>
      <dsp:txXfrm>
        <a:off x="7322457" y="33234"/>
        <a:ext cx="1433748" cy="10682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6438E-FB7B-D44E-9D8E-61D1EEC0C581}">
      <dsp:nvSpPr>
        <dsp:cNvPr id="0" name=""/>
        <dsp:cNvSpPr/>
      </dsp:nvSpPr>
      <dsp:spPr>
        <a:xfrm>
          <a:off x="0" y="69557"/>
          <a:ext cx="8389855" cy="242686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953FE2-1F6A-094D-B71C-14062CDBD8AA}">
      <dsp:nvSpPr>
        <dsp:cNvPr id="0" name=""/>
        <dsp:cNvSpPr/>
      </dsp:nvSpPr>
      <dsp:spPr>
        <a:xfrm>
          <a:off x="251695" y="228966"/>
          <a:ext cx="2464519" cy="207998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FE8844-CA40-F44B-B4BF-52912185B35A}">
      <dsp:nvSpPr>
        <dsp:cNvPr id="0" name=""/>
        <dsp:cNvSpPr/>
      </dsp:nvSpPr>
      <dsp:spPr>
        <a:xfrm rot="10800000">
          <a:off x="251695"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Data</a:t>
          </a:r>
        </a:p>
      </dsp:txBody>
      <dsp:txXfrm rot="10800000">
        <a:off x="300013" y="2371813"/>
        <a:ext cx="2367883" cy="1522822"/>
      </dsp:txXfrm>
    </dsp:sp>
    <dsp:sp modelId="{6BB91D4E-5C02-EA47-ACD6-C62B38CFDC40}">
      <dsp:nvSpPr>
        <dsp:cNvPr id="0" name=""/>
        <dsp:cNvSpPr/>
      </dsp:nvSpPr>
      <dsp:spPr>
        <a:xfrm>
          <a:off x="2962667" y="228966"/>
          <a:ext cx="2464519" cy="2079987"/>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FC6455-4A08-8449-B012-79A4AF995419}">
      <dsp:nvSpPr>
        <dsp:cNvPr id="0" name=""/>
        <dsp:cNvSpPr/>
      </dsp:nvSpPr>
      <dsp:spPr>
        <a:xfrm rot="10800000">
          <a:off x="2962667"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Big Machines</a:t>
          </a:r>
        </a:p>
      </dsp:txBody>
      <dsp:txXfrm rot="10800000">
        <a:off x="3010985" y="2371813"/>
        <a:ext cx="2367883" cy="1522822"/>
      </dsp:txXfrm>
    </dsp:sp>
    <dsp:sp modelId="{0E706BBC-A675-FD49-8CCE-0A614BC2CEE9}">
      <dsp:nvSpPr>
        <dsp:cNvPr id="0" name=""/>
        <dsp:cNvSpPr/>
      </dsp:nvSpPr>
      <dsp:spPr>
        <a:xfrm>
          <a:off x="5673639" y="228966"/>
          <a:ext cx="2464519" cy="2079987"/>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3457B7-32BA-4D46-BE73-FF53AC4E71A0}">
      <dsp:nvSpPr>
        <dsp:cNvPr id="0" name=""/>
        <dsp:cNvSpPr/>
      </dsp:nvSpPr>
      <dsp:spPr>
        <a:xfrm rot="10800000">
          <a:off x="5673639" y="2371813"/>
          <a:ext cx="2464519" cy="15711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Scalable Algorithms</a:t>
          </a:r>
        </a:p>
      </dsp:txBody>
      <dsp:txXfrm rot="10800000">
        <a:off x="5721957" y="2371813"/>
        <a:ext cx="2367883" cy="1522822"/>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4B7FAD-DEF6-7A47-88C1-424157DD5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5B7240E-DBF2-5644-A1B3-8DD536DDAC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81889B-8B19-A747-AB4D-F44F36475863}" type="datetimeFigureOut">
              <a:rPr lang="en-US" smtClean="0"/>
              <a:t>8/7/23</a:t>
            </a:fld>
            <a:endParaRPr lang="en-US"/>
          </a:p>
        </p:txBody>
      </p:sp>
      <p:sp>
        <p:nvSpPr>
          <p:cNvPr id="4" name="Footer Placeholder 3">
            <a:extLst>
              <a:ext uri="{FF2B5EF4-FFF2-40B4-BE49-F238E27FC236}">
                <a16:creationId xmlns:a16="http://schemas.microsoft.com/office/drawing/2014/main" id="{A3ED4AE2-21E2-8549-A932-7D1E0D05E4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7A69A0-574D-4749-A93D-D98F9BC89C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E95865-679A-2B45-9C9F-D7A92A002D89}" type="slidenum">
              <a:rPr lang="en-US" smtClean="0"/>
              <a:t>‹#›</a:t>
            </a:fld>
            <a:endParaRPr lang="en-US"/>
          </a:p>
        </p:txBody>
      </p:sp>
    </p:spTree>
    <p:extLst>
      <p:ext uri="{BB962C8B-B14F-4D97-AF65-F5344CB8AC3E}">
        <p14:creationId xmlns:p14="http://schemas.microsoft.com/office/powerpoint/2010/main" val="2312775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s.cornell.edu/buckle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mcbiol.biomedcentral.com/articles/10.1186/s12915-019-0667-z#ref-CR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mcbiol.biomedcentral.com/articles/10.1186/s12915-019-0667-z#ref-CR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39FEAFF0-7375-1D4A-A389-D6238357B121}" type="datetime1">
              <a:rPr lang="en-US" smtClean="0"/>
              <a:pPr/>
              <a:t>8/7/23</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a:t>
            </a:fld>
            <a:endParaRPr lang="en-US"/>
          </a:p>
        </p:txBody>
      </p:sp>
    </p:spTree>
    <p:extLst>
      <p:ext uri="{BB962C8B-B14F-4D97-AF65-F5344CB8AC3E}">
        <p14:creationId xmlns:p14="http://schemas.microsoft.com/office/powerpoint/2010/main" val="2023787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5e8084167_12_0: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5e8084167_12_0: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2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05e8084167_12_21: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05e8084167_12_21: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05c6a4a2d8_0_204:notes"/>
          <p:cNvSpPr>
            <a:spLocks noGrp="1" noRot="1" noChangeAspect="1"/>
          </p:cNvSpPr>
          <p:nvPr>
            <p:ph type="sldImg" idx="2"/>
          </p:nvPr>
        </p:nvSpPr>
        <p:spPr>
          <a:xfrm>
            <a:off x="762000" y="12700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105c6a4a2d8_0_204:notes"/>
          <p:cNvSpPr txBox="1">
            <a:spLocks noGrp="1"/>
          </p:cNvSpPr>
          <p:nvPr>
            <p:ph type="body" idx="1"/>
          </p:nvPr>
        </p:nvSpPr>
        <p:spPr>
          <a:xfrm>
            <a:off x="762000" y="4889500"/>
            <a:ext cx="6096000" cy="4000800"/>
          </a:xfrm>
          <a:prstGeom prst="rect">
            <a:avLst/>
          </a:prstGeom>
          <a:noFill/>
          <a:ln>
            <a:noFill/>
          </a:ln>
        </p:spPr>
        <p:txBody>
          <a:bodyPr spcFirstLastPara="1" wrap="square" lIns="101575" tIns="50775" rIns="101575" bIns="50775" anchor="t" anchorCtr="0">
            <a:noAutofit/>
          </a:bodyPr>
          <a:lstStyle/>
          <a:p>
            <a:pPr marL="0" lvl="0" indent="0" algn="l" rtl="0">
              <a:spcBef>
                <a:spcPts val="0"/>
              </a:spcBef>
              <a:spcAft>
                <a:spcPts val="0"/>
              </a:spcAft>
              <a:buClr>
                <a:schemeClr val="dk1"/>
              </a:buClr>
              <a:buSzPts val="1300"/>
              <a:buFont typeface="Lucida Sans"/>
              <a:buNone/>
            </a:pPr>
            <a:endParaRPr sz="1600" dirty="0"/>
          </a:p>
        </p:txBody>
      </p:sp>
      <p:sp>
        <p:nvSpPr>
          <p:cNvPr id="1549" name="Google Shape;1549;g105c6a4a2d8_0_204:notes"/>
          <p:cNvSpPr txBox="1">
            <a:spLocks noGrp="1"/>
          </p:cNvSpPr>
          <p:nvPr>
            <p:ph type="sldNum" idx="12"/>
          </p:nvPr>
        </p:nvSpPr>
        <p:spPr>
          <a:xfrm>
            <a:off x="4316237" y="9650237"/>
            <a:ext cx="3302100" cy="509700"/>
          </a:xfrm>
          <a:prstGeom prst="rect">
            <a:avLst/>
          </a:prstGeom>
          <a:noFill/>
          <a:ln>
            <a:noFill/>
          </a:ln>
        </p:spPr>
        <p:txBody>
          <a:bodyPr spcFirstLastPara="1" wrap="square" lIns="101575" tIns="50775" rIns="101575" bIns="5077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sz="1600"/>
              <a:t>17</a:t>
            </a:fld>
            <a:endParaRPr sz="1600"/>
          </a:p>
        </p:txBody>
      </p:sp>
    </p:spTree>
    <p:extLst>
      <p:ext uri="{BB962C8B-B14F-4D97-AF65-F5344CB8AC3E}">
        <p14:creationId xmlns:p14="http://schemas.microsoft.com/office/powerpoint/2010/main" val="230451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854c0c45d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1d854c0c45d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solidFill>
                  <a:srgbClr val="595959"/>
                </a:solidFill>
              </a:rPr>
              <a:t>GB22: </a:t>
            </a:r>
            <a:r>
              <a:rPr lang="en" sz="1200" dirty="0">
                <a:solidFill>
                  <a:srgbClr val="595959"/>
                </a:solidFill>
              </a:rPr>
              <a:t>3364 nodes of Summit  &gt; 20,000 GPUs, 3.5 hours, total vs DIAMOND: 576x </a:t>
            </a:r>
            <a:br>
              <a:rPr lang="en" sz="1200" dirty="0">
                <a:solidFill>
                  <a:srgbClr val="595959"/>
                </a:solidFill>
              </a:rPr>
            </a:br>
            <a:r>
              <a:rPr lang="en" sz="1200" dirty="0">
                <a:solidFill>
                  <a:srgbClr val="595959"/>
                </a:solidFill>
              </a:rPr>
              <a:t>Many-against-many search on 405 million sequence</a:t>
            </a:r>
            <a:r>
              <a:rPr lang="en" sz="1200" b="1" dirty="0">
                <a:solidFill>
                  <a:srgbClr val="595959"/>
                </a:solidFill>
              </a:rPr>
              <a:t>, </a:t>
            </a:r>
            <a:r>
              <a:rPr lang="en" sz="1200" dirty="0">
                <a:solidFill>
                  <a:srgbClr val="595959"/>
                </a:solidFill>
              </a:rPr>
              <a:t>Performed alignments: </a:t>
            </a:r>
            <a:r>
              <a:rPr lang="en" sz="1200" b="1" dirty="0">
                <a:solidFill>
                  <a:srgbClr val="595959"/>
                </a:solidFill>
              </a:rPr>
              <a:t>8.6T</a:t>
            </a:r>
            <a:endParaRPr sz="1200" b="1" dirty="0">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rPr>
              <a:t>Distributed MCL: 282M proteins 37B edges (12x GPU speedup), uses </a:t>
            </a:r>
            <a:r>
              <a:rPr lang="en" sz="1200" b="1" dirty="0" err="1">
                <a:solidFill>
                  <a:schemeClr val="dk1"/>
                </a:solidFill>
              </a:rPr>
              <a:t>COMBlas</a:t>
            </a:r>
            <a:r>
              <a:rPr lang="en" sz="1200" b="1" dirty="0">
                <a:solidFill>
                  <a:schemeClr val="dk1"/>
                </a:solidFill>
              </a:rPr>
              <a:t>, sparse matrices</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b="1" dirty="0">
              <a:solidFill>
                <a:srgbClr val="595959"/>
              </a:solidFill>
            </a:endParaRPr>
          </a:p>
          <a:p>
            <a:pPr marL="0" lvl="0" indent="0" algn="l" rtl="0">
              <a:lnSpc>
                <a:spcPct val="115000"/>
              </a:lnSpc>
              <a:spcBef>
                <a:spcPts val="0"/>
              </a:spcBef>
              <a:spcAft>
                <a:spcPts val="0"/>
              </a:spcAft>
              <a:buClr>
                <a:schemeClr val="dk1"/>
              </a:buClr>
              <a:buSzPts val="1100"/>
              <a:buFont typeface="Arial"/>
              <a:buNone/>
            </a:pPr>
            <a:endParaRPr sz="1200" b="1" dirty="0">
              <a:solidFill>
                <a:srgbClr val="595959"/>
              </a:solidFill>
            </a:endParaRPr>
          </a:p>
          <a:p>
            <a:pPr marL="0" lvl="0" indent="0" algn="l" rtl="0">
              <a:lnSpc>
                <a:spcPct val="115000"/>
              </a:lnSpc>
              <a:spcBef>
                <a:spcPts val="0"/>
              </a:spcBef>
              <a:spcAft>
                <a:spcPts val="0"/>
              </a:spcAft>
              <a:buClr>
                <a:schemeClr val="dk1"/>
              </a:buClr>
              <a:buSzPts val="1100"/>
              <a:buFont typeface="Arial"/>
              <a:buNone/>
            </a:pPr>
            <a:endParaRPr sz="1200" b="1" dirty="0">
              <a:solidFill>
                <a:srgbClr val="595959"/>
              </a:solidFill>
            </a:endParaRPr>
          </a:p>
          <a:p>
            <a:pPr marL="0" lvl="0" indent="0" algn="l" rtl="0">
              <a:lnSpc>
                <a:spcPct val="115000"/>
              </a:lnSpc>
              <a:spcBef>
                <a:spcPts val="0"/>
              </a:spcBef>
              <a:spcAft>
                <a:spcPts val="0"/>
              </a:spcAft>
              <a:buClr>
                <a:schemeClr val="dk1"/>
              </a:buClr>
              <a:buSzPts val="1100"/>
              <a:buFont typeface="Arial"/>
              <a:buNone/>
            </a:pPr>
            <a:endParaRPr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351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what science problem  (and who  cares), what  data do you have/need, what algorithms, and what  computing,  Quantify</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00C4B6C1-F756-BE4C-AAE4-6903BAADBBFA}" type="datetime1">
              <a:rPr lang="en-US" smtClean="0"/>
              <a:t>8/7/23</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21</a:t>
            </a:fld>
            <a:endParaRPr lang="en-US"/>
          </a:p>
        </p:txBody>
      </p:sp>
    </p:spTree>
    <p:extLst>
      <p:ext uri="{BB962C8B-B14F-4D97-AF65-F5344CB8AC3E}">
        <p14:creationId xmlns:p14="http://schemas.microsoft.com/office/powerpoint/2010/main" val="196848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Xeon Phi Main </a:t>
            </a:r>
            <a:r>
              <a:rPr lang="mr-IN" dirty="0"/>
              <a:t>–</a:t>
            </a:r>
            <a:r>
              <a:rPr lang="en-US" dirty="0"/>
              <a:t> using Phi as main processor = not strictly a co-processor or accelerator</a:t>
            </a:r>
          </a:p>
          <a:p>
            <a:endParaRPr lang="en-US" dirty="0"/>
          </a:p>
        </p:txBody>
      </p:sp>
      <p:sp>
        <p:nvSpPr>
          <p:cNvPr id="4" name="Slide Number Placeholder 3"/>
          <p:cNvSpPr>
            <a:spLocks noGrp="1"/>
          </p:cNvSpPr>
          <p:nvPr>
            <p:ph type="sldNum" sz="quarter" idx="10"/>
          </p:nvPr>
        </p:nvSpPr>
        <p:spPr/>
        <p:txBody>
          <a:bodyPr/>
          <a:lstStyle/>
          <a:p>
            <a:fld id="{9C44D593-1C55-4376-922C-DCB6089FA45D}"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338488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8759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https://github.com/basicmi/AI-Chip</a:t>
            </a:r>
          </a:p>
          <a:p>
            <a:r>
              <a:rPr lang="en-US" dirty="0"/>
              <a:t>&gt;4B VC investment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AC9B4-244B-5549-B25F-9ABA3C52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28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a:t>
            </a:r>
            <a:r>
              <a:rPr lang="en-US" dirty="0" err="1"/>
              <a:t>OpenSoC</a:t>
            </a:r>
            <a:r>
              <a:rPr lang="en-US" baseline="0" dirty="0"/>
              <a:t> Fabric slides. </a:t>
            </a:r>
            <a:r>
              <a:rPr lang="en-US" baseline="0" dirty="0" err="1"/>
              <a:t>Farzad</a:t>
            </a:r>
            <a:r>
              <a:rPr lang="en-US" baseline="0" dirty="0"/>
              <a:t> </a:t>
            </a:r>
            <a:r>
              <a:rPr lang="en-US" baseline="0" dirty="0" err="1"/>
              <a:t>Fatollahi-Fard</a:t>
            </a:r>
            <a:endParaRPr lang="en-US" dirty="0"/>
          </a:p>
        </p:txBody>
      </p:sp>
      <p:sp>
        <p:nvSpPr>
          <p:cNvPr id="4" name="Slide Number Placeholder 3"/>
          <p:cNvSpPr>
            <a:spLocks noGrp="1"/>
          </p:cNvSpPr>
          <p:nvPr>
            <p:ph type="sldNum" sz="quarter" idx="10"/>
          </p:nvPr>
        </p:nvSpPr>
        <p:spPr/>
        <p:txBody>
          <a:bodyPr/>
          <a:lstStyle/>
          <a:p>
            <a:fld id="{49369956-A99F-874D-A9C7-5289D44F5492}" type="slidenum">
              <a:rPr lang="en-US" smtClean="0"/>
              <a:t>29</a:t>
            </a:fld>
            <a:endParaRPr lang="en-US"/>
          </a:p>
        </p:txBody>
      </p:sp>
    </p:spTree>
    <p:extLst>
      <p:ext uri="{BB962C8B-B14F-4D97-AF65-F5344CB8AC3E}">
        <p14:creationId xmlns:p14="http://schemas.microsoft.com/office/powerpoint/2010/main" val="209119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what science problem  (and who  cares), what  data do you have/need, what algorithms, and what  computing,  Quantify</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00C4B6C1-F756-BE4C-AAE4-6903BAADBBFA}" type="datetime1">
              <a:rPr lang="en-US" smtClean="0"/>
              <a:t>8/7/23</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3</a:t>
            </a:fld>
            <a:endParaRPr lang="en-US"/>
          </a:p>
        </p:txBody>
      </p:sp>
    </p:spTree>
    <p:extLst>
      <p:ext uri="{BB962C8B-B14F-4D97-AF65-F5344CB8AC3E}">
        <p14:creationId xmlns:p14="http://schemas.microsoft.com/office/powerpoint/2010/main" val="1389389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what science problem  (and who  cares), what  data do you have/need, what algorithms, and what  computing,  Quantify</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00C4B6C1-F756-BE4C-AAE4-6903BAADBBFA}" type="datetime1">
              <a:rPr lang="en-US" smtClean="0"/>
              <a:t>8/7/23</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32</a:t>
            </a:fld>
            <a:endParaRPr lang="en-US"/>
          </a:p>
        </p:txBody>
      </p:sp>
    </p:spTree>
    <p:extLst>
      <p:ext uri="{BB962C8B-B14F-4D97-AF65-F5344CB8AC3E}">
        <p14:creationId xmlns:p14="http://schemas.microsoft.com/office/powerpoint/2010/main" val="94418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9:notes"/>
          <p:cNvSpPr>
            <a:spLocks noGrp="1" noRot="1" noChangeAspect="1"/>
          </p:cNvSpPr>
          <p:nvPr>
            <p:ph type="sldImg" idx="2"/>
          </p:nvPr>
        </p:nvSpPr>
        <p:spPr>
          <a:xfrm>
            <a:off x="471488" y="846138"/>
            <a:ext cx="7526337" cy="423386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29:notes"/>
          <p:cNvSpPr txBox="1">
            <a:spLocks noGrp="1"/>
          </p:cNvSpPr>
          <p:nvPr>
            <p:ph type="body" idx="1"/>
          </p:nvPr>
        </p:nvSpPr>
        <p:spPr>
          <a:xfrm>
            <a:off x="846800" y="5362400"/>
            <a:ext cx="6772800" cy="5079600"/>
          </a:xfrm>
          <a:prstGeom prst="rect">
            <a:avLst/>
          </a:prstGeom>
          <a:noFill/>
          <a:ln>
            <a:noFill/>
          </a:ln>
        </p:spPr>
        <p:txBody>
          <a:bodyPr spcFirstLastPara="1" wrap="square" lIns="112775" tIns="112775" rIns="112775" bIns="112775" anchor="t" anchorCtr="0">
            <a:noAutofit/>
          </a:bodyPr>
          <a:lstStyle/>
          <a:p>
            <a:pPr marL="241300" lvl="0" indent="-241300" algn="l" rtl="0">
              <a:lnSpc>
                <a:spcPct val="100000"/>
              </a:lnSpc>
              <a:spcBef>
                <a:spcPts val="0"/>
              </a:spcBef>
              <a:spcAft>
                <a:spcPts val="0"/>
              </a:spcAft>
              <a:buClr>
                <a:schemeClr val="dk1"/>
              </a:buClr>
              <a:buSzPts val="1200"/>
              <a:buFont typeface="Arial"/>
              <a:buNone/>
            </a:pPr>
            <a:r>
              <a:rPr lang="en-US" sz="1200" b="0" strike="noStrike" dirty="0">
                <a:latin typeface="Arial"/>
                <a:ea typeface="Arial"/>
                <a:cs typeface="Arial"/>
                <a:sym typeface="Arial"/>
              </a:rPr>
              <a:t>Meta: avoiding using terminology beyond “read”, “</a:t>
            </a:r>
            <a:r>
              <a:rPr lang="en-US" sz="1200" b="0" strike="noStrike" dirty="0" err="1">
                <a:latin typeface="Arial"/>
                <a:ea typeface="Arial"/>
                <a:cs typeface="Arial"/>
                <a:sym typeface="Arial"/>
              </a:rPr>
              <a:t>kmer</a:t>
            </a:r>
            <a:r>
              <a:rPr lang="en-US" sz="1200" b="0" strike="noStrike" dirty="0">
                <a:latin typeface="Arial"/>
                <a:ea typeface="Arial"/>
                <a:cs typeface="Arial"/>
                <a:sym typeface="Arial"/>
              </a:rPr>
              <a:t>”, and “contig”.</a:t>
            </a:r>
            <a:endParaRPr sz="1200" b="0" strike="noStrike" dirty="0">
              <a:latin typeface="Arial"/>
              <a:ea typeface="Arial"/>
              <a:cs typeface="Arial"/>
              <a:sym typeface="Arial"/>
            </a:endParaRPr>
          </a:p>
          <a:p>
            <a:pPr marL="241300" lvl="0" indent="-241300" algn="l" rtl="0">
              <a:lnSpc>
                <a:spcPct val="100000"/>
              </a:lnSpc>
              <a:spcBef>
                <a:spcPts val="0"/>
              </a:spcBef>
              <a:spcAft>
                <a:spcPts val="0"/>
              </a:spcAft>
              <a:buClr>
                <a:schemeClr val="dk1"/>
              </a:buClr>
              <a:buSzPts val="1200"/>
              <a:buFont typeface="Calibri"/>
              <a:buNone/>
            </a:pPr>
            <a:endParaRPr sz="1200" b="0" strike="noStrike" dirty="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03cc6170f1_0_152: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03cc6170f1_0_152: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4729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e02559b90f_1_117:notes"/>
          <p:cNvSpPr>
            <a:spLocks noGrp="1" noRot="1" noChangeAspect="1"/>
          </p:cNvSpPr>
          <p:nvPr>
            <p:ph type="sldImg" idx="2"/>
          </p:nvPr>
        </p:nvSpPr>
        <p:spPr>
          <a:xfrm>
            <a:off x="423863" y="762000"/>
            <a:ext cx="6772275" cy="3810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e02559b90f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 dirty="0"/>
              <a:t>DL:</a:t>
            </a:r>
            <a:endParaRPr dirty="0"/>
          </a:p>
          <a:p>
            <a:pPr marL="457200" lvl="0" indent="-298450" algn="l" rtl="0">
              <a:lnSpc>
                <a:spcPct val="100000"/>
              </a:lnSpc>
              <a:spcBef>
                <a:spcPts val="0"/>
              </a:spcBef>
              <a:spcAft>
                <a:spcPts val="0"/>
              </a:spcAft>
              <a:buSzPts val="1100"/>
              <a:buChar char="●"/>
            </a:pPr>
            <a:r>
              <a:rPr lang="en" dirty="0"/>
              <a:t>To address these limitations, we are exploring the use of deep neural networks for predicting gene class and species of new sequences. i.e. Instead of indexing a large database, can we train a neural network to learn the gene and species landscape? </a:t>
            </a:r>
            <a:endParaRPr dirty="0"/>
          </a:p>
          <a:p>
            <a:pPr marL="457200" lvl="0" indent="-298450" algn="l" rtl="0">
              <a:lnSpc>
                <a:spcPct val="100000"/>
              </a:lnSpc>
              <a:spcBef>
                <a:spcPts val="0"/>
              </a:spcBef>
              <a:spcAft>
                <a:spcPts val="0"/>
              </a:spcAft>
              <a:buSzPts val="1100"/>
              <a:buChar char="●"/>
            </a:pPr>
            <a:r>
              <a:rPr lang="en" dirty="0"/>
              <a:t>Although we think of genes and species as “classes”, there exists continuity among these classes. Genes and species exist in a complex manifold, rather than 10 thousand bins. Teaching a neural network to learn this requires us to convert known genes/species into continuous-values, which we can regress onto sequences. Currently, we are exploring the use of manifold learning methods to create these labels, and may explore neural networks for creating these embeddings.</a:t>
            </a:r>
            <a:endParaRPr dirty="0"/>
          </a:p>
          <a:p>
            <a:pPr marL="457200" lvl="0" indent="-298450" algn="l" rtl="0">
              <a:lnSpc>
                <a:spcPct val="100000"/>
              </a:lnSpc>
              <a:spcBef>
                <a:spcPts val="0"/>
              </a:spcBef>
              <a:spcAft>
                <a:spcPts val="0"/>
              </a:spcAft>
              <a:buSzPts val="1100"/>
              <a:buChar char="●"/>
            </a:pPr>
            <a:r>
              <a:rPr lang="en" dirty="0"/>
              <a:t>Finally, determining the right network architecture is also being investigated. We’re looking at 1D Convolutional Neural Networks, and maybe LSTMs if the CNNs aren’t successful</a:t>
            </a: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br>
              <a:rPr lang="en"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e02559b90f_1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4" name="Google Shape;624;g1e02559b90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rethink hardware, </a:t>
            </a:r>
            <a:r>
              <a:rPr lang="en-US" dirty="0" err="1"/>
              <a:t>sotwarre</a:t>
            </a:r>
            <a:r>
              <a:rPr lang="en-US" dirty="0"/>
              <a:t>, algorithms, </a:t>
            </a:r>
            <a:r>
              <a:rPr lang="en-US" dirty="0" err="1"/>
              <a:t>applkications</a:t>
            </a:r>
            <a:r>
              <a:rPr lang="en-US" dirty="0"/>
              <a:t> (deep in each)</a:t>
            </a:r>
          </a:p>
          <a:p>
            <a:r>
              <a:rPr lang="en-US" dirty="0"/>
              <a:t>All the way up to the 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2904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126775e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126775e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Necessary vocabulary </a:t>
            </a:r>
            <a:endParaRPr/>
          </a:p>
          <a:p>
            <a:pPr marL="0" lvl="0" indent="0" algn="l" rtl="0">
              <a:spcBef>
                <a:spcPts val="0"/>
              </a:spcBef>
              <a:spcAft>
                <a:spcPts val="0"/>
              </a:spcAft>
              <a:buNone/>
            </a:pPr>
            <a:r>
              <a:rPr lang="en"/>
              <a:t>Inputs are reads</a:t>
            </a:r>
            <a:endParaRPr/>
          </a:p>
          <a:p>
            <a:pPr marL="0" lvl="0" indent="0" algn="l" rtl="0">
              <a:spcBef>
                <a:spcPts val="0"/>
              </a:spcBef>
              <a:spcAft>
                <a:spcPts val="0"/>
              </a:spcAft>
              <a:buNone/>
            </a:pPr>
            <a:r>
              <a:rPr lang="en"/>
              <a:t>k-mers are substrings of reads, parsed by sliding a window of length k over the reads, 1 base at a time</a:t>
            </a:r>
            <a:endParaRPr/>
          </a:p>
        </p:txBody>
      </p:sp>
    </p:spTree>
    <p:extLst>
      <p:ext uri="{BB962C8B-B14F-4D97-AF65-F5344CB8AC3E}">
        <p14:creationId xmlns:p14="http://schemas.microsoft.com/office/powerpoint/2010/main" val="371389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a9bb1a3bed_0_1003: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9bb1a3bed_0_1003: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87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a9bb1a3bed_0_1044: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a9bb1a3bed_0_1044: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06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05c6a4a2d8_0_204:notes"/>
          <p:cNvSpPr>
            <a:spLocks noGrp="1" noRot="1" noChangeAspect="1"/>
          </p:cNvSpPr>
          <p:nvPr>
            <p:ph type="sldImg" idx="2"/>
          </p:nvPr>
        </p:nvSpPr>
        <p:spPr>
          <a:xfrm>
            <a:off x="762000" y="12700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8" name="Google Shape;1548;g105c6a4a2d8_0_204:notes"/>
          <p:cNvSpPr txBox="1">
            <a:spLocks noGrp="1"/>
          </p:cNvSpPr>
          <p:nvPr>
            <p:ph type="body" idx="1"/>
          </p:nvPr>
        </p:nvSpPr>
        <p:spPr>
          <a:xfrm>
            <a:off x="762000" y="4889500"/>
            <a:ext cx="6096000" cy="4000800"/>
          </a:xfrm>
          <a:prstGeom prst="rect">
            <a:avLst/>
          </a:prstGeom>
          <a:noFill/>
          <a:ln>
            <a:noFill/>
          </a:ln>
        </p:spPr>
        <p:txBody>
          <a:bodyPr spcFirstLastPara="1" wrap="square" lIns="101575" tIns="50775" rIns="101575" bIns="50775" anchor="t" anchorCtr="0">
            <a:noAutofit/>
          </a:bodyPr>
          <a:lstStyle/>
          <a:p>
            <a:pPr marL="0" lvl="0" indent="0" algn="l" rtl="0">
              <a:spcBef>
                <a:spcPts val="0"/>
              </a:spcBef>
              <a:spcAft>
                <a:spcPts val="0"/>
              </a:spcAft>
              <a:buClr>
                <a:schemeClr val="dk1"/>
              </a:buClr>
              <a:buSzPts val="1300"/>
              <a:buFont typeface="Lucida Sans"/>
              <a:buNone/>
            </a:pPr>
            <a:endParaRPr sz="1600" dirty="0"/>
          </a:p>
        </p:txBody>
      </p:sp>
      <p:sp>
        <p:nvSpPr>
          <p:cNvPr id="1549" name="Google Shape;1549;g105c6a4a2d8_0_204:notes"/>
          <p:cNvSpPr txBox="1">
            <a:spLocks noGrp="1"/>
          </p:cNvSpPr>
          <p:nvPr>
            <p:ph type="sldNum" idx="12"/>
          </p:nvPr>
        </p:nvSpPr>
        <p:spPr>
          <a:xfrm>
            <a:off x="4316237" y="9650237"/>
            <a:ext cx="3302100" cy="509700"/>
          </a:xfrm>
          <a:prstGeom prst="rect">
            <a:avLst/>
          </a:prstGeom>
          <a:noFill/>
          <a:ln>
            <a:noFill/>
          </a:ln>
        </p:spPr>
        <p:txBody>
          <a:bodyPr spcFirstLastPara="1" wrap="square" lIns="101575" tIns="50775" rIns="101575" bIns="5077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sz="1600"/>
              <a:t>5</a:t>
            </a:fld>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endParaRPr lang="en-US" altLang="en-US"/>
          </a:p>
        </p:txBody>
      </p:sp>
      <p:sp>
        <p:nvSpPr>
          <p:cNvPr id="5" name="Date Placeholder 4"/>
          <p:cNvSpPr>
            <a:spLocks noGrp="1"/>
          </p:cNvSpPr>
          <p:nvPr>
            <p:ph type="dt"/>
          </p:nvPr>
        </p:nvSpPr>
        <p:spPr/>
        <p:txBody>
          <a:bodyPr/>
          <a:lstStyle/>
          <a:p>
            <a:endParaRPr lang="en-US" altLang="en-US"/>
          </a:p>
        </p:txBody>
      </p:sp>
      <p:sp>
        <p:nvSpPr>
          <p:cNvPr id="6" name="Footer Placeholder 5"/>
          <p:cNvSpPr>
            <a:spLocks noGrp="1"/>
          </p:cNvSpPr>
          <p:nvPr>
            <p:ph type="ftr"/>
          </p:nvPr>
        </p:nvSpPr>
        <p:spPr/>
        <p:txBody>
          <a:bodyPr/>
          <a:lstStyle/>
          <a:p>
            <a:endParaRPr lang="en-US" altLang="en-US"/>
          </a:p>
        </p:txBody>
      </p:sp>
      <p:sp>
        <p:nvSpPr>
          <p:cNvPr id="7" name="Slide Number Placeholder 6"/>
          <p:cNvSpPr>
            <a:spLocks noGrp="1"/>
          </p:cNvSpPr>
          <p:nvPr>
            <p:ph type="sldNum"/>
          </p:nvPr>
        </p:nvSpPr>
        <p:spPr/>
        <p:txBody>
          <a:bodyPr/>
          <a:lstStyle/>
          <a:p>
            <a:fld id="{185EC6D9-DECE-B24B-BB24-09630BA1808E}" type="slidenum">
              <a:rPr lang="en-US" altLang="en-US" smtClean="0"/>
              <a:pPr/>
              <a:t>44</a:t>
            </a:fld>
            <a:endParaRPr lang="en-US" altLang="en-US"/>
          </a:p>
        </p:txBody>
      </p:sp>
    </p:spTree>
    <p:extLst>
      <p:ext uri="{BB962C8B-B14F-4D97-AF65-F5344CB8AC3E}">
        <p14:creationId xmlns:p14="http://schemas.microsoft.com/office/powerpoint/2010/main" val="2144563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rethink hardware, </a:t>
            </a:r>
            <a:r>
              <a:rPr lang="en-US" dirty="0" err="1"/>
              <a:t>sotwarre</a:t>
            </a:r>
            <a:r>
              <a:rPr lang="en-US" dirty="0"/>
              <a:t>, algorithms, </a:t>
            </a:r>
            <a:r>
              <a:rPr lang="en-US" dirty="0" err="1"/>
              <a:t>applkications</a:t>
            </a:r>
            <a:r>
              <a:rPr lang="en-US" dirty="0"/>
              <a:t> (deep in each)</a:t>
            </a:r>
          </a:p>
          <a:p>
            <a:r>
              <a:rPr lang="en-US" dirty="0"/>
              <a:t>All the way up to the 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0420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5c6a4a2d8_0_183: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5c6a4a2d8_0_183: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2854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rethink hardware, </a:t>
            </a:r>
            <a:r>
              <a:rPr lang="en-US" dirty="0" err="1"/>
              <a:t>sotwarre</a:t>
            </a:r>
            <a:r>
              <a:rPr lang="en-US" dirty="0"/>
              <a:t>, algorithms, </a:t>
            </a:r>
            <a:r>
              <a:rPr lang="en-US" dirty="0" err="1"/>
              <a:t>applkications</a:t>
            </a:r>
            <a:r>
              <a:rPr lang="en-US" dirty="0"/>
              <a:t> (deep in each)</a:t>
            </a:r>
          </a:p>
          <a:p>
            <a:r>
              <a:rPr lang="en-US" dirty="0"/>
              <a:t>All the way up to the 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22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0f2c3314_1_266:notes"/>
          <p:cNvSpPr>
            <a:spLocks noGrp="1" noRot="1" noChangeAspect="1"/>
          </p:cNvSpPr>
          <p:nvPr>
            <p:ph type="sldImg" idx="2"/>
          </p:nvPr>
        </p:nvSpPr>
        <p:spPr>
          <a:xfrm>
            <a:off x="423863" y="762000"/>
            <a:ext cx="6772275" cy="3810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6" name="Google Shape;1816;g540f2c3314_1_266:notes"/>
          <p:cNvSpPr txBox="1">
            <a:spLocks noGrp="1"/>
          </p:cNvSpPr>
          <p:nvPr>
            <p:ph type="body" idx="1"/>
          </p:nvPr>
        </p:nvSpPr>
        <p:spPr>
          <a:xfrm>
            <a:off x="762000" y="4826000"/>
            <a:ext cx="6096000" cy="45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600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a9bb1a3bed_0_9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833" name="Google Shape;1833;ga9bb1a3bed_0_9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9011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5e8084167_12_361: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5e8084167_12_361: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441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03cc6170f1_0_146: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03cc6170f1_0_146: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610975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rethink hardware, </a:t>
            </a:r>
            <a:r>
              <a:rPr lang="en-US" dirty="0" err="1"/>
              <a:t>sotwarre</a:t>
            </a:r>
            <a:r>
              <a:rPr lang="en-US" dirty="0"/>
              <a:t>, algorithms, </a:t>
            </a:r>
            <a:r>
              <a:rPr lang="en-US" dirty="0" err="1"/>
              <a:t>applkications</a:t>
            </a:r>
            <a:r>
              <a:rPr lang="en-US" dirty="0"/>
              <a:t> (deep in each)</a:t>
            </a:r>
          </a:p>
          <a:p>
            <a:r>
              <a:rPr lang="en-US" dirty="0"/>
              <a:t>All the way up to the 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568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fa57b851b_7_106:notes"/>
          <p:cNvSpPr>
            <a:spLocks noGrp="1" noRot="1" noChangeAspect="1"/>
          </p:cNvSpPr>
          <p:nvPr>
            <p:ph type="sldImg" idx="2"/>
          </p:nvPr>
        </p:nvSpPr>
        <p:spPr>
          <a:xfrm>
            <a:off x="423863" y="762000"/>
            <a:ext cx="6772275" cy="3810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9fa57b851b_7_106:notes"/>
          <p:cNvSpPr txBox="1">
            <a:spLocks noGrp="1"/>
          </p:cNvSpPr>
          <p:nvPr>
            <p:ph type="body" idx="1"/>
          </p:nvPr>
        </p:nvSpPr>
        <p:spPr>
          <a:xfrm>
            <a:off x="1016000" y="4826000"/>
            <a:ext cx="5588000" cy="4572000"/>
          </a:xfrm>
          <a:prstGeom prst="rect">
            <a:avLst/>
          </a:prstGeom>
          <a:noFill/>
          <a:ln>
            <a:noFill/>
          </a:ln>
        </p:spPr>
        <p:txBody>
          <a:bodyPr spcFirstLastPara="1" wrap="square" lIns="101575" tIns="101575" rIns="101575" bIns="101575" anchor="t" anchorCtr="0">
            <a:noAutofit/>
          </a:bodyPr>
          <a:lstStyle/>
          <a:p>
            <a:pPr marL="0" lvl="0" indent="0" algn="l" rtl="0">
              <a:spcBef>
                <a:spcPts val="400"/>
              </a:spcBef>
              <a:spcAft>
                <a:spcPts val="0"/>
              </a:spcAft>
              <a:buClr>
                <a:schemeClr val="dk1"/>
              </a:buClr>
              <a:buSzPts val="1300"/>
              <a:buFont typeface="Calibri"/>
              <a:buNone/>
            </a:pPr>
            <a:r>
              <a:rPr lang="en-US" sz="1300" b="0" i="0" u="none" strike="noStrike" dirty="0">
                <a:solidFill>
                  <a:schemeClr val="dk1"/>
                </a:solidFill>
                <a:latin typeface="Calibri"/>
                <a:ea typeface="Calibri"/>
                <a:cs typeface="Calibri"/>
                <a:sym typeface="Calibri"/>
              </a:rPr>
              <a:t>The proposal, "Microbial metabolic dependency and its impacts on the soil carbon cycle", doesn't focus on any special locale, but rather the </a:t>
            </a:r>
            <a:r>
              <a:rPr lang="en-US" sz="1300" b="1" i="0" u="none" strike="noStrike" dirty="0">
                <a:solidFill>
                  <a:schemeClr val="dk1"/>
                </a:solidFill>
                <a:latin typeface="Calibri"/>
                <a:ea typeface="Calibri"/>
                <a:cs typeface="Calibri"/>
                <a:sym typeface="Calibri"/>
              </a:rPr>
              <a:t>detailed dynamics of microbial activity in some general soil sample, using the stable isotope probing (SIP) technique</a:t>
            </a:r>
            <a:r>
              <a:rPr lang="en-US" sz="1300" b="0" i="0" u="none" strike="noStrike" dirty="0">
                <a:solidFill>
                  <a:schemeClr val="dk1"/>
                </a:solidFill>
                <a:latin typeface="Calibri"/>
                <a:ea typeface="Calibri"/>
                <a:cs typeface="Calibri"/>
                <a:sym typeface="Calibri"/>
              </a:rPr>
              <a:t>.  I grabbed a nice panel of microbial images off of Buckley's website: </a:t>
            </a:r>
            <a:r>
              <a:rPr lang="en-US" sz="1300" b="0" i="0" u="sng" dirty="0">
                <a:solidFill>
                  <a:schemeClr val="hlink"/>
                </a:solidFill>
                <a:latin typeface="Calibri"/>
                <a:ea typeface="Calibri"/>
                <a:cs typeface="Calibri"/>
                <a:sym typeface="Calibri"/>
                <a:hlinkClick r:id="rId3"/>
              </a:rPr>
              <a:t>https://blogs.cornell.edu/buckley/</a:t>
            </a:r>
            <a:endParaRPr sz="1300" dirty="0"/>
          </a:p>
          <a:p>
            <a:pPr marL="0" lvl="0" indent="0" algn="l" rtl="0">
              <a:spcBef>
                <a:spcPts val="400"/>
              </a:spcBef>
              <a:spcAft>
                <a:spcPts val="0"/>
              </a:spcAft>
              <a:buClr>
                <a:schemeClr val="dk1"/>
              </a:buClr>
              <a:buSzPts val="1300"/>
              <a:buFont typeface="Calibri"/>
              <a:buNone/>
            </a:pPr>
            <a:endParaRPr sz="1600" dirty="0"/>
          </a:p>
          <a:p>
            <a:pPr marL="0" lvl="0" indent="0" algn="l" rtl="0">
              <a:spcBef>
                <a:spcPts val="400"/>
              </a:spcBef>
              <a:spcAft>
                <a:spcPts val="0"/>
              </a:spcAft>
              <a:buClr>
                <a:schemeClr val="dk1"/>
              </a:buClr>
              <a:buSzPts val="1300"/>
              <a:buFont typeface="Calibri"/>
              <a:buNone/>
            </a:pPr>
            <a:r>
              <a:rPr lang="en-US" sz="1600" dirty="0"/>
              <a:t>These are some of the metagenome projects from the JGI Community Science Program (CSP) that we are supporting with </a:t>
            </a:r>
            <a:r>
              <a:rPr lang="en-US" sz="1600" dirty="0" err="1"/>
              <a:t>MetaHipMer</a:t>
            </a:r>
            <a:r>
              <a:rPr lang="en-US" sz="1600" dirty="0"/>
              <a:t>.  They look at microbial community composition and dynamics in, e.g. mixed-conifer zones following prescribed fire, seasonal and diurnal fluctuations in mangroves, and redox activity in wet tropical soils.  These projects produce at least 1 TB of data, in one case up to 8 TB.  They are far larger and more complex in composition than traditional metagenome datasets, a few benchmark datasets of which are shown in the table.</a:t>
            </a:r>
            <a:endParaRPr sz="1600" dirty="0"/>
          </a:p>
          <a:p>
            <a:pPr marL="0" lvl="0" indent="0" algn="l" rtl="0">
              <a:spcBef>
                <a:spcPts val="400"/>
              </a:spcBef>
              <a:spcAft>
                <a:spcPts val="0"/>
              </a:spcAft>
              <a:buClr>
                <a:schemeClr val="dk1"/>
              </a:buClr>
              <a:buSzPts val="1300"/>
              <a:buFont typeface="Calibri"/>
              <a:buNone/>
            </a:pPr>
            <a:r>
              <a:rPr lang="en-US" sz="1600" dirty="0"/>
              <a:t>Show size in TB, numbers of reads, complexity (unique </a:t>
            </a:r>
            <a:r>
              <a:rPr lang="en-US" sz="1600" dirty="0" err="1"/>
              <a:t>kmers</a:t>
            </a:r>
            <a:r>
              <a:rPr lang="en-US" sz="1600" dirty="0"/>
              <a:t> or 21-randommer uniqueness)</a:t>
            </a:r>
            <a:endParaRPr sz="1600" dirty="0"/>
          </a:p>
          <a:p>
            <a:pPr marL="0" lvl="0" indent="0" algn="l" rtl="0">
              <a:spcBef>
                <a:spcPts val="400"/>
              </a:spcBef>
              <a:spcAft>
                <a:spcPts val="0"/>
              </a:spcAft>
              <a:buClr>
                <a:schemeClr val="dk1"/>
              </a:buClr>
              <a:buSzPts val="1300"/>
              <a:buFont typeface="Calibri"/>
              <a:buNone/>
            </a:pPr>
            <a:r>
              <a:rPr lang="en-US" sz="1600" dirty="0" err="1"/>
              <a:t>Coassembly</a:t>
            </a:r>
            <a:r>
              <a:rPr lang="en-US" sz="1600" dirty="0"/>
              <a:t> better than </a:t>
            </a:r>
            <a:r>
              <a:rPr lang="en-US" sz="1600" dirty="0" err="1"/>
              <a:t>multiassembly</a:t>
            </a:r>
            <a:endParaRPr sz="1600" dirty="0"/>
          </a:p>
          <a:p>
            <a:pPr marL="0" lvl="0" indent="0" algn="l" rtl="0">
              <a:spcBef>
                <a:spcPts val="400"/>
              </a:spcBef>
              <a:spcAft>
                <a:spcPts val="0"/>
              </a:spcAft>
              <a:buClr>
                <a:schemeClr val="dk1"/>
              </a:buClr>
              <a:buSzPts val="1300"/>
              <a:buFont typeface="Calibri"/>
              <a:buNone/>
            </a:pPr>
            <a:endParaRPr sz="1600" dirty="0"/>
          </a:p>
        </p:txBody>
      </p:sp>
      <p:sp>
        <p:nvSpPr>
          <p:cNvPr id="387" name="Google Shape;387;g9fa57b851b_7_106:notes"/>
          <p:cNvSpPr txBox="1">
            <a:spLocks noGrp="1"/>
          </p:cNvSpPr>
          <p:nvPr>
            <p:ph type="sldNum" idx="12"/>
          </p:nvPr>
        </p:nvSpPr>
        <p:spPr>
          <a:xfrm>
            <a:off x="4318000" y="9652000"/>
            <a:ext cx="3302000" cy="508000"/>
          </a:xfrm>
          <a:prstGeom prst="rect">
            <a:avLst/>
          </a:prstGeom>
          <a:noFill/>
          <a:ln>
            <a:noFill/>
          </a:ln>
        </p:spPr>
        <p:txBody>
          <a:bodyPr spcFirstLastPara="1" wrap="square" lIns="101575" tIns="50775" rIns="101575" bIns="5077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sz="1600"/>
              <a:t>8</a:t>
            </a:fld>
            <a:endParaRPr sz="1600"/>
          </a:p>
        </p:txBody>
      </p:sp>
    </p:spTree>
    <p:extLst>
      <p:ext uri="{BB962C8B-B14F-4D97-AF65-F5344CB8AC3E}">
        <p14:creationId xmlns:p14="http://schemas.microsoft.com/office/powerpoint/2010/main" val="3293225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rethink hardware, </a:t>
            </a:r>
            <a:r>
              <a:rPr lang="en-US" dirty="0" err="1"/>
              <a:t>sotwarre</a:t>
            </a:r>
            <a:r>
              <a:rPr lang="en-US" dirty="0"/>
              <a:t>, algorithms, </a:t>
            </a:r>
            <a:r>
              <a:rPr lang="en-US" dirty="0" err="1"/>
              <a:t>applkications</a:t>
            </a:r>
            <a:r>
              <a:rPr lang="en-US" dirty="0"/>
              <a:t> (deep in each)</a:t>
            </a:r>
          </a:p>
          <a:p>
            <a:r>
              <a:rPr lang="en-US" dirty="0"/>
              <a:t>All the way up to the 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2587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e83fb515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e83fb515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725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8825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0177B-1872-6F41-BC97-7C4A5F7F0B46}" type="slidenum">
              <a:rPr lang="en-US" smtClean="0"/>
              <a:pPr/>
              <a:t>68</a:t>
            </a:fld>
            <a:endParaRPr lang="en-US" dirty="0"/>
          </a:p>
        </p:txBody>
      </p:sp>
    </p:spTree>
    <p:extLst>
      <p:ext uri="{BB962C8B-B14F-4D97-AF65-F5344CB8AC3E}">
        <p14:creationId xmlns:p14="http://schemas.microsoft.com/office/powerpoint/2010/main" val="3297076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0177B-1872-6F41-BC97-7C4A5F7F0B46}" type="slidenum">
              <a:rPr lang="en-US" smtClean="0"/>
              <a:pPr/>
              <a:t>70</a:t>
            </a:fld>
            <a:endParaRPr lang="en-US" dirty="0"/>
          </a:p>
        </p:txBody>
      </p:sp>
    </p:spTree>
    <p:extLst>
      <p:ext uri="{BB962C8B-B14F-4D97-AF65-F5344CB8AC3E}">
        <p14:creationId xmlns:p14="http://schemas.microsoft.com/office/powerpoint/2010/main" val="2408653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d7f0f27cac_2_56:notes"/>
          <p:cNvSpPr txBox="1">
            <a:spLocks noGrp="1"/>
          </p:cNvSpPr>
          <p:nvPr>
            <p:ph type="body" idx="1"/>
          </p:nvPr>
        </p:nvSpPr>
        <p:spPr>
          <a:xfrm>
            <a:off x="685800" y="4343400"/>
            <a:ext cx="5486400" cy="4114800"/>
          </a:xfrm>
          <a:prstGeom prst="rect">
            <a:avLst/>
          </a:prstGeom>
          <a:noFill/>
          <a:ln>
            <a:noFill/>
          </a:ln>
        </p:spPr>
        <p:txBody>
          <a:bodyPr spcFirstLastPara="1" wrap="square" lIns="82275" tIns="82275" rIns="82275" bIns="82275" anchor="t" anchorCtr="0">
            <a:noAutofit/>
          </a:bodyPr>
          <a:lstStyle/>
          <a:p>
            <a:pPr marL="0" lvl="0" indent="0" algn="l" rtl="0">
              <a:lnSpc>
                <a:spcPct val="100000"/>
              </a:lnSpc>
              <a:spcBef>
                <a:spcPts val="0"/>
              </a:spcBef>
              <a:spcAft>
                <a:spcPts val="0"/>
              </a:spcAft>
              <a:buSzPts val="1300"/>
              <a:buNone/>
            </a:pPr>
            <a:endParaRPr/>
          </a:p>
        </p:txBody>
      </p:sp>
      <p:sp>
        <p:nvSpPr>
          <p:cNvPr id="300" name="Google Shape;300;g1d7f0f27cac_2_56: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fa57b851b_7_106:notes"/>
          <p:cNvSpPr>
            <a:spLocks noGrp="1" noRot="1" noChangeAspect="1"/>
          </p:cNvSpPr>
          <p:nvPr>
            <p:ph type="sldImg" idx="2"/>
          </p:nvPr>
        </p:nvSpPr>
        <p:spPr>
          <a:xfrm>
            <a:off x="423863" y="762000"/>
            <a:ext cx="6772275" cy="3810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9fa57b851b_7_106:notes"/>
          <p:cNvSpPr txBox="1">
            <a:spLocks noGrp="1"/>
          </p:cNvSpPr>
          <p:nvPr>
            <p:ph type="body" idx="1"/>
          </p:nvPr>
        </p:nvSpPr>
        <p:spPr>
          <a:xfrm>
            <a:off x="1016000" y="4826000"/>
            <a:ext cx="5588000" cy="4572000"/>
          </a:xfrm>
          <a:prstGeom prst="rect">
            <a:avLst/>
          </a:prstGeom>
          <a:noFill/>
          <a:ln>
            <a:noFill/>
          </a:ln>
        </p:spPr>
        <p:txBody>
          <a:bodyPr spcFirstLastPara="1" wrap="square" lIns="101575" tIns="101575" rIns="101575" bIns="101575" anchor="t" anchorCtr="0">
            <a:noAutofit/>
          </a:bodyPr>
          <a:lstStyle/>
          <a:p>
            <a:pPr marL="0" lvl="0" indent="0" algn="l" rtl="0">
              <a:spcBef>
                <a:spcPts val="400"/>
              </a:spcBef>
              <a:spcAft>
                <a:spcPts val="0"/>
              </a:spcAft>
              <a:buClr>
                <a:schemeClr val="dk1"/>
              </a:buClr>
              <a:buSzPts val="1300"/>
              <a:buFont typeface="Calibri"/>
              <a:buNone/>
            </a:pPr>
            <a:r>
              <a:rPr lang="en-US" sz="1600" dirty="0"/>
              <a:t>These are some of the metagenome projects from the JGI Community Science Program (CSP) that we are supporting with </a:t>
            </a:r>
            <a:r>
              <a:rPr lang="en-US" sz="1600" dirty="0" err="1"/>
              <a:t>MetaHipMer</a:t>
            </a:r>
            <a:r>
              <a:rPr lang="en-US" sz="1600" dirty="0"/>
              <a:t>.  They look at microbial community composition and dynamics in, e.g. mixed-conifer zones following prescribed fire, seasonal and diurnal fluctuations in mangroves, and redox activity in wet tropical soils.  These projects produce at least 1 TB of data, in one case up to 8 TB.  They are far larger and more complex in composition than traditional metagenome datasets, a few benchmark datasets of which are shown in the table.</a:t>
            </a:r>
            <a:endParaRPr sz="1600" dirty="0"/>
          </a:p>
          <a:p>
            <a:pPr marL="0" lvl="0" indent="0" algn="l" rtl="0">
              <a:spcBef>
                <a:spcPts val="400"/>
              </a:spcBef>
              <a:spcAft>
                <a:spcPts val="0"/>
              </a:spcAft>
              <a:buClr>
                <a:schemeClr val="dk1"/>
              </a:buClr>
              <a:buSzPts val="1300"/>
              <a:buFont typeface="Calibri"/>
              <a:buNone/>
            </a:pPr>
            <a:r>
              <a:rPr lang="en-US" sz="1600" dirty="0"/>
              <a:t>Show size in TB, numbers of reads, complexity (unique </a:t>
            </a:r>
            <a:r>
              <a:rPr lang="en-US" sz="1600" dirty="0" err="1"/>
              <a:t>kmers</a:t>
            </a:r>
            <a:r>
              <a:rPr lang="en-US" sz="1600" dirty="0"/>
              <a:t> or 21-randommer uniqueness)</a:t>
            </a:r>
            <a:endParaRPr sz="1600" dirty="0"/>
          </a:p>
          <a:p>
            <a:pPr marL="0" lvl="0" indent="0" algn="l" rtl="0">
              <a:spcBef>
                <a:spcPts val="400"/>
              </a:spcBef>
              <a:spcAft>
                <a:spcPts val="0"/>
              </a:spcAft>
              <a:buClr>
                <a:schemeClr val="dk1"/>
              </a:buClr>
              <a:buSzPts val="1300"/>
              <a:buFont typeface="Calibri"/>
              <a:buNone/>
            </a:pPr>
            <a:r>
              <a:rPr lang="en-US" sz="1600" dirty="0" err="1"/>
              <a:t>Coassembly</a:t>
            </a:r>
            <a:r>
              <a:rPr lang="en-US" sz="1600" dirty="0"/>
              <a:t> better than </a:t>
            </a:r>
            <a:r>
              <a:rPr lang="en-US" sz="1600" dirty="0" err="1"/>
              <a:t>multiassembly</a:t>
            </a:r>
            <a:endParaRPr sz="1600" dirty="0"/>
          </a:p>
          <a:p>
            <a:pPr marL="0" lvl="0" indent="0" algn="l" rtl="0">
              <a:spcBef>
                <a:spcPts val="400"/>
              </a:spcBef>
              <a:spcAft>
                <a:spcPts val="0"/>
              </a:spcAft>
              <a:buClr>
                <a:schemeClr val="dk1"/>
              </a:buClr>
              <a:buSzPts val="1300"/>
              <a:buFont typeface="Calibri"/>
              <a:buNone/>
            </a:pPr>
            <a:endParaRPr sz="1600" dirty="0"/>
          </a:p>
        </p:txBody>
      </p:sp>
      <p:sp>
        <p:nvSpPr>
          <p:cNvPr id="387" name="Google Shape;387;g9fa57b851b_7_106:notes"/>
          <p:cNvSpPr txBox="1">
            <a:spLocks noGrp="1"/>
          </p:cNvSpPr>
          <p:nvPr>
            <p:ph type="sldNum" idx="12"/>
          </p:nvPr>
        </p:nvSpPr>
        <p:spPr>
          <a:xfrm>
            <a:off x="4318000" y="9652000"/>
            <a:ext cx="3302000" cy="508000"/>
          </a:xfrm>
          <a:prstGeom prst="rect">
            <a:avLst/>
          </a:prstGeom>
          <a:noFill/>
          <a:ln>
            <a:noFill/>
          </a:ln>
        </p:spPr>
        <p:txBody>
          <a:bodyPr spcFirstLastPara="1" wrap="square" lIns="101575" tIns="50775" rIns="101575" bIns="5077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sz="1600"/>
              <a:t>9</a:t>
            </a:fld>
            <a:endParaRPr sz="1600"/>
          </a:p>
        </p:txBody>
      </p:sp>
    </p:spTree>
    <p:extLst>
      <p:ext uri="{BB962C8B-B14F-4D97-AF65-F5344CB8AC3E}">
        <p14:creationId xmlns:p14="http://schemas.microsoft.com/office/powerpoint/2010/main" val="177480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3:notes"/>
          <p:cNvSpPr txBox="1">
            <a:spLocks noGrp="1"/>
          </p:cNvSpPr>
          <p:nvPr>
            <p:ph type="body" idx="1"/>
          </p:nvPr>
        </p:nvSpPr>
        <p:spPr>
          <a:xfrm>
            <a:off x="762000" y="4826000"/>
            <a:ext cx="6096000" cy="45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Frontier: </a:t>
            </a:r>
            <a:r>
              <a:rPr lang="en-US" b="0" i="0" u="none" strike="noStrike" dirty="0">
                <a:solidFill>
                  <a:srgbClr val="202124"/>
                </a:solidFill>
                <a:effectLst/>
                <a:latin typeface="Google Sans"/>
              </a:rPr>
              <a:t>Each node consists of one CPU, </a:t>
            </a:r>
            <a:r>
              <a:rPr lang="en-US" b="0" i="0" u="none" strike="noStrike" dirty="0">
                <a:solidFill>
                  <a:srgbClr val="040C28"/>
                </a:solidFill>
                <a:effectLst/>
                <a:latin typeface="Google Sans"/>
              </a:rPr>
              <a:t>4 GPUs</a:t>
            </a:r>
            <a:r>
              <a:rPr lang="en-US" b="0" i="0" u="none" strike="noStrike" dirty="0">
                <a:solidFill>
                  <a:srgbClr val="202124"/>
                </a:solidFill>
                <a:effectLst/>
                <a:latin typeface="Google Sans"/>
              </a:rPr>
              <a:t> and 4 terabytes of flash memory. Each GPU has 128 GB of RAM soldered onto it. </a:t>
            </a:r>
            <a:endParaRPr dirty="0"/>
          </a:p>
        </p:txBody>
      </p:sp>
      <p:sp>
        <p:nvSpPr>
          <p:cNvPr id="429" name="Google Shape;429;p13: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5: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15:notes"/>
          <p:cNvSpPr txBox="1">
            <a:spLocks noGrp="1"/>
          </p:cNvSpPr>
          <p:nvPr>
            <p:ph type="body" idx="1"/>
          </p:nvPr>
        </p:nvSpPr>
        <p:spPr>
          <a:xfrm>
            <a:off x="762000" y="4826000"/>
            <a:ext cx="6096000" cy="45720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The current knowns and unknowns in the human microbiome. Numbers of known and unknown members of the human gut microbiome taken from a population-wide and multi-bodysite large-scale metagenomic assembly study [</a:t>
            </a:r>
            <a:r>
              <a:rPr lang="en-US" sz="1200" b="0" i="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2</a:t>
            </a:r>
            <a:r>
              <a:rPr lang="en-US" sz="1200" b="0" i="0">
                <a:solidFill>
                  <a:schemeClr val="dk1"/>
                </a:solidFill>
                <a:latin typeface="Arial"/>
                <a:ea typeface="Arial"/>
                <a:cs typeface="Arial"/>
                <a:sym typeface="Arial"/>
              </a:rPr>
              <a:t>]. Numbers marked with </a:t>
            </a:r>
            <a:r>
              <a:rPr lang="en-US" sz="1200" b="0" i="1">
                <a:solidFill>
                  <a:schemeClr val="dk1"/>
                </a:solidFill>
                <a:latin typeface="Arial"/>
                <a:ea typeface="Arial"/>
                <a:cs typeface="Arial"/>
                <a:sym typeface="Arial"/>
              </a:rPr>
              <a:t>asterisks</a:t>
            </a:r>
            <a:r>
              <a:rPr lang="en-US" sz="1200" b="0" i="0">
                <a:solidFill>
                  <a:schemeClr val="dk1"/>
                </a:solidFill>
                <a:latin typeface="Arial"/>
                <a:ea typeface="Arial"/>
                <a:cs typeface="Arial"/>
                <a:sym typeface="Arial"/>
              </a:rPr>
              <a:t> refer to genes from the Integrated Gene Catalogue (IGC) of the human gut microbiome and are derived from human fecal samples and mapping to the eggNOG database [</a:t>
            </a:r>
            <a:r>
              <a:rPr lang="en-US" sz="1200" b="0" i="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3</a:t>
            </a:r>
            <a:r>
              <a:rPr lang="en-US" sz="1200" b="0" i="0">
                <a:solidFill>
                  <a:schemeClr val="dk1"/>
                </a:solidFill>
                <a:latin typeface="Arial"/>
                <a:ea typeface="Arial"/>
                <a:cs typeface="Arial"/>
                <a:sym typeface="Arial"/>
              </a:rPr>
              <a:t>]</a:t>
            </a:r>
            <a:endParaRPr/>
          </a:p>
        </p:txBody>
      </p:sp>
      <p:sp>
        <p:nvSpPr>
          <p:cNvPr id="446" name="Google Shape;446;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3cc6170f1_0_629:notes"/>
          <p:cNvSpPr>
            <a:spLocks noGrp="1" noRot="1" noChangeAspect="1"/>
          </p:cNvSpPr>
          <p:nvPr>
            <p:ph type="sldImg" idx="2"/>
          </p:nvPr>
        </p:nvSpPr>
        <p:spPr>
          <a:xfrm>
            <a:off x="423863" y="762000"/>
            <a:ext cx="6773862" cy="3810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03cc6170f1_0_629:notes"/>
          <p:cNvSpPr txBox="1">
            <a:spLocks noGrp="1"/>
          </p:cNvSpPr>
          <p:nvPr>
            <p:ph type="body" idx="1"/>
          </p:nvPr>
        </p:nvSpPr>
        <p:spPr>
          <a:xfrm>
            <a:off x="762000" y="4826000"/>
            <a:ext cx="6096000" cy="457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03cc6170f1_0_561:notes"/>
          <p:cNvSpPr>
            <a:spLocks noGrp="1" noRot="1" noChangeAspect="1"/>
          </p:cNvSpPr>
          <p:nvPr>
            <p:ph type="sldImg" idx="2"/>
          </p:nvPr>
        </p:nvSpPr>
        <p:spPr>
          <a:xfrm>
            <a:off x="762000" y="12700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03cc6170f1_0_561:notes"/>
          <p:cNvSpPr txBox="1">
            <a:spLocks noGrp="1"/>
          </p:cNvSpPr>
          <p:nvPr>
            <p:ph type="body" idx="1"/>
          </p:nvPr>
        </p:nvSpPr>
        <p:spPr>
          <a:xfrm>
            <a:off x="762000" y="4889500"/>
            <a:ext cx="6096000" cy="4000800"/>
          </a:xfrm>
          <a:prstGeom prst="rect">
            <a:avLst/>
          </a:prstGeom>
        </p:spPr>
        <p:txBody>
          <a:bodyPr spcFirstLastPara="1" wrap="square" lIns="91425" tIns="91425" rIns="91425" bIns="91425" anchor="t" anchorCtr="0">
            <a:noAutofit/>
          </a:bodyPr>
          <a:lstStyle/>
          <a:p>
            <a:pPr marL="508000" lvl="0" indent="-342900" algn="l" rtl="0">
              <a:spcBef>
                <a:spcPts val="0"/>
              </a:spcBef>
              <a:spcAft>
                <a:spcPts val="0"/>
              </a:spcAft>
              <a:buSzPts val="1400"/>
              <a:buChar char="●"/>
            </a:pPr>
            <a:r>
              <a:rPr lang="en-US"/>
              <a:t>Not only do we assemble more MAGs in bigger assemblies, those MAGs represent more unique phyla</a:t>
            </a:r>
            <a:endParaRPr/>
          </a:p>
          <a:p>
            <a:pPr marL="508000" lvl="0" indent="-342900" algn="l" rtl="0">
              <a:spcBef>
                <a:spcPts val="0"/>
              </a:spcBef>
              <a:spcAft>
                <a:spcPts val="0"/>
              </a:spcAft>
              <a:buSzPts val="1400"/>
              <a:buChar char="●"/>
            </a:pPr>
            <a:r>
              <a:rPr lang="en-US"/>
              <a:t>Some ten phyla are detected only in coassemblies &gt; 1 TB</a:t>
            </a:r>
            <a:endParaRPr/>
          </a:p>
          <a:p>
            <a:pPr marL="508000" lvl="0" indent="-342900" algn="l" rtl="0">
              <a:spcBef>
                <a:spcPts val="0"/>
              </a:spcBef>
              <a:spcAft>
                <a:spcPts val="0"/>
              </a:spcAft>
              <a:buSzPts val="1400"/>
              <a:buChar char="●"/>
            </a:pPr>
            <a:r>
              <a:rPr lang="en-US"/>
              <a:t>Those include, once again, the rare biosphere candidate phylum FCPU426</a:t>
            </a:r>
            <a:endParaRPr/>
          </a:p>
        </p:txBody>
      </p:sp>
      <p:sp>
        <p:nvSpPr>
          <p:cNvPr id="543" name="Google Shape;543;g103cc6170f1_0_561:notes"/>
          <p:cNvSpPr txBox="1">
            <a:spLocks noGrp="1"/>
          </p:cNvSpPr>
          <p:nvPr>
            <p:ph type="sldNum" idx="12"/>
          </p:nvPr>
        </p:nvSpPr>
        <p:spPr>
          <a:xfrm>
            <a:off x="4316237" y="9650237"/>
            <a:ext cx="3302100" cy="509700"/>
          </a:xfrm>
          <a:prstGeom prst="rect">
            <a:avLst/>
          </a:prstGeom>
          <a:noFill/>
          <a:ln>
            <a:noFill/>
          </a:ln>
        </p:spPr>
        <p:txBody>
          <a:bodyPr spcFirstLastPara="1" wrap="square" lIns="101575" tIns="101575" rIns="101575" bIns="1015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1600"/>
              <a:t>14</a:t>
            </a:fld>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Slide Number Placeholder 6"/>
          <p:cNvSpPr>
            <a:spLocks noGrp="1"/>
          </p:cNvSpPr>
          <p:nvPr>
            <p:ph type="sldNum" sz="quarter" idx="10"/>
          </p:nvPr>
        </p:nvSpPr>
        <p:spPr/>
        <p:txBody>
          <a:bodyPr/>
          <a:lstStyle/>
          <a:p>
            <a:r>
              <a:rPr lang="en-US"/>
              <a:t>- </a:t>
            </a:r>
            <a:fld id="{D174BAF6-F8F2-EF4F-936C-8DF63288C82F}" type="slidenum">
              <a:rPr lang="en-US" smtClean="0"/>
              <a:pPr/>
              <a:t>‹#›</a:t>
            </a:fld>
            <a:r>
              <a:rPr lang="en-US"/>
              <a:t> -</a:t>
            </a:r>
            <a:endParaRPr lang="en-US" dirty="0"/>
          </a:p>
        </p:txBody>
      </p:sp>
    </p:spTree>
    <p:extLst>
      <p:ext uri="{BB962C8B-B14F-4D97-AF65-F5344CB8AC3E}">
        <p14:creationId xmlns:p14="http://schemas.microsoft.com/office/powerpoint/2010/main" val="216422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2"/>
        <p:cNvGrpSpPr/>
        <p:nvPr/>
      </p:nvGrpSpPr>
      <p:grpSpPr>
        <a:xfrm>
          <a:off x="0" y="0"/>
          <a:ext cx="0" cy="0"/>
          <a:chOff x="0" y="0"/>
          <a:chExt cx="0" cy="0"/>
        </a:xfrm>
      </p:grpSpPr>
      <p:sp>
        <p:nvSpPr>
          <p:cNvPr id="93" name="Google Shape;93;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0"/>
          <p:cNvSpPr txBox="1">
            <a:spLocks noGrp="1"/>
          </p:cNvSpPr>
          <p:nvPr>
            <p:ph type="title"/>
          </p:nvPr>
        </p:nvSpPr>
        <p:spPr>
          <a:xfrm>
            <a:off x="1354925" y="61000"/>
            <a:ext cx="55647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5" name="Google Shape;95;p20"/>
          <p:cNvSpPr txBox="1">
            <a:spLocks noGrp="1"/>
          </p:cNvSpPr>
          <p:nvPr>
            <p:ph type="body" idx="1"/>
          </p:nvPr>
        </p:nvSpPr>
        <p:spPr>
          <a:xfrm>
            <a:off x="311700" y="729900"/>
            <a:ext cx="8520600" cy="38391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6" name="Google Shape;9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20"/>
          <p:cNvPicPr preferRelativeResize="0"/>
          <p:nvPr/>
        </p:nvPicPr>
        <p:blipFill rotWithShape="1">
          <a:blip r:embed="rId2">
            <a:alphaModFix/>
          </a:blip>
          <a:srcRect/>
          <a:stretch/>
        </p:blipFill>
        <p:spPr>
          <a:xfrm>
            <a:off x="58800" y="68150"/>
            <a:ext cx="859025" cy="432375"/>
          </a:xfrm>
          <a:prstGeom prst="rect">
            <a:avLst/>
          </a:prstGeom>
          <a:noFill/>
          <a:ln>
            <a:noFill/>
          </a:ln>
        </p:spPr>
      </p:pic>
    </p:spTree>
    <p:extLst>
      <p:ext uri="{BB962C8B-B14F-4D97-AF65-F5344CB8AC3E}">
        <p14:creationId xmlns:p14="http://schemas.microsoft.com/office/powerpoint/2010/main" val="2837426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7"/>
          <p:cNvSpPr>
            <a:spLocks noGrp="1"/>
          </p:cNvSpPr>
          <p:nvPr>
            <p:ph type="sldNum" sz="quarter" idx="10"/>
          </p:nvPr>
        </p:nvSpPr>
        <p:spPr>
          <a:xfrm>
            <a:off x="4116657" y="4776607"/>
            <a:ext cx="925708" cy="273844"/>
          </a:xfrm>
        </p:spPr>
        <p:txBody>
          <a:bodyPr/>
          <a:lstStyle/>
          <a:p>
            <a:r>
              <a:rPr lang="en-US"/>
              <a:t>- </a:t>
            </a:r>
            <a:fld id="{D174BAF6-F8F2-EF4F-936C-8DF63288C82F}" type="slidenum">
              <a:rPr lang="en-US" smtClean="0"/>
              <a:pPr/>
              <a:t>‹#›</a:t>
            </a:fld>
            <a:r>
              <a:rPr lang="en-US"/>
              <a:t> -</a:t>
            </a:r>
            <a:endParaRPr lang="en-US" dirty="0"/>
          </a:p>
        </p:txBody>
      </p:sp>
    </p:spTree>
    <p:extLst>
      <p:ext uri="{BB962C8B-B14F-4D97-AF65-F5344CB8AC3E}">
        <p14:creationId xmlns:p14="http://schemas.microsoft.com/office/powerpoint/2010/main" val="201827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10"/>
          </p:nvPr>
        </p:nvSpPr>
        <p:spPr/>
        <p:txBody>
          <a:bodyPr/>
          <a:lstStyle/>
          <a:p>
            <a:r>
              <a:rPr lang="en-US"/>
              <a:t>- </a:t>
            </a:r>
            <a:fld id="{D174BAF6-F8F2-EF4F-936C-8DF63288C82F}" type="slidenum">
              <a:rPr lang="en-US" smtClean="0"/>
              <a:pPr/>
              <a:t>‹#›</a:t>
            </a:fld>
            <a:r>
              <a:rPr lang="en-US"/>
              <a:t> -</a:t>
            </a:r>
            <a:endParaRPr lang="en-US" dirty="0"/>
          </a:p>
        </p:txBody>
      </p:sp>
    </p:spTree>
    <p:extLst>
      <p:ext uri="{BB962C8B-B14F-4D97-AF65-F5344CB8AC3E}">
        <p14:creationId xmlns:p14="http://schemas.microsoft.com/office/powerpoint/2010/main" val="355578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360342" y="115268"/>
            <a:ext cx="8326458" cy="493613"/>
          </a:xfrm>
          <a:prstGeom prst="rect">
            <a:avLst/>
          </a:prstGeom>
          <a:noFill/>
          <a:ln>
            <a:noFill/>
          </a:ln>
        </p:spPr>
        <p:txBody>
          <a:bodyPr spcFirstLastPara="1" wrap="square" lIns="91425" tIns="0" rIns="91425" bIns="0" anchor="b" anchorCtr="0"/>
          <a:lstStyle>
            <a:lvl1pPr marR="0" lvl="0" algn="l" rtl="0">
              <a:spcBef>
                <a:spcPts val="0"/>
              </a:spcBef>
              <a:spcAft>
                <a:spcPts val="0"/>
              </a:spcAft>
              <a:buClr>
                <a:srgbClr val="FFFFFF"/>
              </a:buClr>
              <a:buSzPts val="3200"/>
              <a:buFont typeface="Calibri"/>
              <a:buNone/>
              <a:defRPr sz="3200" b="1" i="0" u="none" strike="noStrike" cap="none">
                <a:solidFill>
                  <a:srgbClr val="FFFFF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0" name="Google Shape;20;p2"/>
          <p:cNvSpPr txBox="1">
            <a:spLocks noGrp="1"/>
          </p:cNvSpPr>
          <p:nvPr>
            <p:ph type="body" idx="1"/>
          </p:nvPr>
        </p:nvSpPr>
        <p:spPr>
          <a:xfrm>
            <a:off x="786383" y="953263"/>
            <a:ext cx="7896699" cy="3657600"/>
          </a:xfrm>
          <a:prstGeom prst="rect">
            <a:avLst/>
          </a:prstGeom>
          <a:noFill/>
          <a:ln>
            <a:noFill/>
          </a:ln>
        </p:spPr>
        <p:txBody>
          <a:bodyPr spcFirstLastPara="1" wrap="square" lIns="91425" tIns="45700" rIns="91425" bIns="45700" anchor="t" anchorCtr="0"/>
          <a:lstStyle>
            <a:lvl1pPr marL="457189" marR="0" lvl="0" indent="-406390" algn="l" rtl="0">
              <a:spcBef>
                <a:spcPts val="560"/>
              </a:spcBef>
              <a:spcAft>
                <a:spcPts val="0"/>
              </a:spcAft>
              <a:buClr>
                <a:schemeClr val="dk1"/>
              </a:buClr>
              <a:buSzPts val="2800"/>
              <a:buFont typeface="Arial"/>
              <a:buChar char="•"/>
              <a:defRPr sz="2800" b="1" i="0" u="none" strike="noStrike" cap="none">
                <a:solidFill>
                  <a:schemeClr val="dk1"/>
                </a:solidFill>
                <a:latin typeface="Calibri"/>
                <a:ea typeface="Calibri"/>
                <a:cs typeface="Calibri"/>
                <a:sym typeface="Calibri"/>
              </a:defRPr>
            </a:lvl1pPr>
            <a:lvl2pPr marL="914378" marR="0" lvl="1" indent="-38099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566" marR="0" lvl="2"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1" name="Google Shape;21;p2"/>
          <p:cNvSpPr txBox="1">
            <a:spLocks noGrp="1"/>
          </p:cNvSpPr>
          <p:nvPr>
            <p:ph type="sldNum" idx="12"/>
          </p:nvPr>
        </p:nvSpPr>
        <p:spPr>
          <a:xfrm>
            <a:off x="4116657" y="4776606"/>
            <a:ext cx="925708"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lt1"/>
                </a:solidFill>
                <a:latin typeface="Calibri"/>
                <a:ea typeface="Calibri"/>
                <a:cs typeface="Calibri"/>
                <a:sym typeface="Calibri"/>
              </a:defRPr>
            </a:lvl1pPr>
            <a:lvl2pPr marL="0" marR="0" lvl="1" indent="0" algn="ctr" rtl="0">
              <a:spcBef>
                <a:spcPts val="0"/>
              </a:spcBef>
              <a:buNone/>
              <a:defRPr sz="1200" b="0" i="0" u="none" strike="noStrike" cap="none">
                <a:solidFill>
                  <a:schemeClr val="lt1"/>
                </a:solidFill>
                <a:latin typeface="Calibri"/>
                <a:ea typeface="Calibri"/>
                <a:cs typeface="Calibri"/>
                <a:sym typeface="Calibri"/>
              </a:defRPr>
            </a:lvl2pPr>
            <a:lvl3pPr marL="0" marR="0" lvl="2" indent="0" algn="ctr" rtl="0">
              <a:spcBef>
                <a:spcPts val="0"/>
              </a:spcBef>
              <a:buNone/>
              <a:defRPr sz="1200" b="0" i="0" u="none" strike="noStrike" cap="none">
                <a:solidFill>
                  <a:schemeClr val="lt1"/>
                </a:solidFill>
                <a:latin typeface="Calibri"/>
                <a:ea typeface="Calibri"/>
                <a:cs typeface="Calibri"/>
                <a:sym typeface="Calibri"/>
              </a:defRPr>
            </a:lvl3pPr>
            <a:lvl4pPr marL="0" marR="0" lvl="3" indent="0" algn="ctr" rtl="0">
              <a:spcBef>
                <a:spcPts val="0"/>
              </a:spcBef>
              <a:buNone/>
              <a:defRPr sz="1200" b="0" i="0" u="none" strike="noStrike" cap="none">
                <a:solidFill>
                  <a:schemeClr val="lt1"/>
                </a:solidFill>
                <a:latin typeface="Calibri"/>
                <a:ea typeface="Calibri"/>
                <a:cs typeface="Calibri"/>
                <a:sym typeface="Calibri"/>
              </a:defRPr>
            </a:lvl4pPr>
            <a:lvl5pPr marL="0" marR="0" lvl="4" indent="0" algn="ctr" rtl="0">
              <a:spcBef>
                <a:spcPts val="0"/>
              </a:spcBef>
              <a:buNone/>
              <a:defRPr sz="1200" b="0" i="0" u="none" strike="noStrike" cap="none">
                <a:solidFill>
                  <a:schemeClr val="lt1"/>
                </a:solidFill>
                <a:latin typeface="Calibri"/>
                <a:ea typeface="Calibri"/>
                <a:cs typeface="Calibri"/>
                <a:sym typeface="Calibri"/>
              </a:defRPr>
            </a:lvl5pPr>
            <a:lvl6pPr marL="0" marR="0" lvl="5" indent="0" algn="ctr" rtl="0">
              <a:spcBef>
                <a:spcPts val="0"/>
              </a:spcBef>
              <a:buNone/>
              <a:defRPr sz="1200" b="0" i="0" u="none" strike="noStrike" cap="none">
                <a:solidFill>
                  <a:schemeClr val="lt1"/>
                </a:solidFill>
                <a:latin typeface="Calibri"/>
                <a:ea typeface="Calibri"/>
                <a:cs typeface="Calibri"/>
                <a:sym typeface="Calibri"/>
              </a:defRPr>
            </a:lvl6pPr>
            <a:lvl7pPr marL="0" marR="0" lvl="6" indent="0" algn="ctr" rtl="0">
              <a:spcBef>
                <a:spcPts val="0"/>
              </a:spcBef>
              <a:buNone/>
              <a:defRPr sz="1200" b="0" i="0" u="none" strike="noStrike" cap="none">
                <a:solidFill>
                  <a:schemeClr val="lt1"/>
                </a:solidFill>
                <a:latin typeface="Calibri"/>
                <a:ea typeface="Calibri"/>
                <a:cs typeface="Calibri"/>
                <a:sym typeface="Calibri"/>
              </a:defRPr>
            </a:lvl7pPr>
            <a:lvl8pPr marL="0" marR="0" lvl="7" indent="0" algn="ctr" rtl="0">
              <a:spcBef>
                <a:spcPts val="0"/>
              </a:spcBef>
              <a:buNone/>
              <a:defRPr sz="1200" b="0" i="0" u="none" strike="noStrike" cap="none">
                <a:solidFill>
                  <a:schemeClr val="lt1"/>
                </a:solidFill>
                <a:latin typeface="Calibri"/>
                <a:ea typeface="Calibri"/>
                <a:cs typeface="Calibri"/>
                <a:sym typeface="Calibri"/>
              </a:defRPr>
            </a:lvl8pPr>
            <a:lvl9pPr marL="0" marR="0" lvl="8" indent="0" algn="ctr" rtl="0">
              <a:spcBef>
                <a:spcPts val="0"/>
              </a:spcBef>
              <a:buNone/>
              <a:defRPr sz="1200" b="0" i="0" u="none" strike="noStrike" cap="none">
                <a:solidFill>
                  <a:schemeClr val="lt1"/>
                </a:solidFill>
                <a:latin typeface="Calibri"/>
                <a:ea typeface="Calibri"/>
                <a:cs typeface="Calibri"/>
                <a:sym typeface="Calibri"/>
              </a:defRPr>
            </a:lvl9pPr>
          </a:lstStyle>
          <a:p>
            <a:r>
              <a:rPr lang="en-US"/>
              <a:t>- </a:t>
            </a:r>
            <a:fld id="{00000000-1234-1234-1234-123412341234}" type="slidenum">
              <a:rPr lang="en-US" smtClean="0"/>
              <a:pPr/>
              <a:t>‹#›</a:t>
            </a:fld>
            <a:r>
              <a:rPr lang="en-US"/>
              <a:t> -</a:t>
            </a:r>
            <a:endParaRPr/>
          </a:p>
        </p:txBody>
      </p:sp>
      <p:sp>
        <p:nvSpPr>
          <p:cNvPr id="22" name="Google Shape;22;p2"/>
          <p:cNvSpPr txBox="1">
            <a:spLocks noGrp="1"/>
          </p:cNvSpPr>
          <p:nvPr>
            <p:ph type="ftr" idx="11"/>
          </p:nvPr>
        </p:nvSpPr>
        <p:spPr>
          <a:xfrm>
            <a:off x="5855300" y="4776606"/>
            <a:ext cx="2864157" cy="273844"/>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CS267 Lecture </a:t>
            </a:r>
            <a:endParaRPr/>
          </a:p>
        </p:txBody>
      </p:sp>
    </p:spTree>
    <p:extLst>
      <p:ext uri="{BB962C8B-B14F-4D97-AF65-F5344CB8AC3E}">
        <p14:creationId xmlns:p14="http://schemas.microsoft.com/office/powerpoint/2010/main" val="34641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158822"/>
            <a:ext cx="8229600" cy="5013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8084692" y="4767263"/>
            <a:ext cx="602100" cy="2739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Arial"/>
              <a:buNone/>
              <a:defRPr/>
            </a:lvl1pPr>
            <a:lvl2pPr marL="0" lvl="1" indent="0" algn="r">
              <a:lnSpc>
                <a:spcPct val="100000"/>
              </a:lnSpc>
              <a:spcBef>
                <a:spcPts val="0"/>
              </a:spcBef>
              <a:spcAft>
                <a:spcPts val="0"/>
              </a:spcAft>
              <a:buClr>
                <a:srgbClr val="888888"/>
              </a:buClr>
              <a:buSzPts val="1200"/>
              <a:buFont typeface="Arial"/>
              <a:buNone/>
              <a:defRPr/>
            </a:lvl2pPr>
            <a:lvl3pPr marL="0" lvl="2" indent="0" algn="r">
              <a:lnSpc>
                <a:spcPct val="100000"/>
              </a:lnSpc>
              <a:spcBef>
                <a:spcPts val="0"/>
              </a:spcBef>
              <a:spcAft>
                <a:spcPts val="0"/>
              </a:spcAft>
              <a:buClr>
                <a:srgbClr val="888888"/>
              </a:buClr>
              <a:buSzPts val="1200"/>
              <a:buFont typeface="Arial"/>
              <a:buNone/>
              <a:defRPr/>
            </a:lvl3pPr>
            <a:lvl4pPr marL="0" lvl="3" indent="0" algn="r">
              <a:lnSpc>
                <a:spcPct val="100000"/>
              </a:lnSpc>
              <a:spcBef>
                <a:spcPts val="0"/>
              </a:spcBef>
              <a:spcAft>
                <a:spcPts val="0"/>
              </a:spcAft>
              <a:buClr>
                <a:srgbClr val="888888"/>
              </a:buClr>
              <a:buSzPts val="1200"/>
              <a:buFont typeface="Arial"/>
              <a:buNone/>
              <a:defRPr/>
            </a:lvl4pPr>
            <a:lvl5pPr marL="0" lvl="4" indent="0" algn="r">
              <a:lnSpc>
                <a:spcPct val="100000"/>
              </a:lnSpc>
              <a:spcBef>
                <a:spcPts val="0"/>
              </a:spcBef>
              <a:spcAft>
                <a:spcPts val="0"/>
              </a:spcAft>
              <a:buClr>
                <a:srgbClr val="888888"/>
              </a:buClr>
              <a:buSzPts val="1200"/>
              <a:buFont typeface="Arial"/>
              <a:buNone/>
              <a:defRPr/>
            </a:lvl5pPr>
            <a:lvl6pPr marL="0" lvl="5" indent="0" algn="r">
              <a:lnSpc>
                <a:spcPct val="100000"/>
              </a:lnSpc>
              <a:spcBef>
                <a:spcPts val="0"/>
              </a:spcBef>
              <a:spcAft>
                <a:spcPts val="0"/>
              </a:spcAft>
              <a:buClr>
                <a:srgbClr val="888888"/>
              </a:buClr>
              <a:buSzPts val="1200"/>
              <a:buFont typeface="Arial"/>
              <a:buNone/>
              <a:defRPr/>
            </a:lvl6pPr>
            <a:lvl7pPr marL="0" lvl="6" indent="0" algn="r">
              <a:lnSpc>
                <a:spcPct val="100000"/>
              </a:lnSpc>
              <a:spcBef>
                <a:spcPts val="0"/>
              </a:spcBef>
              <a:spcAft>
                <a:spcPts val="0"/>
              </a:spcAft>
              <a:buClr>
                <a:srgbClr val="888888"/>
              </a:buClr>
              <a:buSzPts val="1200"/>
              <a:buFont typeface="Arial"/>
              <a:buNone/>
              <a:defRPr/>
            </a:lvl7pPr>
            <a:lvl8pPr marL="0" lvl="7" indent="0" algn="r">
              <a:lnSpc>
                <a:spcPct val="100000"/>
              </a:lnSpc>
              <a:spcBef>
                <a:spcPts val="0"/>
              </a:spcBef>
              <a:spcAft>
                <a:spcPts val="0"/>
              </a:spcAft>
              <a:buClr>
                <a:srgbClr val="888888"/>
              </a:buClr>
              <a:buSzPts val="1200"/>
              <a:buFont typeface="Arial"/>
              <a:buNone/>
              <a:defRPr/>
            </a:lvl8pPr>
            <a:lvl9pPr marL="0" lvl="8" indent="0" algn="r">
              <a:lnSpc>
                <a:spcPct val="100000"/>
              </a:lnSpc>
              <a:spcBef>
                <a:spcPts val="0"/>
              </a:spcBef>
              <a:spcAft>
                <a:spcPts val="0"/>
              </a:spcAft>
              <a:buClr>
                <a:srgbClr val="888888"/>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9363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57200" y="166222"/>
            <a:ext cx="8229600" cy="50026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457200" y="795454"/>
            <a:ext cx="4038600" cy="379916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91" name="Google Shape;91;p21"/>
          <p:cNvSpPr txBox="1">
            <a:spLocks noGrp="1"/>
          </p:cNvSpPr>
          <p:nvPr>
            <p:ph type="body" idx="2"/>
          </p:nvPr>
        </p:nvSpPr>
        <p:spPr>
          <a:xfrm>
            <a:off x="4648200" y="795454"/>
            <a:ext cx="4038600" cy="379916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21"/>
          <p:cNvSpPr txBox="1">
            <a:spLocks noGrp="1"/>
          </p:cNvSpPr>
          <p:nvPr>
            <p:ph type="dt" idx="10"/>
          </p:nvPr>
        </p:nvSpPr>
        <p:spPr>
          <a:xfrm>
            <a:off x="457200" y="4688681"/>
            <a:ext cx="2133600" cy="3571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21"/>
          <p:cNvSpPr txBox="1">
            <a:spLocks noGrp="1"/>
          </p:cNvSpPr>
          <p:nvPr>
            <p:ph type="sldNum" idx="12"/>
          </p:nvPr>
        </p:nvSpPr>
        <p:spPr>
          <a:xfrm>
            <a:off x="6553200" y="4686300"/>
            <a:ext cx="2133600" cy="35718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21"/>
          <p:cNvSpPr txBox="1">
            <a:spLocks noGrp="1"/>
          </p:cNvSpPr>
          <p:nvPr>
            <p:ph type="ftr" idx="11"/>
          </p:nvPr>
        </p:nvSpPr>
        <p:spPr>
          <a:xfrm>
            <a:off x="3124200" y="4686300"/>
            <a:ext cx="2895600" cy="3571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64482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00025" y="13487"/>
            <a:ext cx="8743950" cy="68116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2300"/>
              <a:buFont typeface="Calibri"/>
              <a:buNone/>
              <a:defRPr sz="32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27" name="Google Shape;27;p6"/>
          <p:cNvSpPr txBox="1">
            <a:spLocks noGrp="1"/>
          </p:cNvSpPr>
          <p:nvPr>
            <p:ph type="body" idx="1"/>
          </p:nvPr>
        </p:nvSpPr>
        <p:spPr>
          <a:xfrm>
            <a:off x="142875" y="1087555"/>
            <a:ext cx="8743950" cy="345757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400"/>
              </a:spcBef>
              <a:spcAft>
                <a:spcPts val="0"/>
              </a:spcAft>
              <a:buClr>
                <a:schemeClr val="dk1"/>
              </a:buClr>
              <a:buSzPts val="1400"/>
              <a:buFont typeface="Century Gothic"/>
              <a:buChar char="•"/>
              <a:defRPr sz="1500">
                <a:solidFill>
                  <a:schemeClr val="dk1"/>
                </a:solidFill>
                <a:latin typeface="Calibri"/>
                <a:ea typeface="Calibri"/>
                <a:cs typeface="Calibri"/>
                <a:sym typeface="Calibri"/>
              </a:defRPr>
            </a:lvl1pPr>
            <a:lvl2pPr marL="914400" lvl="1" indent="-304800" algn="l">
              <a:lnSpc>
                <a:spcPct val="90000"/>
              </a:lnSpc>
              <a:spcBef>
                <a:spcPts val="400"/>
              </a:spcBef>
              <a:spcAft>
                <a:spcPts val="0"/>
              </a:spcAft>
              <a:buClr>
                <a:schemeClr val="dk1"/>
              </a:buClr>
              <a:buSzPts val="1200"/>
              <a:buFont typeface="Century Gothic"/>
              <a:buChar char="–"/>
              <a:defRPr sz="1400">
                <a:latin typeface="Calibri"/>
                <a:ea typeface="Calibri"/>
                <a:cs typeface="Calibri"/>
                <a:sym typeface="Calibri"/>
              </a:defRPr>
            </a:lvl2pPr>
            <a:lvl3pPr marL="1371600" lvl="2" indent="-298450" algn="l">
              <a:lnSpc>
                <a:spcPct val="90000"/>
              </a:lnSpc>
              <a:spcBef>
                <a:spcPts val="400"/>
              </a:spcBef>
              <a:spcAft>
                <a:spcPts val="0"/>
              </a:spcAft>
              <a:buClr>
                <a:schemeClr val="dk1"/>
              </a:buClr>
              <a:buSzPts val="1100"/>
              <a:buFont typeface="Century Gothic"/>
              <a:buChar char="•"/>
              <a:defRPr sz="1200">
                <a:latin typeface="Calibri"/>
                <a:ea typeface="Calibri"/>
                <a:cs typeface="Calibri"/>
                <a:sym typeface="Calibri"/>
              </a:defRPr>
            </a:lvl3pPr>
            <a:lvl4pPr marL="1828800" lvl="3" indent="-317500" algn="l">
              <a:lnSpc>
                <a:spcPct val="90000"/>
              </a:lnSpc>
              <a:spcBef>
                <a:spcPts val="400"/>
              </a:spcBef>
              <a:spcAft>
                <a:spcPts val="0"/>
              </a:spcAft>
              <a:buClr>
                <a:schemeClr val="dk1"/>
              </a:buClr>
              <a:buSzPts val="1400"/>
              <a:buChar char="–"/>
              <a:defRPr sz="1100">
                <a:latin typeface="Calibri"/>
                <a:ea typeface="Calibri"/>
                <a:cs typeface="Calibri"/>
                <a:sym typeface="Calibri"/>
              </a:defRPr>
            </a:lvl4pPr>
            <a:lvl5pPr marL="2286000" lvl="4" indent="-317500" algn="l">
              <a:lnSpc>
                <a:spcPct val="90000"/>
              </a:lnSpc>
              <a:spcBef>
                <a:spcPts val="400"/>
              </a:spcBef>
              <a:spcAft>
                <a:spcPts val="0"/>
              </a:spcAft>
              <a:buClr>
                <a:schemeClr val="dk1"/>
              </a:buClr>
              <a:buSzPts val="1400"/>
              <a:buFont typeface="Arial"/>
              <a:buChar char="•"/>
              <a:defRPr sz="1100">
                <a:latin typeface="Calibri"/>
                <a:ea typeface="Calibri"/>
                <a:cs typeface="Calibri"/>
                <a:sym typeface="Calibri"/>
              </a:defRPr>
            </a:lvl5pPr>
            <a:lvl6pPr marL="2743200" lvl="5" indent="-317500" algn="l">
              <a:lnSpc>
                <a:spcPct val="90000"/>
              </a:lnSpc>
              <a:spcBef>
                <a:spcPts val="400"/>
              </a:spcBef>
              <a:spcAft>
                <a:spcPts val="0"/>
              </a:spcAft>
              <a:buClr>
                <a:schemeClr val="dk1"/>
              </a:buClr>
              <a:buSzPts val="1400"/>
              <a:buChar char="•"/>
              <a:defRPr sz="1100"/>
            </a:lvl6pPr>
            <a:lvl7pPr marL="3200400" lvl="6" indent="-317500" algn="l">
              <a:lnSpc>
                <a:spcPct val="90000"/>
              </a:lnSpc>
              <a:spcBef>
                <a:spcPts val="400"/>
              </a:spcBef>
              <a:spcAft>
                <a:spcPts val="0"/>
              </a:spcAft>
              <a:buClr>
                <a:schemeClr val="dk1"/>
              </a:buClr>
              <a:buSzPts val="1400"/>
              <a:buChar char="•"/>
              <a:defRPr sz="1100"/>
            </a:lvl7pPr>
            <a:lvl8pPr marL="3657600" lvl="7" indent="-317500" algn="l">
              <a:lnSpc>
                <a:spcPct val="90000"/>
              </a:lnSpc>
              <a:spcBef>
                <a:spcPts val="400"/>
              </a:spcBef>
              <a:spcAft>
                <a:spcPts val="0"/>
              </a:spcAft>
              <a:buClr>
                <a:schemeClr val="dk1"/>
              </a:buClr>
              <a:buSzPts val="1400"/>
              <a:buChar char="•"/>
              <a:defRPr sz="1100"/>
            </a:lvl8pPr>
            <a:lvl9pPr marL="4114800" lvl="8" indent="-317500" algn="l">
              <a:lnSpc>
                <a:spcPct val="90000"/>
              </a:lnSpc>
              <a:spcBef>
                <a:spcPts val="400"/>
              </a:spcBef>
              <a:spcAft>
                <a:spcPts val="0"/>
              </a:spcAft>
              <a:buClr>
                <a:schemeClr val="dk1"/>
              </a:buClr>
              <a:buSzPts val="1400"/>
              <a:buChar char="•"/>
              <a:defRPr sz="1100"/>
            </a:lvl9pPr>
          </a:lstStyle>
          <a:p>
            <a:endParaRPr/>
          </a:p>
        </p:txBody>
      </p:sp>
    </p:spTree>
    <p:extLst>
      <p:ext uri="{BB962C8B-B14F-4D97-AF65-F5344CB8AC3E}">
        <p14:creationId xmlns:p14="http://schemas.microsoft.com/office/powerpoint/2010/main" val="372991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xfrm>
            <a:off x="280102" y="164896"/>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9" name="Google Shape;199;p43"/>
          <p:cNvSpPr txBox="1">
            <a:spLocks noGrp="1"/>
          </p:cNvSpPr>
          <p:nvPr>
            <p:ph type="body" idx="1"/>
          </p:nvPr>
        </p:nvSpPr>
        <p:spPr>
          <a:xfrm>
            <a:off x="827484" y="1308127"/>
            <a:ext cx="3712918" cy="3384127"/>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sz="2400"/>
            </a:lvl1pPr>
            <a:lvl2pPr marL="914400" lvl="1" indent="-317500" algn="l">
              <a:lnSpc>
                <a:spcPct val="115000"/>
              </a:lnSpc>
              <a:spcBef>
                <a:spcPts val="0"/>
              </a:spcBef>
              <a:spcAft>
                <a:spcPts val="0"/>
              </a:spcAft>
              <a:buSzPts val="1400"/>
              <a:buChar char="○"/>
              <a:defRPr sz="1200"/>
            </a:lvl2pPr>
            <a:lvl3pPr marL="1371600" lvl="2" indent="-317500" algn="l">
              <a:lnSpc>
                <a:spcPct val="115000"/>
              </a:lnSpc>
              <a:spcBef>
                <a:spcPts val="0"/>
              </a:spcBef>
              <a:spcAft>
                <a:spcPts val="0"/>
              </a:spcAft>
              <a:buSzPts val="1400"/>
              <a:buChar char="■"/>
              <a:defRPr sz="1050"/>
            </a:lvl3pPr>
            <a:lvl4pPr marL="1828800" lvl="3" indent="-317500" algn="l">
              <a:lnSpc>
                <a:spcPct val="115000"/>
              </a:lnSpc>
              <a:spcBef>
                <a:spcPts val="0"/>
              </a:spcBef>
              <a:spcAft>
                <a:spcPts val="0"/>
              </a:spcAft>
              <a:buSzPts val="1400"/>
              <a:buChar char="●"/>
              <a:defRPr sz="900"/>
            </a:lvl4pPr>
            <a:lvl5pPr marL="2286000" lvl="4" indent="-317500" algn="l">
              <a:lnSpc>
                <a:spcPct val="115000"/>
              </a:lnSpc>
              <a:spcBef>
                <a:spcPts val="0"/>
              </a:spcBef>
              <a:spcAft>
                <a:spcPts val="0"/>
              </a:spcAft>
              <a:buSzPts val="1400"/>
              <a:buChar char="○"/>
              <a:defRPr sz="900"/>
            </a:lvl5pPr>
            <a:lvl6pPr marL="2743200" lvl="5" indent="-317500" algn="l">
              <a:lnSpc>
                <a:spcPct val="115000"/>
              </a:lnSpc>
              <a:spcBef>
                <a:spcPts val="0"/>
              </a:spcBef>
              <a:spcAft>
                <a:spcPts val="0"/>
              </a:spcAft>
              <a:buSzPts val="1400"/>
              <a:buChar char="■"/>
              <a:defRPr sz="900"/>
            </a:lvl6pPr>
            <a:lvl7pPr marL="3200400" lvl="6" indent="-317500" algn="l">
              <a:lnSpc>
                <a:spcPct val="115000"/>
              </a:lnSpc>
              <a:spcBef>
                <a:spcPts val="0"/>
              </a:spcBef>
              <a:spcAft>
                <a:spcPts val="0"/>
              </a:spcAft>
              <a:buSzPts val="1400"/>
              <a:buChar char="●"/>
              <a:defRPr sz="900"/>
            </a:lvl7pPr>
            <a:lvl8pPr marL="3657600" lvl="7" indent="-317500" algn="l">
              <a:lnSpc>
                <a:spcPct val="115000"/>
              </a:lnSpc>
              <a:spcBef>
                <a:spcPts val="0"/>
              </a:spcBef>
              <a:spcAft>
                <a:spcPts val="0"/>
              </a:spcAft>
              <a:buSzPts val="1400"/>
              <a:buChar char="○"/>
              <a:defRPr sz="900"/>
            </a:lvl8pPr>
            <a:lvl9pPr marL="4114800" lvl="8" indent="-317500" algn="l">
              <a:lnSpc>
                <a:spcPct val="115000"/>
              </a:lnSpc>
              <a:spcBef>
                <a:spcPts val="0"/>
              </a:spcBef>
              <a:spcAft>
                <a:spcPts val="0"/>
              </a:spcAft>
              <a:buSzPts val="1400"/>
              <a:buChar char="■"/>
              <a:defRPr sz="900"/>
            </a:lvl9pPr>
          </a:lstStyle>
          <a:p>
            <a:endParaRPr dirty="0"/>
          </a:p>
        </p:txBody>
      </p:sp>
      <p:sp>
        <p:nvSpPr>
          <p:cNvPr id="200" name="Google Shape;200;p43"/>
          <p:cNvSpPr txBox="1">
            <a:spLocks noGrp="1"/>
          </p:cNvSpPr>
          <p:nvPr>
            <p:ph type="body" idx="2"/>
          </p:nvPr>
        </p:nvSpPr>
        <p:spPr>
          <a:xfrm>
            <a:off x="4717949" y="1304511"/>
            <a:ext cx="3712919" cy="3387742"/>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sz="2400"/>
            </a:lvl1pPr>
            <a:lvl2pPr marL="914400" lvl="1" indent="-317500" algn="l">
              <a:lnSpc>
                <a:spcPct val="115000"/>
              </a:lnSpc>
              <a:spcBef>
                <a:spcPts val="0"/>
              </a:spcBef>
              <a:spcAft>
                <a:spcPts val="0"/>
              </a:spcAft>
              <a:buSzPts val="1400"/>
              <a:buChar char="○"/>
              <a:defRPr sz="1200"/>
            </a:lvl2pPr>
            <a:lvl3pPr marL="1371600" lvl="2" indent="-317500" algn="l">
              <a:lnSpc>
                <a:spcPct val="115000"/>
              </a:lnSpc>
              <a:spcBef>
                <a:spcPts val="0"/>
              </a:spcBef>
              <a:spcAft>
                <a:spcPts val="0"/>
              </a:spcAft>
              <a:buSzPts val="1400"/>
              <a:buChar char="■"/>
              <a:defRPr sz="1050"/>
            </a:lvl3pPr>
            <a:lvl4pPr marL="1828800" lvl="3" indent="-317500" algn="l">
              <a:lnSpc>
                <a:spcPct val="115000"/>
              </a:lnSpc>
              <a:spcBef>
                <a:spcPts val="0"/>
              </a:spcBef>
              <a:spcAft>
                <a:spcPts val="0"/>
              </a:spcAft>
              <a:buSzPts val="1400"/>
              <a:buChar char="●"/>
              <a:defRPr sz="900"/>
            </a:lvl4pPr>
            <a:lvl5pPr marL="2286000" lvl="4" indent="-317500" algn="l">
              <a:lnSpc>
                <a:spcPct val="115000"/>
              </a:lnSpc>
              <a:spcBef>
                <a:spcPts val="0"/>
              </a:spcBef>
              <a:spcAft>
                <a:spcPts val="0"/>
              </a:spcAft>
              <a:buSzPts val="1400"/>
              <a:buChar char="○"/>
              <a:defRPr sz="900"/>
            </a:lvl5pPr>
            <a:lvl6pPr marL="2743200" lvl="5" indent="-317500" algn="l">
              <a:lnSpc>
                <a:spcPct val="115000"/>
              </a:lnSpc>
              <a:spcBef>
                <a:spcPts val="0"/>
              </a:spcBef>
              <a:spcAft>
                <a:spcPts val="0"/>
              </a:spcAft>
              <a:buSzPts val="1400"/>
              <a:buChar char="■"/>
              <a:defRPr sz="900"/>
            </a:lvl6pPr>
            <a:lvl7pPr marL="3200400" lvl="6" indent="-317500" algn="l">
              <a:lnSpc>
                <a:spcPct val="115000"/>
              </a:lnSpc>
              <a:spcBef>
                <a:spcPts val="0"/>
              </a:spcBef>
              <a:spcAft>
                <a:spcPts val="0"/>
              </a:spcAft>
              <a:buSzPts val="1400"/>
              <a:buChar char="●"/>
              <a:defRPr sz="900"/>
            </a:lvl7pPr>
            <a:lvl8pPr marL="3657600" lvl="7" indent="-317500" algn="l">
              <a:lnSpc>
                <a:spcPct val="115000"/>
              </a:lnSpc>
              <a:spcBef>
                <a:spcPts val="0"/>
              </a:spcBef>
              <a:spcAft>
                <a:spcPts val="0"/>
              </a:spcAft>
              <a:buSzPts val="1400"/>
              <a:buChar char="○"/>
              <a:defRPr sz="900"/>
            </a:lvl8pPr>
            <a:lvl9pPr marL="4114800" lvl="8" indent="-317500" algn="l">
              <a:lnSpc>
                <a:spcPct val="115000"/>
              </a:lnSpc>
              <a:spcBef>
                <a:spcPts val="0"/>
              </a:spcBef>
              <a:spcAft>
                <a:spcPts val="0"/>
              </a:spcAft>
              <a:buSzPts val="1400"/>
              <a:buChar char="■"/>
              <a:defRPr sz="900"/>
            </a:lvl9pPr>
          </a:lstStyle>
          <a:p>
            <a:endParaRPr/>
          </a:p>
        </p:txBody>
      </p:sp>
    </p:spTree>
    <p:extLst>
      <p:ext uri="{BB962C8B-B14F-4D97-AF65-F5344CB8AC3E}">
        <p14:creationId xmlns:p14="http://schemas.microsoft.com/office/powerpoint/2010/main" val="152774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49"/>
        <p:cNvGrpSpPr/>
        <p:nvPr/>
      </p:nvGrpSpPr>
      <p:grpSpPr>
        <a:xfrm>
          <a:off x="0" y="0"/>
          <a:ext cx="0" cy="0"/>
          <a:chOff x="0" y="0"/>
          <a:chExt cx="0" cy="0"/>
        </a:xfrm>
      </p:grpSpPr>
      <p:sp>
        <p:nvSpPr>
          <p:cNvPr id="250" name="Google Shape;250;p55"/>
          <p:cNvSpPr txBox="1">
            <a:spLocks noGrp="1"/>
          </p:cNvSpPr>
          <p:nvPr>
            <p:ph type="title"/>
          </p:nvPr>
        </p:nvSpPr>
        <p:spPr>
          <a:xfrm>
            <a:off x="226208" y="86683"/>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1" name="Google Shape;251;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r>
              <a:rPr lang="en"/>
              <a:t>- </a:t>
            </a:r>
            <a:fld id="{00000000-1234-1234-1234-123412341234}" type="slidenum">
              <a:rPr lang="en"/>
              <a:t>‹#›</a:t>
            </a:fld>
            <a:r>
              <a:rPr lang="en"/>
              <a:t> -</a:t>
            </a:r>
            <a:endParaRPr/>
          </a:p>
        </p:txBody>
      </p:sp>
    </p:spTree>
    <p:extLst>
      <p:ext uri="{BB962C8B-B14F-4D97-AF65-F5344CB8AC3E}">
        <p14:creationId xmlns:p14="http://schemas.microsoft.com/office/powerpoint/2010/main" val="3768761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9825"/>
            <a:ext cx="9144000" cy="717000"/>
          </a:xfrm>
          <a:prstGeom prst="rect">
            <a:avLst/>
          </a:prstGeom>
          <a:solidFill>
            <a:srgbClr val="14374B"/>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11;p1"/>
          <p:cNvSpPr/>
          <p:nvPr/>
        </p:nvSpPr>
        <p:spPr>
          <a:xfrm>
            <a:off x="0" y="4707921"/>
            <a:ext cx="9144000" cy="435580"/>
          </a:xfrm>
          <a:prstGeom prst="rect">
            <a:avLst/>
          </a:prstGeom>
          <a:solidFill>
            <a:srgbClr val="14374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txBox="1">
            <a:spLocks noGrp="1"/>
          </p:cNvSpPr>
          <p:nvPr>
            <p:ph type="title"/>
          </p:nvPr>
        </p:nvSpPr>
        <p:spPr>
          <a:xfrm>
            <a:off x="360342" y="115267"/>
            <a:ext cx="8326458" cy="493613"/>
          </a:xfrm>
          <a:prstGeom prst="rect">
            <a:avLst/>
          </a:prstGeom>
          <a:noFill/>
          <a:ln>
            <a:noFill/>
          </a:ln>
        </p:spPr>
        <p:txBody>
          <a:bodyPr spcFirstLastPara="1" wrap="square" lIns="91425" tIns="0" rIns="91425" bIns="0" anchor="b" anchorCtr="0"/>
          <a:lstStyle>
            <a:lvl1pPr marR="0" lvl="0" algn="l" rtl="0">
              <a:spcBef>
                <a:spcPts val="0"/>
              </a:spcBef>
              <a:spcAft>
                <a:spcPts val="0"/>
              </a:spcAft>
              <a:buClr>
                <a:srgbClr val="FFFFFF"/>
              </a:buClr>
              <a:buSzPts val="3200"/>
              <a:buFont typeface="Calibri"/>
              <a:buNone/>
              <a:defRPr sz="3200" b="1" i="0" u="none" strike="noStrike" cap="none">
                <a:solidFill>
                  <a:srgbClr val="FFFFF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457200" y="971552"/>
            <a:ext cx="8229600" cy="362307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5" name="Google Shape;15;p1"/>
          <p:cNvSpPr txBox="1">
            <a:spLocks noGrp="1"/>
          </p:cNvSpPr>
          <p:nvPr>
            <p:ph type="sldNum" idx="12"/>
          </p:nvPr>
        </p:nvSpPr>
        <p:spPr>
          <a:xfrm>
            <a:off x="4116656" y="4776606"/>
            <a:ext cx="925708"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lt1"/>
                </a:solidFill>
                <a:latin typeface="Calibri"/>
                <a:ea typeface="Calibri"/>
                <a:cs typeface="Calibri"/>
                <a:sym typeface="Calibri"/>
              </a:defRPr>
            </a:lvl1pPr>
            <a:lvl2pPr marL="0" marR="0" lvl="1" indent="0" algn="ctr" rtl="0">
              <a:spcBef>
                <a:spcPts val="0"/>
              </a:spcBef>
              <a:buNone/>
              <a:defRPr sz="1200" b="0" i="0" u="none" strike="noStrike" cap="none">
                <a:solidFill>
                  <a:schemeClr val="lt1"/>
                </a:solidFill>
                <a:latin typeface="Calibri"/>
                <a:ea typeface="Calibri"/>
                <a:cs typeface="Calibri"/>
                <a:sym typeface="Calibri"/>
              </a:defRPr>
            </a:lvl2pPr>
            <a:lvl3pPr marL="0" marR="0" lvl="2" indent="0" algn="ctr" rtl="0">
              <a:spcBef>
                <a:spcPts val="0"/>
              </a:spcBef>
              <a:buNone/>
              <a:defRPr sz="1200" b="0" i="0" u="none" strike="noStrike" cap="none">
                <a:solidFill>
                  <a:schemeClr val="lt1"/>
                </a:solidFill>
                <a:latin typeface="Calibri"/>
                <a:ea typeface="Calibri"/>
                <a:cs typeface="Calibri"/>
                <a:sym typeface="Calibri"/>
              </a:defRPr>
            </a:lvl3pPr>
            <a:lvl4pPr marL="0" marR="0" lvl="3" indent="0" algn="ctr" rtl="0">
              <a:spcBef>
                <a:spcPts val="0"/>
              </a:spcBef>
              <a:buNone/>
              <a:defRPr sz="1200" b="0" i="0" u="none" strike="noStrike" cap="none">
                <a:solidFill>
                  <a:schemeClr val="lt1"/>
                </a:solidFill>
                <a:latin typeface="Calibri"/>
                <a:ea typeface="Calibri"/>
                <a:cs typeface="Calibri"/>
                <a:sym typeface="Calibri"/>
              </a:defRPr>
            </a:lvl4pPr>
            <a:lvl5pPr marL="0" marR="0" lvl="4" indent="0" algn="ctr" rtl="0">
              <a:spcBef>
                <a:spcPts val="0"/>
              </a:spcBef>
              <a:buNone/>
              <a:defRPr sz="1200" b="0" i="0" u="none" strike="noStrike" cap="none">
                <a:solidFill>
                  <a:schemeClr val="lt1"/>
                </a:solidFill>
                <a:latin typeface="Calibri"/>
                <a:ea typeface="Calibri"/>
                <a:cs typeface="Calibri"/>
                <a:sym typeface="Calibri"/>
              </a:defRPr>
            </a:lvl5pPr>
            <a:lvl6pPr marL="0" marR="0" lvl="5" indent="0" algn="ctr" rtl="0">
              <a:spcBef>
                <a:spcPts val="0"/>
              </a:spcBef>
              <a:buNone/>
              <a:defRPr sz="1200" b="0" i="0" u="none" strike="noStrike" cap="none">
                <a:solidFill>
                  <a:schemeClr val="lt1"/>
                </a:solidFill>
                <a:latin typeface="Calibri"/>
                <a:ea typeface="Calibri"/>
                <a:cs typeface="Calibri"/>
                <a:sym typeface="Calibri"/>
              </a:defRPr>
            </a:lvl6pPr>
            <a:lvl7pPr marL="0" marR="0" lvl="6" indent="0" algn="ctr" rtl="0">
              <a:spcBef>
                <a:spcPts val="0"/>
              </a:spcBef>
              <a:buNone/>
              <a:defRPr sz="1200" b="0" i="0" u="none" strike="noStrike" cap="none">
                <a:solidFill>
                  <a:schemeClr val="lt1"/>
                </a:solidFill>
                <a:latin typeface="Calibri"/>
                <a:ea typeface="Calibri"/>
                <a:cs typeface="Calibri"/>
                <a:sym typeface="Calibri"/>
              </a:defRPr>
            </a:lvl7pPr>
            <a:lvl8pPr marL="0" marR="0" lvl="7" indent="0" algn="ctr" rtl="0">
              <a:spcBef>
                <a:spcPts val="0"/>
              </a:spcBef>
              <a:buNone/>
              <a:defRPr sz="1200" b="0" i="0" u="none" strike="noStrike" cap="none">
                <a:solidFill>
                  <a:schemeClr val="lt1"/>
                </a:solidFill>
                <a:latin typeface="Calibri"/>
                <a:ea typeface="Calibri"/>
                <a:cs typeface="Calibri"/>
                <a:sym typeface="Calibri"/>
              </a:defRPr>
            </a:lvl8pPr>
            <a:lvl9pPr marL="0" marR="0" lvl="8" indent="0" algn="ctr" rtl="0">
              <a:spcBef>
                <a:spcPts val="0"/>
              </a:spcBef>
              <a:buNone/>
              <a:defRPr sz="12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r>
              <a:rPr lang="en-US"/>
              <a:t>- </a:t>
            </a:r>
            <a:fld id="{00000000-1234-1234-1234-123412341234}" type="slidenum">
              <a:rPr lang="en-US"/>
              <a:t>‹#›</a:t>
            </a:fld>
            <a:r>
              <a:rPr lang="en-US"/>
              <a:t> -</a:t>
            </a:r>
            <a:endParaRPr/>
          </a:p>
        </p:txBody>
      </p:sp>
      <p:pic>
        <p:nvPicPr>
          <p:cNvPr id="8" name="Picture 7" descr="LBL-logo.jpg">
            <a:extLst>
              <a:ext uri="{FF2B5EF4-FFF2-40B4-BE49-F238E27FC236}">
                <a16:creationId xmlns:a16="http://schemas.microsoft.com/office/drawing/2014/main" id="{D2D553BB-FA86-B44B-B2F6-C008B7E49D5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37893" y="4742985"/>
            <a:ext cx="469353" cy="400515"/>
          </a:xfrm>
          <a:prstGeom prst="rect">
            <a:avLst/>
          </a:prstGeom>
        </p:spPr>
      </p:pic>
    </p:spTree>
  </p:cSld>
  <p:clrMap bg1="lt1" tx1="dk1" bg2="dk2" tx2="lt2" accent1="accent1" accent2="accent2" accent3="accent3" accent4="accent4" accent5="accent5" accent6="accent6" hlink="hlink" folHlink="folHlink"/>
  <p:sldLayoutIdLst>
    <p:sldLayoutId id="2147483654" r:id="rId1"/>
    <p:sldLayoutId id="2147483653" r:id="rId2"/>
    <p:sldLayoutId id="2147483656"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microsoft.com/office/2007/relationships/hdphoto" Target="../media/hdphoto4.wdp"/><Relationship Id="rId2" Type="http://schemas.openxmlformats.org/officeDocument/2006/relationships/image" Target="../media/image37.tiff"/><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2.wdp"/><Relationship Id="rId9"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6.tiff"/><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xml"/><Relationship Id="rId5" Type="http://schemas.microsoft.com/office/2007/relationships/hdphoto" Target="../media/hdphoto6.wdp"/><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microsoft.com/office/2007/relationships/hdphoto" Target="../media/hdphoto7.wdp"/><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9.emf"/><Relationship Id="rId4" Type="http://schemas.openxmlformats.org/officeDocument/2006/relationships/image" Target="../media/image58.emf"/></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1.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jpg"/><Relationship Id="rId21" Type="http://schemas.openxmlformats.org/officeDocument/2006/relationships/image" Target="../media/image91.jpg"/><Relationship Id="rId34" Type="http://schemas.openxmlformats.org/officeDocument/2006/relationships/image" Target="../media/image104.jp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jpg"/><Relationship Id="rId38" Type="http://schemas.openxmlformats.org/officeDocument/2006/relationships/image" Target="../media/image108.jpg"/><Relationship Id="rId2" Type="http://schemas.openxmlformats.org/officeDocument/2006/relationships/notesSlide" Target="../notesSlides/notesSlide45.xml"/><Relationship Id="rId16" Type="http://schemas.openxmlformats.org/officeDocument/2006/relationships/image" Target="../media/image86.png"/><Relationship Id="rId20" Type="http://schemas.openxmlformats.org/officeDocument/2006/relationships/image" Target="../media/image90.jpg"/><Relationship Id="rId29" Type="http://schemas.openxmlformats.org/officeDocument/2006/relationships/image" Target="../media/image99.jpg"/><Relationship Id="rId1" Type="http://schemas.openxmlformats.org/officeDocument/2006/relationships/slideLayout" Target="../slideLayouts/slideLayout5.xml"/><Relationship Id="rId6" Type="http://schemas.openxmlformats.org/officeDocument/2006/relationships/image" Target="../media/image76.jpg"/><Relationship Id="rId11" Type="http://schemas.openxmlformats.org/officeDocument/2006/relationships/image" Target="../media/image81.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jpg"/><Relationship Id="rId40" Type="http://schemas.openxmlformats.org/officeDocument/2006/relationships/image" Target="../media/image110.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jpg"/><Relationship Id="rId10" Type="http://schemas.openxmlformats.org/officeDocument/2006/relationships/image" Target="../media/image80.png"/><Relationship Id="rId19" Type="http://schemas.openxmlformats.org/officeDocument/2006/relationships/image" Target="../media/image89.jpg"/><Relationship Id="rId31" Type="http://schemas.openxmlformats.org/officeDocument/2006/relationships/image" Target="../media/image101.jp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jpg"/><Relationship Id="rId35" Type="http://schemas.openxmlformats.org/officeDocument/2006/relationships/image" Target="../media/image105.png"/><Relationship Id="rId8" Type="http://schemas.openxmlformats.org/officeDocument/2006/relationships/image" Target="../media/image78.png"/><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5135340"/>
          </a:xfrm>
          <a:prstGeom prst="rect">
            <a:avLst/>
          </a:prstGeom>
        </p:spPr>
      </p:pic>
      <p:sp>
        <p:nvSpPr>
          <p:cNvPr id="8" name="Rectangle 7"/>
          <p:cNvSpPr/>
          <p:nvPr/>
        </p:nvSpPr>
        <p:spPr>
          <a:xfrm>
            <a:off x="414779" y="590459"/>
            <a:ext cx="8409605" cy="1384995"/>
          </a:xfrm>
          <a:prstGeom prst="rect">
            <a:avLst/>
          </a:prstGeom>
          <a:noFill/>
        </p:spPr>
        <p:txBody>
          <a:bodyPr wrap="square" lIns="342900">
            <a:spAutoFit/>
          </a:bodyPr>
          <a:lstStyle/>
          <a:p>
            <a:r>
              <a:rPr lang="en-US" sz="2800" b="1" i="1" dirty="0">
                <a:solidFill>
                  <a:schemeClr val="bg1"/>
                </a:solidFill>
              </a:rPr>
              <a:t>Genomic Analysis at Scale: </a:t>
            </a:r>
          </a:p>
          <a:p>
            <a:r>
              <a:rPr lang="en-US" sz="2800" b="1" i="1" dirty="0">
                <a:solidFill>
                  <a:schemeClr val="bg1"/>
                </a:solidFill>
              </a:rPr>
              <a:t>Mapping Irregular Computations to Advanced Architectures</a:t>
            </a:r>
            <a:endParaRPr lang="en-US" sz="2800" b="1" dirty="0">
              <a:solidFill>
                <a:schemeClr val="bg1"/>
              </a:solidFill>
              <a:latin typeface="Calibri" panose="020F0502020204030204" pitchFamily="34" charset="0"/>
              <a:cs typeface="Calibri" panose="020F0502020204030204" pitchFamily="34" charset="0"/>
            </a:endParaRPr>
          </a:p>
        </p:txBody>
      </p:sp>
      <p:sp>
        <p:nvSpPr>
          <p:cNvPr id="9" name="Rectangle 8"/>
          <p:cNvSpPr/>
          <p:nvPr/>
        </p:nvSpPr>
        <p:spPr>
          <a:xfrm>
            <a:off x="3098841" y="2183161"/>
            <a:ext cx="5649234" cy="2323713"/>
          </a:xfrm>
          <a:prstGeom prst="rect">
            <a:avLst/>
          </a:prstGeom>
          <a:solidFill>
            <a:srgbClr val="2A4E6B">
              <a:alpha val="49412"/>
            </a:srgbClr>
          </a:solidFill>
        </p:spPr>
        <p:txBody>
          <a:bodyPr wrap="square">
            <a:spAutoFit/>
          </a:bodyPr>
          <a:lstStyle/>
          <a:p>
            <a:pPr lvl="0"/>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Kathy Yelick</a:t>
            </a:r>
          </a:p>
          <a:p>
            <a:pPr lvl="0">
              <a:spcAft>
                <a:spcPts val="600"/>
              </a:spcAft>
            </a:pPr>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Robert S. Pepper Distinguished Professor of EECS</a:t>
            </a:r>
          </a:p>
          <a:p>
            <a:pPr lvl="0"/>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Vice Chancellor for Research</a:t>
            </a:r>
          </a:p>
          <a:p>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UC Berkeley</a:t>
            </a:r>
          </a:p>
          <a:p>
            <a:pPr lvl="0"/>
            <a:endPar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endParaRPr>
          </a:p>
          <a:p>
            <a:pPr lvl="0"/>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Senior Faculty Scientist</a:t>
            </a:r>
          </a:p>
          <a:p>
            <a:pPr lvl="0"/>
            <a:r>
              <a:rPr lang="en-US" sz="2000" b="1" kern="400" dirty="0">
                <a:solidFill>
                  <a:schemeClr val="bg1"/>
                </a:solidFill>
                <a:effectLst>
                  <a:outerShdw blurRad="12700" dist="38100" dir="2700000" algn="tl" rotWithShape="0">
                    <a:schemeClr val="tx1">
                      <a:lumMod val="75000"/>
                      <a:lumOff val="25000"/>
                      <a:alpha val="40000"/>
                    </a:schemeClr>
                  </a:outerShdw>
                </a:effectLst>
                <a:latin typeface="Calibri" panose="020F0502020204030204" pitchFamily="34" charset="0"/>
                <a:cs typeface="Calibri" panose="020F0502020204030204" pitchFamily="34" charset="0"/>
              </a:rPr>
              <a:t>Lawrence Berkeley National Laboratory</a:t>
            </a:r>
          </a:p>
        </p:txBody>
      </p:sp>
    </p:spTree>
    <p:extLst>
      <p:ext uri="{BB962C8B-B14F-4D97-AF65-F5344CB8AC3E}">
        <p14:creationId xmlns:p14="http://schemas.microsoft.com/office/powerpoint/2010/main" val="4156724649"/>
      </p:ext>
    </p:extLst>
  </p:cSld>
  <p:clrMapOvr>
    <a:masterClrMapping/>
  </p:clrMapOvr>
  <mc:AlternateContent xmlns:mc="http://schemas.openxmlformats.org/markup-compatibility/2006" xmlns:p14="http://schemas.microsoft.com/office/powerpoint/2010/main">
    <mc:Choice Requires="p14">
      <p:transition spd="slow" p14:dur="2000" advTm="15349"/>
    </mc:Choice>
    <mc:Fallback xmlns="">
      <p:transition spd="slow" advTm="153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38" descr="The Tara Oceans expedition explores the diversity of plankton -  Encyclopedia of the Environment"/>
          <p:cNvPicPr preferRelativeResize="0"/>
          <p:nvPr/>
        </p:nvPicPr>
        <p:blipFill rotWithShape="1">
          <a:blip r:embed="rId3">
            <a:alphaModFix/>
          </a:blip>
          <a:srcRect t="6909" b="8612"/>
          <a:stretch/>
        </p:blipFill>
        <p:spPr>
          <a:xfrm>
            <a:off x="0" y="0"/>
            <a:ext cx="9144000" cy="5143500"/>
          </a:xfrm>
          <a:prstGeom prst="rect">
            <a:avLst/>
          </a:prstGeom>
          <a:noFill/>
          <a:ln>
            <a:noFill/>
          </a:ln>
        </p:spPr>
      </p:pic>
      <p:sp>
        <p:nvSpPr>
          <p:cNvPr id="432" name="Google Shape;432;p38"/>
          <p:cNvSpPr/>
          <p:nvPr/>
        </p:nvSpPr>
        <p:spPr>
          <a:xfrm>
            <a:off x="0" y="0"/>
            <a:ext cx="9144000" cy="5143500"/>
          </a:xfrm>
          <a:prstGeom prst="rect">
            <a:avLst/>
          </a:prstGeom>
          <a:solidFill>
            <a:srgbClr val="002060">
              <a:alpha val="50196"/>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endParaRPr dirty="0">
              <a:solidFill>
                <a:schemeClr val="bg1"/>
              </a:solidFill>
            </a:endParaRPr>
          </a:p>
        </p:txBody>
      </p:sp>
      <p:sp>
        <p:nvSpPr>
          <p:cNvPr id="433" name="Google Shape;433;p38"/>
          <p:cNvSpPr txBox="1">
            <a:spLocks noGrp="1"/>
          </p:cNvSpPr>
          <p:nvPr>
            <p:ph type="title"/>
          </p:nvPr>
        </p:nvSpPr>
        <p:spPr>
          <a:xfrm>
            <a:off x="457200" y="158822"/>
            <a:ext cx="8229600" cy="501300"/>
          </a:xfrm>
          <a:prstGeom prst="rect">
            <a:avLst/>
          </a:prstGeom>
          <a:noFill/>
          <a:ln>
            <a:noFill/>
          </a:ln>
        </p:spPr>
        <p:txBody>
          <a:bodyPr spcFirstLastPara="1" vert="horz" wrap="square" lIns="91425" tIns="45700" rIns="91425" bIns="45700" rtlCol="0" anchor="ctr" anchorCtr="0">
            <a:noAutofit/>
          </a:bodyPr>
          <a:lstStyle/>
          <a:p>
            <a:pPr algn="ctr">
              <a:buClr>
                <a:schemeClr val="dk2"/>
              </a:buClr>
              <a:buSzPts val="1800"/>
            </a:pPr>
            <a:r>
              <a:rPr lang="en-US">
                <a:solidFill>
                  <a:schemeClr val="lt1"/>
                </a:solidFill>
              </a:rPr>
              <a:t>Tara Oceans</a:t>
            </a:r>
            <a:endParaRPr/>
          </a:p>
        </p:txBody>
      </p:sp>
      <p:sp>
        <p:nvSpPr>
          <p:cNvPr id="434" name="Google Shape;434;p38"/>
          <p:cNvSpPr txBox="1">
            <a:spLocks noGrp="1"/>
          </p:cNvSpPr>
          <p:nvPr>
            <p:ph type="body" idx="1"/>
          </p:nvPr>
        </p:nvSpPr>
        <p:spPr>
          <a:xfrm>
            <a:off x="5201728" y="3079632"/>
            <a:ext cx="810883" cy="466549"/>
          </a:xfrm>
          <a:prstGeom prst="rect">
            <a:avLst/>
          </a:prstGeom>
          <a:noFill/>
          <a:ln>
            <a:noFill/>
          </a:ln>
        </p:spPr>
        <p:txBody>
          <a:bodyPr spcFirstLastPara="1" vert="horz" wrap="square" lIns="91425" tIns="45700" rIns="91425" bIns="45700" rtlCol="0" anchor="t" anchorCtr="0">
            <a:noAutofit/>
          </a:bodyPr>
          <a:lstStyle/>
          <a:p>
            <a:pPr marL="114297" indent="0">
              <a:spcBef>
                <a:spcPts val="360"/>
              </a:spcBef>
              <a:buClr>
                <a:schemeClr val="tx1"/>
              </a:buClr>
              <a:buSzPts val="1800"/>
              <a:buNone/>
            </a:pPr>
            <a:r>
              <a:rPr lang="en-US" sz="2000" dirty="0">
                <a:solidFill>
                  <a:schemeClr val="tx2">
                    <a:lumMod val="90000"/>
                  </a:schemeClr>
                </a:solidFill>
              </a:rPr>
              <a:t>100</a:t>
            </a:r>
            <a:endParaRPr sz="2000" dirty="0">
              <a:solidFill>
                <a:schemeClr val="tx2">
                  <a:lumMod val="90000"/>
                </a:schemeClr>
              </a:solidFill>
            </a:endParaRPr>
          </a:p>
        </p:txBody>
      </p:sp>
      <p:sp>
        <p:nvSpPr>
          <p:cNvPr id="2" name="Google Shape;434;p38">
            <a:extLst>
              <a:ext uri="{FF2B5EF4-FFF2-40B4-BE49-F238E27FC236}">
                <a16:creationId xmlns:a16="http://schemas.microsoft.com/office/drawing/2014/main" id="{0104D44F-733A-C18B-BFF5-03E4DEBB3A5F}"/>
              </a:ext>
            </a:extLst>
          </p:cNvPr>
          <p:cNvSpPr txBox="1">
            <a:spLocks/>
          </p:cNvSpPr>
          <p:nvPr/>
        </p:nvSpPr>
        <p:spPr>
          <a:xfrm>
            <a:off x="4686301" y="1701916"/>
            <a:ext cx="4502996" cy="3085744"/>
          </a:xfrm>
          <a:prstGeom prst="rect">
            <a:avLst/>
          </a:prstGeom>
          <a:noFill/>
          <a:ln>
            <a:noFill/>
          </a:ln>
        </p:spPr>
        <p:txBody>
          <a:bodyPr spcFirstLastPara="1" vert="horz" wrap="square" lIns="91425" tIns="45700" rIns="91425" bIns="45700" rtlCol="0" anchor="t" anchorCtr="0">
            <a:noAutofit/>
          </a:bodyPr>
          <a:lstStyle>
            <a:lvl1pPr marL="609570" marR="0" lvl="0" indent="-541840" algn="l" defTabSz="457200" rtl="0" eaLnBrk="1" latinLnBrk="0" hangingPunct="1">
              <a:spcBef>
                <a:spcPts val="747"/>
              </a:spcBef>
              <a:spcAft>
                <a:spcPts val="0"/>
              </a:spcAft>
              <a:buClr>
                <a:schemeClr val="dk1"/>
              </a:buClr>
              <a:buSzPts val="2800"/>
              <a:buFont typeface="Arial"/>
              <a:buChar char="•"/>
              <a:defRPr sz="3733" b="1" i="0" u="none" strike="noStrike" kern="1200" cap="none">
                <a:solidFill>
                  <a:schemeClr val="dk1"/>
                </a:solidFill>
                <a:latin typeface="Calibri"/>
                <a:ea typeface="Calibri"/>
                <a:cs typeface="Calibri"/>
                <a:sym typeface="Calibri"/>
              </a:defRPr>
            </a:lvl1pPr>
            <a:lvl2pPr marL="1219140" marR="0" lvl="1" indent="-507974" algn="l" defTabSz="457200" rtl="0" eaLnBrk="1" latinLnBrk="0" hangingPunct="1">
              <a:spcBef>
                <a:spcPts val="640"/>
              </a:spcBef>
              <a:spcAft>
                <a:spcPts val="0"/>
              </a:spcAft>
              <a:buClr>
                <a:schemeClr val="dk1"/>
              </a:buClr>
              <a:buSzPts val="2400"/>
              <a:buFont typeface="Arial"/>
              <a:buChar char="–"/>
              <a:defRPr sz="3200" b="0" i="0" u="none" strike="noStrike" kern="1200" cap="none">
                <a:solidFill>
                  <a:schemeClr val="dk1"/>
                </a:solidFill>
                <a:latin typeface="Calibri"/>
                <a:ea typeface="Calibri"/>
                <a:cs typeface="Calibri"/>
                <a:sym typeface="Calibri"/>
              </a:defRPr>
            </a:lvl2pPr>
            <a:lvl3pPr marL="1828709" marR="0" lvl="2"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3pPr>
            <a:lvl4pPr marL="2438278" marR="0" lvl="3"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4pPr>
            <a:lvl5pPr marL="3047848" marR="0" lvl="4"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5pPr>
            <a:lvl6pPr marL="3657418" marR="0" lvl="5"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6pPr>
            <a:lvl7pPr marL="4266987" marR="0" lvl="6"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7pPr>
            <a:lvl8pPr marL="4876557" marR="0" lvl="7"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8pPr>
            <a:lvl9pPr marL="5486126" marR="0" lvl="8" indent="-474109" algn="l" defTabSz="457200" rtl="0" eaLnBrk="1" latinLnBrk="0" hangingPunct="1">
              <a:spcBef>
                <a:spcPts val="533"/>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9pPr>
          </a:lstStyle>
          <a:p>
            <a:pPr marL="114297" indent="0">
              <a:spcBef>
                <a:spcPts val="360"/>
              </a:spcBef>
              <a:buClr>
                <a:schemeClr val="tx1"/>
              </a:buClr>
              <a:buSzPts val="1800"/>
              <a:buNone/>
            </a:pPr>
            <a:r>
              <a:rPr lang="en-US" sz="2000" dirty="0">
                <a:solidFill>
                  <a:srgbClr val="FFFFFF"/>
                </a:solidFill>
              </a:rPr>
              <a:t>Showing the invisible life of the ocean</a:t>
            </a:r>
            <a:endParaRPr lang="en-US" sz="2800" dirty="0">
              <a:solidFill>
                <a:srgbClr val="FFFFFF"/>
              </a:solidFill>
            </a:endParaRPr>
          </a:p>
          <a:p>
            <a:pPr marL="457189" indent="-342892">
              <a:spcBef>
                <a:spcPts val="360"/>
              </a:spcBef>
              <a:buClr>
                <a:schemeClr val="bg1"/>
              </a:buClr>
              <a:buSzPts val="1800"/>
            </a:pPr>
            <a:r>
              <a:rPr lang="en-US" sz="2000" dirty="0">
                <a:solidFill>
                  <a:srgbClr val="FFFFFF"/>
                </a:solidFill>
              </a:rPr>
              <a:t>2009–2013 expeditions </a:t>
            </a:r>
          </a:p>
          <a:p>
            <a:pPr marL="457189" indent="-342892">
              <a:spcBef>
                <a:spcPts val="360"/>
              </a:spcBef>
              <a:buClr>
                <a:schemeClr val="bg1"/>
              </a:buClr>
              <a:buSzPts val="1800"/>
            </a:pPr>
            <a:r>
              <a:rPr lang="en-US" sz="2000" dirty="0">
                <a:solidFill>
                  <a:srgbClr val="FFFFFF"/>
                </a:solidFill>
              </a:rPr>
              <a:t>35000 samples from all oceans</a:t>
            </a:r>
          </a:p>
          <a:p>
            <a:pPr marL="457189" indent="-228594">
              <a:spcBef>
                <a:spcPts val="360"/>
              </a:spcBef>
              <a:buClr>
                <a:schemeClr val="bg1"/>
              </a:buClr>
              <a:buSzPts val="1800"/>
              <a:buNone/>
            </a:pPr>
            <a:endParaRPr lang="en-US" sz="2000" dirty="0">
              <a:solidFill>
                <a:srgbClr val="FFFFFF"/>
              </a:solidFill>
            </a:endParaRPr>
          </a:p>
          <a:p>
            <a:pPr marL="457189" indent="-228594">
              <a:spcBef>
                <a:spcPts val="360"/>
              </a:spcBef>
              <a:buClr>
                <a:schemeClr val="bg1"/>
              </a:buClr>
              <a:buSzPts val="1800"/>
              <a:buNone/>
            </a:pPr>
            <a:endParaRPr lang="en-US" sz="2000" dirty="0">
              <a:solidFill>
                <a:srgbClr val="FFFFFF"/>
              </a:solidFill>
            </a:endParaRPr>
          </a:p>
          <a:p>
            <a:pPr marL="457189" indent="-342892">
              <a:spcBef>
                <a:spcPts val="360"/>
              </a:spcBef>
              <a:buClr>
                <a:schemeClr val="bg1"/>
              </a:buClr>
              <a:buSzPts val="1800"/>
            </a:pPr>
            <a:r>
              <a:rPr lang="en-US" sz="2000" dirty="0">
                <a:solidFill>
                  <a:srgbClr val="FFFFFF"/>
                </a:solidFill>
              </a:rPr>
              <a:t>84 TB (71 TB unique) of data! </a:t>
            </a:r>
          </a:p>
          <a:p>
            <a:pPr marL="457189" indent="-342892">
              <a:spcBef>
                <a:spcPts val="360"/>
              </a:spcBef>
              <a:buClr>
                <a:schemeClr val="bg1"/>
              </a:buClr>
              <a:buSzPts val="1800"/>
            </a:pPr>
            <a:r>
              <a:rPr lang="en-US" sz="2000" dirty="0">
                <a:solidFill>
                  <a:srgbClr val="FFFFFF"/>
                </a:solidFill>
              </a:rPr>
              <a:t>Assembled in 94 mins  </a:t>
            </a:r>
          </a:p>
          <a:p>
            <a:pPr marL="457189" indent="-342892">
              <a:spcBef>
                <a:spcPts val="360"/>
              </a:spcBef>
              <a:buClr>
                <a:schemeClr val="bg1"/>
              </a:buClr>
              <a:buSzPts val="1800"/>
            </a:pPr>
            <a:r>
              <a:rPr lang="en-US" sz="2000" dirty="0">
                <a:solidFill>
                  <a:srgbClr val="FFFFFF"/>
                </a:solidFill>
              </a:rPr>
              <a:t>Using 36,000 GPUs on Frontier</a:t>
            </a:r>
          </a:p>
          <a:p>
            <a:pPr marL="457189" indent="-342892">
              <a:spcBef>
                <a:spcPts val="360"/>
              </a:spcBef>
              <a:buClr>
                <a:schemeClr val="bg1"/>
              </a:buClr>
              <a:buSzPts val="1800"/>
            </a:pPr>
            <a:r>
              <a:rPr lang="en-US" sz="2000" dirty="0">
                <a:solidFill>
                  <a:srgbClr val="FFFFFF"/>
                </a:solidFill>
              </a:rPr>
              <a:t>Using a Berkeley-designed language</a:t>
            </a:r>
          </a:p>
          <a:p>
            <a:pPr marL="457189" indent="-228594">
              <a:spcBef>
                <a:spcPts val="360"/>
              </a:spcBef>
              <a:buClr>
                <a:schemeClr val="tx1"/>
              </a:buClr>
              <a:buSzPts val="1800"/>
              <a:buNone/>
            </a:pPr>
            <a:endParaRPr lang="en-US" sz="2000" dirty="0">
              <a:solidFill>
                <a:srgbClr val="FFFFFF"/>
              </a:solidFill>
            </a:endParaRPr>
          </a:p>
        </p:txBody>
      </p:sp>
      <p:cxnSp>
        <p:nvCxnSpPr>
          <p:cNvPr id="4" name="Straight Connector 3">
            <a:extLst>
              <a:ext uri="{FF2B5EF4-FFF2-40B4-BE49-F238E27FC236}">
                <a16:creationId xmlns:a16="http://schemas.microsoft.com/office/drawing/2014/main" id="{6B6DB8B3-2E91-8A15-3DB8-9D86F3AE849A}"/>
              </a:ext>
            </a:extLst>
          </p:cNvPr>
          <p:cNvCxnSpPr/>
          <p:nvPr/>
        </p:nvCxnSpPr>
        <p:spPr>
          <a:xfrm>
            <a:off x="5218980" y="3510596"/>
            <a:ext cx="284672" cy="297612"/>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B083F-4DDC-4442-F3A0-A6E141E675C0}"/>
              </a:ext>
            </a:extLst>
          </p:cNvPr>
          <p:cNvCxnSpPr>
            <a:cxnSpLocks/>
          </p:cNvCxnSpPr>
          <p:nvPr/>
        </p:nvCxnSpPr>
        <p:spPr>
          <a:xfrm flipV="1">
            <a:off x="5218980" y="3510596"/>
            <a:ext cx="284672" cy="311805"/>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2512"/>
    </mc:Choice>
    <mc:Fallback xmlns="">
      <p:transition spd="slow" advTm="32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40" descr="Fig. 1."/>
          <p:cNvPicPr preferRelativeResize="0"/>
          <p:nvPr/>
        </p:nvPicPr>
        <p:blipFill rotWithShape="1">
          <a:blip r:embed="rId3">
            <a:alphaModFix/>
          </a:blip>
          <a:srcRect t="6437"/>
          <a:stretch/>
        </p:blipFill>
        <p:spPr>
          <a:xfrm>
            <a:off x="420651" y="824084"/>
            <a:ext cx="6677734" cy="3760066"/>
          </a:xfrm>
          <a:prstGeom prst="rect">
            <a:avLst/>
          </a:prstGeom>
          <a:noFill/>
          <a:ln>
            <a:noFill/>
          </a:ln>
        </p:spPr>
      </p:pic>
      <p:sp>
        <p:nvSpPr>
          <p:cNvPr id="449" name="Google Shape;449;p40"/>
          <p:cNvSpPr/>
          <p:nvPr/>
        </p:nvSpPr>
        <p:spPr>
          <a:xfrm>
            <a:off x="901416" y="4846228"/>
            <a:ext cx="75234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Thomas, A.M., </a:t>
            </a:r>
            <a:r>
              <a:rPr lang="en-US" sz="1200" b="0" i="0" u="none" strike="noStrike" cap="none" dirty="0" err="1">
                <a:solidFill>
                  <a:schemeClr val="bg1"/>
                </a:solidFill>
                <a:latin typeface="Arial"/>
                <a:ea typeface="Arial"/>
                <a:cs typeface="Arial"/>
                <a:sym typeface="Arial"/>
              </a:rPr>
              <a:t>Segata</a:t>
            </a:r>
            <a:r>
              <a:rPr lang="en-US" sz="1200" b="0" i="0" u="none" strike="noStrike" cap="none" dirty="0">
                <a:solidFill>
                  <a:schemeClr val="bg1"/>
                </a:solidFill>
                <a:latin typeface="Arial"/>
                <a:ea typeface="Arial"/>
                <a:cs typeface="Arial"/>
                <a:sym typeface="Arial"/>
              </a:rPr>
              <a:t>, N. Multiple levels of the unknown in microbiome research. </a:t>
            </a:r>
            <a:r>
              <a:rPr lang="en-US" sz="1200" b="0" i="1" u="none" strike="noStrike" cap="none" dirty="0">
                <a:solidFill>
                  <a:schemeClr val="bg1"/>
                </a:solidFill>
                <a:latin typeface="Arial"/>
                <a:ea typeface="Arial"/>
                <a:cs typeface="Arial"/>
                <a:sym typeface="Arial"/>
              </a:rPr>
              <a:t>BMC Biol</a:t>
            </a:r>
            <a:r>
              <a:rPr lang="en-US" sz="1200" b="0" i="0" u="none" strike="noStrike" cap="none" dirty="0">
                <a:solidFill>
                  <a:schemeClr val="bg1"/>
                </a:solidFill>
                <a:latin typeface="Arial"/>
                <a:ea typeface="Arial"/>
                <a:cs typeface="Arial"/>
                <a:sym typeface="Arial"/>
              </a:rPr>
              <a:t> </a:t>
            </a:r>
            <a:r>
              <a:rPr lang="en-US" sz="1200" b="1" i="0" u="none" strike="noStrike" cap="none" dirty="0">
                <a:solidFill>
                  <a:schemeClr val="bg1"/>
                </a:solidFill>
                <a:latin typeface="Arial"/>
                <a:ea typeface="Arial"/>
                <a:cs typeface="Arial"/>
                <a:sym typeface="Arial"/>
              </a:rPr>
              <a:t>17, </a:t>
            </a:r>
            <a:r>
              <a:rPr lang="en-US" sz="1200" b="0" i="0" u="none" strike="noStrike" cap="none" dirty="0">
                <a:solidFill>
                  <a:schemeClr val="bg1"/>
                </a:solidFill>
                <a:latin typeface="Arial"/>
                <a:ea typeface="Arial"/>
                <a:cs typeface="Arial"/>
                <a:sym typeface="Arial"/>
              </a:rPr>
              <a:t>48 (2019). </a:t>
            </a:r>
            <a:endParaRPr sz="1200" b="0" i="0" u="none" strike="noStrike" cap="none" dirty="0">
              <a:solidFill>
                <a:schemeClr val="bg1"/>
              </a:solidFill>
              <a:latin typeface="Arial"/>
              <a:ea typeface="Arial"/>
              <a:cs typeface="Arial"/>
              <a:sym typeface="Arial"/>
            </a:endParaRPr>
          </a:p>
        </p:txBody>
      </p:sp>
      <p:sp>
        <p:nvSpPr>
          <p:cNvPr id="450" name="Google Shape;450;p40"/>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The Human Microbiome</a:t>
            </a:r>
            <a:endParaRPr/>
          </a:p>
        </p:txBody>
      </p:sp>
      <p:sp>
        <p:nvSpPr>
          <p:cNvPr id="5" name="Google Shape;456;p41">
            <a:extLst>
              <a:ext uri="{FF2B5EF4-FFF2-40B4-BE49-F238E27FC236}">
                <a16:creationId xmlns:a16="http://schemas.microsoft.com/office/drawing/2014/main" id="{0BE50685-D349-AA42-BE24-8EC3E83E7729}"/>
              </a:ext>
            </a:extLst>
          </p:cNvPr>
          <p:cNvSpPr txBox="1">
            <a:spLocks/>
          </p:cNvSpPr>
          <p:nvPr/>
        </p:nvSpPr>
        <p:spPr>
          <a:xfrm>
            <a:off x="5976594" y="934319"/>
            <a:ext cx="3185088" cy="135639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360"/>
              </a:spcBef>
            </a:pPr>
            <a:r>
              <a:rPr lang="en-US" sz="2800" dirty="0"/>
              <a:t>98 TB of data!</a:t>
            </a:r>
            <a:endParaRPr lang="en-US" sz="1600" dirty="0"/>
          </a:p>
          <a:p>
            <a:pPr marL="137160" indent="-137160">
              <a:spcBef>
                <a:spcPts val="360"/>
              </a:spcBef>
              <a:buFont typeface="Arial" panose="020B0604020202020204" pitchFamily="34" charset="0"/>
              <a:buChar char="•"/>
            </a:pPr>
            <a:r>
              <a:rPr lang="en-US" sz="2000" b="0" i="0" u="none" strike="noStrike" dirty="0">
                <a:solidFill>
                  <a:srgbClr val="000000"/>
                </a:solidFill>
                <a:effectLst/>
                <a:latin typeface="arial" panose="020B0604020202020204" pitchFamily="34" charset="0"/>
              </a:rPr>
              <a:t>Assembled 8/4/23</a:t>
            </a:r>
          </a:p>
          <a:p>
            <a:pPr marL="137160" indent="-137160">
              <a:spcBef>
                <a:spcPts val="360"/>
              </a:spcBef>
              <a:buFont typeface="Arial" panose="020B0604020202020204" pitchFamily="34" charset="0"/>
              <a:buChar char="•"/>
            </a:pPr>
            <a:r>
              <a:rPr lang="en-US" sz="2000" dirty="0">
                <a:latin typeface="arial" panose="020B0604020202020204" pitchFamily="34" charset="0"/>
              </a:rPr>
              <a:t>38 min on 36,</a:t>
            </a:r>
            <a:r>
              <a:rPr lang="en-US" sz="2000" b="0" i="0" u="none" strike="noStrike" dirty="0">
                <a:solidFill>
                  <a:srgbClr val="000000"/>
                </a:solidFill>
                <a:effectLst/>
                <a:latin typeface="arial" panose="020B0604020202020204" pitchFamily="34" charset="0"/>
              </a:rPr>
              <a:t>000 GPUs</a:t>
            </a:r>
            <a:endParaRPr lang="en-US" sz="1600" dirty="0"/>
          </a:p>
          <a:p>
            <a:pPr>
              <a:spcBef>
                <a:spcPts val="360"/>
              </a:spcBef>
            </a:pPr>
            <a:endParaRPr lang="en-US" sz="2600" dirty="0"/>
          </a:p>
        </p:txBody>
      </p:sp>
    </p:spTree>
  </p:cSld>
  <p:clrMapOvr>
    <a:masterClrMapping/>
  </p:clrMapOvr>
  <mc:AlternateContent xmlns:mc="http://schemas.openxmlformats.org/markup-compatibility/2006" xmlns:p14="http://schemas.microsoft.com/office/powerpoint/2010/main">
    <mc:Choice Requires="p14">
      <p:transition spd="slow" p14:dur="2000" advTm="40085"/>
    </mc:Choice>
    <mc:Fallback xmlns="">
      <p:transition spd="slow" advTm="40085"/>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Google Shape;529;p47"/>
          <p:cNvSpPr txBox="1">
            <a:spLocks noGrp="1"/>
          </p:cNvSpPr>
          <p:nvPr>
            <p:ph type="title"/>
          </p:nvPr>
        </p:nvSpPr>
        <p:spPr>
          <a:xfrm>
            <a:off x="457200" y="158822"/>
            <a:ext cx="8229600" cy="501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3600" dirty="0"/>
              <a:t>More Data Yields Better Science</a:t>
            </a:r>
            <a:endParaRPr sz="3600" dirty="0"/>
          </a:p>
        </p:txBody>
      </p:sp>
      <p:sp>
        <p:nvSpPr>
          <p:cNvPr id="530" name="Google Shape;530;p47"/>
          <p:cNvSpPr txBox="1">
            <a:spLocks noGrp="1"/>
          </p:cNvSpPr>
          <p:nvPr>
            <p:ph type="body" idx="1"/>
          </p:nvPr>
        </p:nvSpPr>
        <p:spPr>
          <a:xfrm>
            <a:off x="6511125" y="1917849"/>
            <a:ext cx="2581500" cy="19137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Comparable to best known assemblers on small datasets </a:t>
            </a:r>
            <a:endParaRPr sz="1800">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Unique science results on large ones, co-assembled</a:t>
            </a:r>
            <a:endParaRPr sz="1800">
              <a:latin typeface="Calibri"/>
              <a:ea typeface="Calibri"/>
              <a:cs typeface="Calibri"/>
              <a:sym typeface="Calibri"/>
            </a:endParaRPr>
          </a:p>
          <a:p>
            <a:pPr marL="0" lvl="0" indent="0" algn="l" rtl="0">
              <a:lnSpc>
                <a:spcPct val="90000"/>
              </a:lnSpc>
              <a:spcBef>
                <a:spcPts val="600"/>
              </a:spcBef>
              <a:spcAft>
                <a:spcPts val="0"/>
              </a:spcAft>
              <a:buSzPts val="1800"/>
              <a:buNone/>
            </a:pPr>
            <a:r>
              <a:rPr lang="en-US" sz="1800">
                <a:latin typeface="Calibri"/>
                <a:ea typeface="Calibri"/>
                <a:cs typeface="Calibri"/>
                <a:sym typeface="Calibri"/>
              </a:rPr>
              <a:t>=</a:t>
            </a:r>
            <a:endParaRPr sz="1800">
              <a:latin typeface="Calibri"/>
              <a:ea typeface="Calibri"/>
              <a:cs typeface="Calibri"/>
              <a:sym typeface="Calibri"/>
            </a:endParaRPr>
          </a:p>
        </p:txBody>
      </p:sp>
      <p:sp>
        <p:nvSpPr>
          <p:cNvPr id="531" name="Google Shape;531;p47"/>
          <p:cNvSpPr txBox="1"/>
          <p:nvPr/>
        </p:nvSpPr>
        <p:spPr>
          <a:xfrm>
            <a:off x="782444" y="4666139"/>
            <a:ext cx="8125886" cy="435987"/>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1300" dirty="0">
                <a:solidFill>
                  <a:schemeClr val="bg1"/>
                </a:solidFill>
              </a:rPr>
              <a:t>Hofmeyr et al. (2020). </a:t>
            </a:r>
            <a:r>
              <a:rPr lang="en-US" sz="1300" dirty="0" err="1">
                <a:solidFill>
                  <a:schemeClr val="bg1"/>
                </a:solidFill>
              </a:rPr>
              <a:t>Terabase</a:t>
            </a:r>
            <a:r>
              <a:rPr lang="en-US" sz="1300" dirty="0">
                <a:solidFill>
                  <a:schemeClr val="bg1"/>
                </a:solidFill>
              </a:rPr>
              <a:t>-scale metagenome </a:t>
            </a:r>
            <a:r>
              <a:rPr lang="en-US" sz="1300" dirty="0" err="1">
                <a:solidFill>
                  <a:schemeClr val="bg1"/>
                </a:solidFill>
              </a:rPr>
              <a:t>coassembly</a:t>
            </a:r>
            <a:r>
              <a:rPr lang="en-US" sz="1300" dirty="0">
                <a:solidFill>
                  <a:schemeClr val="bg1"/>
                </a:solidFill>
              </a:rPr>
              <a:t> with </a:t>
            </a:r>
            <a:r>
              <a:rPr lang="en-US" sz="1300" dirty="0" err="1">
                <a:solidFill>
                  <a:schemeClr val="bg1"/>
                </a:solidFill>
              </a:rPr>
              <a:t>MetaHipMer</a:t>
            </a:r>
            <a:r>
              <a:rPr lang="en-US" sz="1300" dirty="0">
                <a:solidFill>
                  <a:schemeClr val="bg1"/>
                </a:solidFill>
              </a:rPr>
              <a:t>. </a:t>
            </a:r>
            <a:r>
              <a:rPr lang="en-US" sz="1300" i="1" dirty="0">
                <a:solidFill>
                  <a:schemeClr val="bg1"/>
                </a:solidFill>
              </a:rPr>
              <a:t>Nature</a:t>
            </a:r>
            <a:r>
              <a:rPr lang="en-US" sz="1300" dirty="0">
                <a:solidFill>
                  <a:schemeClr val="bg1"/>
                </a:solidFill>
              </a:rPr>
              <a:t> </a:t>
            </a:r>
            <a:r>
              <a:rPr lang="en-US" sz="1300" i="1" dirty="0">
                <a:solidFill>
                  <a:schemeClr val="bg1"/>
                </a:solidFill>
              </a:rPr>
              <a:t>Sci Rep</a:t>
            </a:r>
            <a:r>
              <a:rPr lang="en-US" sz="1300" dirty="0">
                <a:solidFill>
                  <a:schemeClr val="bg1"/>
                </a:solidFill>
              </a:rPr>
              <a:t>, 10(1)</a:t>
            </a:r>
            <a:endParaRPr sz="1300" dirty="0">
              <a:solidFill>
                <a:schemeClr val="bg1"/>
              </a:solidFill>
            </a:endParaRPr>
          </a:p>
        </p:txBody>
      </p:sp>
      <p:sp>
        <p:nvSpPr>
          <p:cNvPr id="532" name="Google Shape;532;p47"/>
          <p:cNvSpPr txBox="1">
            <a:spLocks noGrp="1"/>
          </p:cNvSpPr>
          <p:nvPr>
            <p:ph type="body" idx="1"/>
          </p:nvPr>
        </p:nvSpPr>
        <p:spPr>
          <a:xfrm>
            <a:off x="264150" y="4065621"/>
            <a:ext cx="8739000" cy="293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sz="1700" dirty="0"/>
              <a:t>800 GB of soil (Western Arctic, 12) data plus synthetic data from 64 reference genomes </a:t>
            </a:r>
            <a:endParaRPr sz="3100" dirty="0"/>
          </a:p>
        </p:txBody>
      </p:sp>
      <p:grpSp>
        <p:nvGrpSpPr>
          <p:cNvPr id="533" name="Google Shape;533;p47"/>
          <p:cNvGrpSpPr/>
          <p:nvPr/>
        </p:nvGrpSpPr>
        <p:grpSpPr>
          <a:xfrm>
            <a:off x="-12397" y="857959"/>
            <a:ext cx="6895050" cy="3225128"/>
            <a:chOff x="5312556" y="1925150"/>
            <a:chExt cx="8039000" cy="4211999"/>
          </a:xfrm>
        </p:grpSpPr>
        <p:grpSp>
          <p:nvGrpSpPr>
            <p:cNvPr id="534" name="Google Shape;534;p47"/>
            <p:cNvGrpSpPr/>
            <p:nvPr/>
          </p:nvGrpSpPr>
          <p:grpSpPr>
            <a:xfrm>
              <a:off x="5312556" y="1925150"/>
              <a:ext cx="8039000" cy="4211999"/>
              <a:chOff x="5160156" y="782150"/>
              <a:chExt cx="8039000" cy="4211999"/>
            </a:xfrm>
          </p:grpSpPr>
          <p:pic>
            <p:nvPicPr>
              <p:cNvPr id="535" name="Google Shape;535;p47"/>
              <p:cNvPicPr preferRelativeResize="0"/>
              <p:nvPr/>
            </p:nvPicPr>
            <p:blipFill>
              <a:blip r:embed="rId3">
                <a:alphaModFix/>
              </a:blip>
              <a:stretch>
                <a:fillRect/>
              </a:stretch>
            </p:blipFill>
            <p:spPr>
              <a:xfrm>
                <a:off x="5160156" y="782150"/>
                <a:ext cx="8039000" cy="4211999"/>
              </a:xfrm>
              <a:prstGeom prst="rect">
                <a:avLst/>
              </a:prstGeom>
              <a:noFill/>
              <a:ln>
                <a:noFill/>
              </a:ln>
            </p:spPr>
          </p:pic>
          <p:sp>
            <p:nvSpPr>
              <p:cNvPr id="536" name="Google Shape;536;p47"/>
              <p:cNvSpPr txBox="1"/>
              <p:nvPr/>
            </p:nvSpPr>
            <p:spPr>
              <a:xfrm>
                <a:off x="6353254" y="906991"/>
                <a:ext cx="5897400" cy="60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Improved contiguity in coassembly</a:t>
                </a:r>
                <a:endParaRPr sz="1800"/>
              </a:p>
            </p:txBody>
          </p:sp>
        </p:grpSp>
        <p:cxnSp>
          <p:nvCxnSpPr>
            <p:cNvPr id="539" name="Google Shape;539;p47"/>
            <p:cNvCxnSpPr/>
            <p:nvPr/>
          </p:nvCxnSpPr>
          <p:spPr>
            <a:xfrm rot="10800000" flipH="1">
              <a:off x="12338013" y="5908825"/>
              <a:ext cx="487201" cy="2699"/>
            </a:xfrm>
            <a:prstGeom prst="straightConnector1">
              <a:avLst/>
            </a:prstGeom>
            <a:noFill/>
            <a:ln w="38100" cap="flat" cmpd="sng">
              <a:solidFill>
                <a:srgbClr val="999999"/>
              </a:solidFill>
              <a:prstDash val="dot"/>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2000" advTm="64917"/>
    </mc:Choice>
    <mc:Fallback xmlns="">
      <p:transition spd="slow" advTm="6491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B743-E855-195A-07B5-8A34C3A49AE6}"/>
              </a:ext>
            </a:extLst>
          </p:cNvPr>
          <p:cNvSpPr>
            <a:spLocks noGrp="1"/>
          </p:cNvSpPr>
          <p:nvPr>
            <p:ph type="title"/>
          </p:nvPr>
        </p:nvSpPr>
        <p:spPr/>
        <p:txBody>
          <a:bodyPr/>
          <a:lstStyle/>
          <a:p>
            <a:r>
              <a:rPr lang="en-US" dirty="0"/>
              <a:t>Co-Assembly vs. </a:t>
            </a:r>
            <a:r>
              <a:rPr lang="en-US" dirty="0" err="1"/>
              <a:t>Multiassembly</a:t>
            </a:r>
            <a:r>
              <a:rPr lang="en-US" dirty="0"/>
              <a:t>: better science</a:t>
            </a:r>
          </a:p>
        </p:txBody>
      </p:sp>
      <p:sp>
        <p:nvSpPr>
          <p:cNvPr id="8" name="Text Placeholder 7">
            <a:extLst>
              <a:ext uri="{FF2B5EF4-FFF2-40B4-BE49-F238E27FC236}">
                <a16:creationId xmlns:a16="http://schemas.microsoft.com/office/drawing/2014/main" id="{1FF822C3-C23C-B835-7B3D-4D78EDC528DD}"/>
              </a:ext>
            </a:extLst>
          </p:cNvPr>
          <p:cNvSpPr>
            <a:spLocks noGrp="1"/>
          </p:cNvSpPr>
          <p:nvPr>
            <p:ph type="body" idx="1"/>
          </p:nvPr>
        </p:nvSpPr>
        <p:spPr>
          <a:xfrm>
            <a:off x="239843" y="3710065"/>
            <a:ext cx="8784236" cy="900797"/>
          </a:xfrm>
        </p:spPr>
        <p:txBody>
          <a:bodyPr/>
          <a:lstStyle/>
          <a:p>
            <a:pPr marL="320040" indent="-320040">
              <a:spcBef>
                <a:spcPts val="600"/>
              </a:spcBef>
              <a:buSzPct val="100000"/>
            </a:pPr>
            <a:r>
              <a:rPr lang="en-US" sz="1800" dirty="0" err="1"/>
              <a:t>Multiassembly</a:t>
            </a:r>
            <a:r>
              <a:rPr lang="en-US" sz="1800" dirty="0"/>
              <a:t> (usual approach): Assemble each sample on a shared memory machine</a:t>
            </a:r>
          </a:p>
          <a:p>
            <a:pPr marL="320040" indent="-320040">
              <a:spcBef>
                <a:spcPts val="600"/>
              </a:spcBef>
              <a:buSzPct val="100000"/>
            </a:pPr>
            <a:r>
              <a:rPr lang="en-US" sz="1800" dirty="0" err="1"/>
              <a:t>CoAssembly</a:t>
            </a:r>
            <a:r>
              <a:rPr lang="en-US" sz="1800" dirty="0"/>
              <a:t> (</a:t>
            </a:r>
            <a:r>
              <a:rPr lang="en-US" sz="1800" dirty="0" err="1"/>
              <a:t>MetaHipMer</a:t>
            </a:r>
            <a:r>
              <a:rPr lang="en-US" sz="1800" dirty="0"/>
              <a:t>): Assemble everything at once on a supercomputer.</a:t>
            </a:r>
          </a:p>
        </p:txBody>
      </p:sp>
      <p:sp>
        <p:nvSpPr>
          <p:cNvPr id="4" name="Slide Number Placeholder 3">
            <a:extLst>
              <a:ext uri="{FF2B5EF4-FFF2-40B4-BE49-F238E27FC236}">
                <a16:creationId xmlns:a16="http://schemas.microsoft.com/office/drawing/2014/main" id="{45FECE32-3838-0F6B-78BA-4D9362B4AE43}"/>
              </a:ext>
            </a:extLst>
          </p:cNvPr>
          <p:cNvSpPr>
            <a:spLocks noGrp="1"/>
          </p:cNvSpPr>
          <p:nvPr>
            <p:ph type="sldNum" idx="12"/>
          </p:nvPr>
        </p:nvSpPr>
        <p:spPr/>
        <p:txBody>
          <a:bodyPr/>
          <a:lstStyle/>
          <a:p>
            <a:r>
              <a:rPr lang="en-US"/>
              <a:t>- </a:t>
            </a:r>
            <a:fld id="{00000000-1234-1234-1234-123412341234}" type="slidenum">
              <a:rPr lang="en-US" smtClean="0"/>
              <a:pPr/>
              <a:t>13</a:t>
            </a:fld>
            <a:r>
              <a:rPr lang="en-US"/>
              <a:t> -</a:t>
            </a:r>
            <a:endParaRPr/>
          </a:p>
        </p:txBody>
      </p:sp>
      <p:pic>
        <p:nvPicPr>
          <p:cNvPr id="6" name="Picture 5">
            <a:extLst>
              <a:ext uri="{FF2B5EF4-FFF2-40B4-BE49-F238E27FC236}">
                <a16:creationId xmlns:a16="http://schemas.microsoft.com/office/drawing/2014/main" id="{4665416E-F6FA-3022-A2FC-F8A9304F1284}"/>
              </a:ext>
            </a:extLst>
          </p:cNvPr>
          <p:cNvPicPr>
            <a:picLocks noChangeAspect="1"/>
          </p:cNvPicPr>
          <p:nvPr/>
        </p:nvPicPr>
        <p:blipFill rotWithShape="1">
          <a:blip r:embed="rId2"/>
          <a:srcRect l="37512" b="58123"/>
          <a:stretch/>
        </p:blipFill>
        <p:spPr>
          <a:xfrm>
            <a:off x="29980" y="835219"/>
            <a:ext cx="9230215" cy="2799896"/>
          </a:xfrm>
          <a:prstGeom prst="rect">
            <a:avLst/>
          </a:prstGeom>
        </p:spPr>
      </p:pic>
      <p:sp>
        <p:nvSpPr>
          <p:cNvPr id="7" name="Rectangle 6">
            <a:extLst>
              <a:ext uri="{FF2B5EF4-FFF2-40B4-BE49-F238E27FC236}">
                <a16:creationId xmlns:a16="http://schemas.microsoft.com/office/drawing/2014/main" id="{00CB6493-4CFB-400B-C1FB-85B8DD228EF5}"/>
              </a:ext>
            </a:extLst>
          </p:cNvPr>
          <p:cNvSpPr/>
          <p:nvPr/>
        </p:nvSpPr>
        <p:spPr>
          <a:xfrm>
            <a:off x="59961" y="981856"/>
            <a:ext cx="300381" cy="487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FBCAA0-A6E8-092B-BA5F-A9C118734B83}"/>
              </a:ext>
            </a:extLst>
          </p:cNvPr>
          <p:cNvSpPr txBox="1"/>
          <p:nvPr/>
        </p:nvSpPr>
        <p:spPr>
          <a:xfrm>
            <a:off x="1139668" y="4759639"/>
            <a:ext cx="7805393" cy="307777"/>
          </a:xfrm>
          <a:prstGeom prst="rect">
            <a:avLst/>
          </a:prstGeom>
          <a:solidFill>
            <a:schemeClr val="accent1">
              <a:lumMod val="75000"/>
            </a:schemeClr>
          </a:solidFill>
        </p:spPr>
        <p:txBody>
          <a:bodyPr wrap="square">
            <a:spAutoFit/>
          </a:bodyPr>
          <a:lstStyle/>
          <a:p>
            <a:r>
              <a:rPr lang="en-US" sz="1400" b="0" i="0" u="none" strike="noStrike" dirty="0">
                <a:solidFill>
                  <a:schemeClr val="bg1"/>
                </a:solidFill>
                <a:effectLst/>
                <a:latin typeface="Helvetica" pitchFamily="2" charset="0"/>
              </a:rPr>
              <a:t>Riley, </a:t>
            </a:r>
            <a:r>
              <a:rPr lang="en-US" sz="1400" b="0" i="0" u="none" strike="noStrike" dirty="0" err="1">
                <a:solidFill>
                  <a:schemeClr val="bg1"/>
                </a:solidFill>
                <a:effectLst/>
                <a:latin typeface="Helvetica" pitchFamily="2" charset="0"/>
              </a:rPr>
              <a:t>el</a:t>
            </a:r>
            <a:r>
              <a:rPr lang="en-US" sz="1400" b="0" i="0" u="none" strike="noStrike" dirty="0">
                <a:solidFill>
                  <a:schemeClr val="bg1"/>
                </a:solidFill>
                <a:effectLst/>
                <a:latin typeface="Helvetica" pitchFamily="2" charset="0"/>
              </a:rPr>
              <a:t> al, </a:t>
            </a:r>
            <a:r>
              <a:rPr lang="en-US" dirty="0">
                <a:solidFill>
                  <a:schemeClr val="bg1"/>
                </a:solidFill>
                <a:latin typeface="Helvetica" pitchFamily="2" charset="0"/>
              </a:rPr>
              <a:t>“</a:t>
            </a:r>
            <a:r>
              <a:rPr lang="en-US" sz="1400" b="0" i="0" u="none" strike="noStrike" dirty="0" err="1">
                <a:solidFill>
                  <a:schemeClr val="bg1"/>
                </a:solidFill>
                <a:effectLst/>
                <a:latin typeface="Helvetica" pitchFamily="2" charset="0"/>
              </a:rPr>
              <a:t>Terabase</a:t>
            </a:r>
            <a:r>
              <a:rPr lang="en-US" sz="1400" b="0" i="0" u="none" strike="noStrike" dirty="0">
                <a:solidFill>
                  <a:schemeClr val="bg1"/>
                </a:solidFill>
                <a:effectLst/>
                <a:latin typeface="Helvetica" pitchFamily="2" charset="0"/>
              </a:rPr>
              <a:t>-Scale </a:t>
            </a:r>
            <a:r>
              <a:rPr lang="en-US" sz="1400" b="0" i="0" u="none" strike="noStrike" dirty="0" err="1">
                <a:solidFill>
                  <a:schemeClr val="bg1"/>
                </a:solidFill>
                <a:effectLst/>
                <a:latin typeface="Helvetica" pitchFamily="2" charset="0"/>
              </a:rPr>
              <a:t>Coassembly</a:t>
            </a:r>
            <a:r>
              <a:rPr lang="en-US" sz="1400" b="0" i="0" u="none" strike="noStrike" dirty="0">
                <a:solidFill>
                  <a:schemeClr val="bg1"/>
                </a:solidFill>
                <a:effectLst/>
                <a:latin typeface="Helvetica" pitchFamily="2" charset="0"/>
              </a:rPr>
              <a:t> of a Tropical Soil Microbiome” </a:t>
            </a:r>
            <a:r>
              <a:rPr lang="en-US" sz="1400" b="0" i="0" u="none" strike="noStrike" dirty="0" err="1">
                <a:solidFill>
                  <a:schemeClr val="bg1"/>
                </a:solidFill>
                <a:effectLst/>
                <a:latin typeface="Helvetica" pitchFamily="2" charset="0"/>
              </a:rPr>
              <a:t>Microbiol</a:t>
            </a:r>
            <a:r>
              <a:rPr lang="en-US" sz="1400" b="0" i="0" u="none" strike="noStrike" dirty="0">
                <a:solidFill>
                  <a:schemeClr val="bg1"/>
                </a:solidFill>
                <a:effectLst/>
                <a:latin typeface="Helvetica" pitchFamily="2" charset="0"/>
              </a:rPr>
              <a:t> </a:t>
            </a:r>
            <a:r>
              <a:rPr lang="en-US" sz="1400" b="0" i="0" u="none" strike="noStrike" dirty="0" err="1">
                <a:solidFill>
                  <a:schemeClr val="bg1"/>
                </a:solidFill>
                <a:effectLst/>
                <a:latin typeface="Helvetica" pitchFamily="2" charset="0"/>
              </a:rPr>
              <a:t>Spectr</a:t>
            </a:r>
            <a:r>
              <a:rPr lang="en-US" sz="1400" b="0" i="0" u="none" strike="noStrike" dirty="0">
                <a:solidFill>
                  <a:schemeClr val="bg1"/>
                </a:solidFill>
                <a:effectLst/>
                <a:latin typeface="Helvetica" pitchFamily="2" charset="0"/>
              </a:rPr>
              <a:t>. 2023 </a:t>
            </a:r>
            <a:endParaRPr lang="en-US" dirty="0">
              <a:solidFill>
                <a:schemeClr val="bg1"/>
              </a:solidFill>
            </a:endParaRPr>
          </a:p>
        </p:txBody>
      </p:sp>
    </p:spTree>
    <p:extLst>
      <p:ext uri="{BB962C8B-B14F-4D97-AF65-F5344CB8AC3E}">
        <p14:creationId xmlns:p14="http://schemas.microsoft.com/office/powerpoint/2010/main" val="296128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8" title="Chart"/>
          <p:cNvPicPr preferRelativeResize="0"/>
          <p:nvPr/>
        </p:nvPicPr>
        <p:blipFill rotWithShape="1">
          <a:blip r:embed="rId4">
            <a:alphaModFix/>
          </a:blip>
          <a:srcRect l="1835" t="3692" b="8725"/>
          <a:stretch/>
        </p:blipFill>
        <p:spPr>
          <a:xfrm>
            <a:off x="632762" y="758063"/>
            <a:ext cx="7086602" cy="3908205"/>
          </a:xfrm>
          <a:prstGeom prst="rect">
            <a:avLst/>
          </a:prstGeom>
          <a:noFill/>
          <a:ln>
            <a:noFill/>
          </a:ln>
        </p:spPr>
      </p:pic>
      <p:sp>
        <p:nvSpPr>
          <p:cNvPr id="546" name="Google Shape;546;p48"/>
          <p:cNvSpPr txBox="1">
            <a:spLocks noGrp="1"/>
          </p:cNvSpPr>
          <p:nvPr>
            <p:ph type="title"/>
          </p:nvPr>
        </p:nvSpPr>
        <p:spPr>
          <a:xfrm>
            <a:off x="342900" y="119125"/>
            <a:ext cx="8560500" cy="375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700" dirty="0"/>
              <a:t>More taxonomic diversity</a:t>
            </a:r>
            <a:endParaRPr sz="3700" dirty="0"/>
          </a:p>
        </p:txBody>
      </p:sp>
      <p:sp>
        <p:nvSpPr>
          <p:cNvPr id="547" name="Google Shape;547;p48"/>
          <p:cNvSpPr txBox="1">
            <a:spLocks noGrp="1"/>
          </p:cNvSpPr>
          <p:nvPr>
            <p:ph type="sldNum" idx="12"/>
          </p:nvPr>
        </p:nvSpPr>
        <p:spPr>
          <a:xfrm>
            <a:off x="5573325" y="3575447"/>
            <a:ext cx="451500" cy="205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548" name="Google Shape;548;p48"/>
          <p:cNvGrpSpPr/>
          <p:nvPr/>
        </p:nvGrpSpPr>
        <p:grpSpPr>
          <a:xfrm>
            <a:off x="7545325" y="1319794"/>
            <a:ext cx="1051238" cy="2306063"/>
            <a:chOff x="10714025" y="1759725"/>
            <a:chExt cx="1401650" cy="3074750"/>
          </a:xfrm>
        </p:grpSpPr>
        <p:grpSp>
          <p:nvGrpSpPr>
            <p:cNvPr id="549" name="Google Shape;549;p48"/>
            <p:cNvGrpSpPr/>
            <p:nvPr/>
          </p:nvGrpSpPr>
          <p:grpSpPr>
            <a:xfrm>
              <a:off x="10714025" y="1995100"/>
              <a:ext cx="201600" cy="2839375"/>
              <a:chOff x="10942625" y="2376100"/>
              <a:chExt cx="201600" cy="2839375"/>
            </a:xfrm>
          </p:grpSpPr>
          <p:sp>
            <p:nvSpPr>
              <p:cNvPr id="550" name="Google Shape;550;p48"/>
              <p:cNvSpPr/>
              <p:nvPr/>
            </p:nvSpPr>
            <p:spPr>
              <a:xfrm>
                <a:off x="10942625" y="2376100"/>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1" name="Google Shape;551;p48"/>
              <p:cNvSpPr/>
              <p:nvPr/>
            </p:nvSpPr>
            <p:spPr>
              <a:xfrm>
                <a:off x="10942625" y="2848750"/>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2" name="Google Shape;552;p48"/>
              <p:cNvSpPr/>
              <p:nvPr/>
            </p:nvSpPr>
            <p:spPr>
              <a:xfrm>
                <a:off x="10942625" y="328867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3" name="Google Shape;553;p48"/>
              <p:cNvSpPr/>
              <p:nvPr/>
            </p:nvSpPr>
            <p:spPr>
              <a:xfrm>
                <a:off x="10942625" y="3569863"/>
                <a:ext cx="201600" cy="114000"/>
              </a:xfrm>
              <a:prstGeom prst="leftArrow">
                <a:avLst>
                  <a:gd name="adj1" fmla="val 50000"/>
                  <a:gd name="adj2" fmla="val 50000"/>
                </a:avLst>
              </a:prstGeom>
              <a:solidFill>
                <a:srgbClr val="00000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4" name="Google Shape;554;p48"/>
              <p:cNvSpPr/>
              <p:nvPr/>
            </p:nvSpPr>
            <p:spPr>
              <a:xfrm>
                <a:off x="10942625" y="405422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5" name="Google Shape;555;p48"/>
              <p:cNvSpPr/>
              <p:nvPr/>
            </p:nvSpPr>
            <p:spPr>
              <a:xfrm>
                <a:off x="10942625" y="433347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6" name="Google Shape;556;p48"/>
              <p:cNvSpPr/>
              <p:nvPr/>
            </p:nvSpPr>
            <p:spPr>
              <a:xfrm>
                <a:off x="10942625" y="450422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7" name="Google Shape;557;p48"/>
              <p:cNvSpPr/>
              <p:nvPr/>
            </p:nvSpPr>
            <p:spPr>
              <a:xfrm>
                <a:off x="10942625" y="4639938"/>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8" name="Google Shape;558;p48"/>
              <p:cNvSpPr/>
              <p:nvPr/>
            </p:nvSpPr>
            <p:spPr>
              <a:xfrm>
                <a:off x="10942625" y="495422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9" name="Google Shape;559;p48"/>
              <p:cNvSpPr/>
              <p:nvPr/>
            </p:nvSpPr>
            <p:spPr>
              <a:xfrm>
                <a:off x="10942625" y="5101475"/>
                <a:ext cx="201600" cy="114000"/>
              </a:xfrm>
              <a:prstGeom prst="leftArrow">
                <a:avLst>
                  <a:gd name="adj1" fmla="val 50000"/>
                  <a:gd name="adj2" fmla="val 50000"/>
                </a:avLst>
              </a:prstGeom>
              <a:solidFill>
                <a:srgbClr val="99999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560" name="Google Shape;560;p48"/>
            <p:cNvSpPr txBox="1"/>
            <p:nvPr/>
          </p:nvSpPr>
          <p:spPr>
            <a:xfrm>
              <a:off x="10985575" y="1759725"/>
              <a:ext cx="1130100" cy="677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US" sz="1200">
                  <a:solidFill>
                    <a:srgbClr val="999999"/>
                  </a:solidFill>
                </a:rPr>
                <a:t>Unique to </a:t>
              </a:r>
              <a:endParaRPr sz="1200">
                <a:solidFill>
                  <a:srgbClr val="999999"/>
                </a:solidFill>
              </a:endParaRPr>
            </a:p>
            <a:p>
              <a:pPr marL="0" lvl="0" indent="0" algn="l" rtl="0">
                <a:spcBef>
                  <a:spcPts val="0"/>
                </a:spcBef>
                <a:spcAft>
                  <a:spcPts val="0"/>
                </a:spcAft>
                <a:buNone/>
              </a:pPr>
              <a:r>
                <a:rPr lang="en-US" sz="1200">
                  <a:solidFill>
                    <a:srgbClr val="999999"/>
                  </a:solidFill>
                </a:rPr>
                <a:t>&gt;1 TB</a:t>
              </a:r>
              <a:endParaRPr sz="1200">
                <a:solidFill>
                  <a:srgbClr val="999999"/>
                </a:solidFill>
              </a:endParaRPr>
            </a:p>
          </p:txBody>
        </p:sp>
      </p:grpSp>
      <p:grpSp>
        <p:nvGrpSpPr>
          <p:cNvPr id="561" name="Google Shape;561;p48"/>
          <p:cNvGrpSpPr/>
          <p:nvPr/>
        </p:nvGrpSpPr>
        <p:grpSpPr>
          <a:xfrm>
            <a:off x="4735565" y="1581825"/>
            <a:ext cx="4167165" cy="1291481"/>
            <a:chOff x="6955100" y="2109100"/>
            <a:chExt cx="5556215" cy="1721974"/>
          </a:xfrm>
        </p:grpSpPr>
        <p:sp>
          <p:nvSpPr>
            <p:cNvPr id="562" name="Google Shape;562;p48"/>
            <p:cNvSpPr txBox="1"/>
            <p:nvPr/>
          </p:nvSpPr>
          <p:spPr>
            <a:xfrm>
              <a:off x="6955100" y="2109100"/>
              <a:ext cx="1872600" cy="861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US" sz="1100"/>
                <a:t>Rare biosphere candidate phylum FCPU426 again!</a:t>
              </a:r>
              <a:endParaRPr sz="1100"/>
            </a:p>
          </p:txBody>
        </p:sp>
        <p:grpSp>
          <p:nvGrpSpPr>
            <p:cNvPr id="563" name="Google Shape;563;p48"/>
            <p:cNvGrpSpPr/>
            <p:nvPr/>
          </p:nvGrpSpPr>
          <p:grpSpPr>
            <a:xfrm>
              <a:off x="7901600" y="2882014"/>
              <a:ext cx="4609715" cy="949060"/>
              <a:chOff x="7901600" y="2882014"/>
              <a:chExt cx="4609715" cy="949060"/>
            </a:xfrm>
          </p:grpSpPr>
          <p:grpSp>
            <p:nvGrpSpPr>
              <p:cNvPr id="564" name="Google Shape;564;p48"/>
              <p:cNvGrpSpPr/>
              <p:nvPr/>
            </p:nvGrpSpPr>
            <p:grpSpPr>
              <a:xfrm>
                <a:off x="7901600" y="3176325"/>
                <a:ext cx="2497650" cy="633388"/>
                <a:chOff x="7901600" y="3176325"/>
                <a:chExt cx="2497650" cy="633388"/>
              </a:xfrm>
            </p:grpSpPr>
            <p:sp>
              <p:nvSpPr>
                <p:cNvPr id="565" name="Google Shape;565;p48"/>
                <p:cNvSpPr/>
                <p:nvPr/>
              </p:nvSpPr>
              <p:spPr>
                <a:xfrm>
                  <a:off x="7901600" y="3685813"/>
                  <a:ext cx="185700" cy="123900"/>
                </a:xfrm>
                <a:prstGeom prst="rect">
                  <a:avLst/>
                </a:prstGeom>
                <a:noFill/>
                <a:ln w="38100"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6" name="Google Shape;566;p48"/>
                <p:cNvSpPr/>
                <p:nvPr/>
              </p:nvSpPr>
              <p:spPr>
                <a:xfrm>
                  <a:off x="9669350" y="3176325"/>
                  <a:ext cx="729900" cy="174900"/>
                </a:xfrm>
                <a:prstGeom prst="rect">
                  <a:avLst/>
                </a:prstGeom>
                <a:noFill/>
                <a:ln w="38100"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567" name="Google Shape;567;p48"/>
              <p:cNvSpPr/>
              <p:nvPr/>
            </p:nvSpPr>
            <p:spPr>
              <a:xfrm>
                <a:off x="11049415" y="2882014"/>
                <a:ext cx="1461900" cy="666900"/>
              </a:xfrm>
              <a:prstGeom prst="ellipse">
                <a:avLst/>
              </a:prstGeom>
              <a:solidFill>
                <a:srgbClr val="E6B8A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8" name="Google Shape;568;p48"/>
              <p:cNvSpPr txBox="1"/>
              <p:nvPr/>
            </p:nvSpPr>
            <p:spPr>
              <a:xfrm>
                <a:off x="11205236" y="2907674"/>
                <a:ext cx="1130100" cy="9234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US" sz="1200" dirty="0"/>
                  <a:t>Rare biosphere!</a:t>
                </a:r>
                <a:endParaRPr sz="1200" dirty="0"/>
              </a:p>
            </p:txBody>
          </p:sp>
        </p:grpSp>
      </p:grpSp>
      <p:sp>
        <p:nvSpPr>
          <p:cNvPr id="26" name="Google Shape;531;p47">
            <a:extLst>
              <a:ext uri="{FF2B5EF4-FFF2-40B4-BE49-F238E27FC236}">
                <a16:creationId xmlns:a16="http://schemas.microsoft.com/office/drawing/2014/main" id="{ABE9DEE9-E905-B94F-9298-DD80431BB915}"/>
              </a:ext>
            </a:extLst>
          </p:cNvPr>
          <p:cNvSpPr txBox="1"/>
          <p:nvPr/>
        </p:nvSpPr>
        <p:spPr>
          <a:xfrm>
            <a:off x="782444" y="4666139"/>
            <a:ext cx="8069325" cy="435987"/>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1300" dirty="0">
                <a:solidFill>
                  <a:schemeClr val="bg1"/>
                </a:solidFill>
              </a:rPr>
              <a:t>Great Redox Experiment led by Jennifer </a:t>
            </a:r>
            <a:r>
              <a:rPr lang="en-US" sz="1300" dirty="0" err="1">
                <a:solidFill>
                  <a:schemeClr val="bg1"/>
                </a:solidFill>
              </a:rPr>
              <a:t>Pett</a:t>
            </a:r>
            <a:r>
              <a:rPr lang="en-US" sz="1300" dirty="0">
                <a:solidFill>
                  <a:schemeClr val="bg1"/>
                </a:solidFill>
              </a:rPr>
              <a:t>-Ridge at LLNL; with Robert Riley et al at JGI and </a:t>
            </a:r>
            <a:r>
              <a:rPr lang="en-US" sz="1300" dirty="0" err="1">
                <a:solidFill>
                  <a:schemeClr val="bg1"/>
                </a:solidFill>
              </a:rPr>
              <a:t>ExaBiome</a:t>
            </a:r>
            <a:endParaRPr sz="1300"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381"/>
    </mc:Choice>
    <mc:Fallback xmlns="">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1000"/>
                                        <p:tgtEl>
                                          <p:spTgt spid="5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gtEl>
                                        <p:attrNameLst>
                                          <p:attrName>style.visibility</p:attrName>
                                        </p:attrNameLst>
                                      </p:cBhvr>
                                      <p:to>
                                        <p:strVal val="visible"/>
                                      </p:to>
                                    </p:set>
                                    <p:animEffect transition="in" filter="fade">
                                      <p:cBhvr>
                                        <p:cTn id="12"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6"/>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800"/>
              <a:t>Ensuring High Quality Assemblies</a:t>
            </a:r>
            <a:endParaRPr sz="3800"/>
          </a:p>
        </p:txBody>
      </p:sp>
      <p:sp>
        <p:nvSpPr>
          <p:cNvPr id="516" name="Google Shape;516;p46"/>
          <p:cNvSpPr txBox="1"/>
          <p:nvPr/>
        </p:nvSpPr>
        <p:spPr>
          <a:xfrm>
            <a:off x="0" y="4003405"/>
            <a:ext cx="9144000" cy="707856"/>
          </a:xfrm>
          <a:prstGeom prst="rect">
            <a:avLst/>
          </a:prstGeom>
          <a:solidFill>
            <a:schemeClr val="bg2">
              <a:lumMod val="20000"/>
              <a:lumOff val="80000"/>
            </a:schemeClr>
          </a:solidFill>
          <a:ln>
            <a:noFill/>
          </a:ln>
        </p:spPr>
        <p:txBody>
          <a:bodyPr spcFirstLastPara="1" wrap="square" lIns="91425" tIns="91425" rIns="91425" bIns="91425" anchor="t" anchorCtr="0">
            <a:spAutoFit/>
          </a:bodyPr>
          <a:lstStyle/>
          <a:p>
            <a:pPr marL="457200" lvl="0" indent="0" algn="just" rtl="0">
              <a:lnSpc>
                <a:spcPct val="100000"/>
              </a:lnSpc>
              <a:spcAft>
                <a:spcPts val="0"/>
              </a:spcAft>
              <a:buNone/>
            </a:pPr>
            <a:r>
              <a:rPr lang="en" sz="1600" b="0" i="0" u="none" strike="noStrike" cap="none" dirty="0">
                <a:solidFill>
                  <a:schemeClr val="dk1"/>
                </a:solidFill>
                <a:latin typeface="Proxima Nova"/>
                <a:ea typeface="Proxima Nova"/>
                <a:cs typeface="Proxima Nova"/>
                <a:sym typeface="Proxima Nova"/>
              </a:rPr>
              <a:t>“</a:t>
            </a:r>
            <a:r>
              <a:rPr lang="en" sz="1600" b="0" i="0" u="none" strike="noStrike" cap="none" dirty="0">
                <a:solidFill>
                  <a:srgbClr val="222222"/>
                </a:solidFill>
                <a:latin typeface="Proxima Nova"/>
                <a:ea typeface="Proxima Nova"/>
                <a:cs typeface="Proxima Nova"/>
                <a:sym typeface="Proxima Nova"/>
              </a:rPr>
              <a:t>... we analyze 5,002 results by 76 program versions… </a:t>
            </a:r>
          </a:p>
          <a:p>
            <a:pPr marL="457200" lvl="0" indent="0" algn="just" rtl="0">
              <a:lnSpc>
                <a:spcPct val="100000"/>
              </a:lnSpc>
              <a:spcAft>
                <a:spcPts val="0"/>
              </a:spcAft>
              <a:buNone/>
            </a:pPr>
            <a:r>
              <a:rPr lang="en-US" sz="1700" dirty="0">
                <a:solidFill>
                  <a:schemeClr val="dk1"/>
                </a:solidFill>
              </a:rPr>
              <a:t>The </a:t>
            </a:r>
            <a:r>
              <a:rPr lang="en-US" sz="1700" b="1" dirty="0">
                <a:solidFill>
                  <a:schemeClr val="dk1"/>
                </a:solidFill>
              </a:rPr>
              <a:t>best ranking method across metrics and all datasets was </a:t>
            </a:r>
            <a:r>
              <a:rPr lang="en-US" sz="1700" dirty="0">
                <a:solidFill>
                  <a:schemeClr val="dk1"/>
                </a:solidFill>
              </a:rPr>
              <a:t>[Meta]</a:t>
            </a:r>
            <a:r>
              <a:rPr lang="en-US" sz="1700" b="1" dirty="0" err="1">
                <a:solidFill>
                  <a:schemeClr val="dk1"/>
                </a:solidFill>
              </a:rPr>
              <a:t>HipMer</a:t>
            </a:r>
            <a:r>
              <a:rPr lang="en-US" sz="1700" b="1" dirty="0">
                <a:solidFill>
                  <a:schemeClr val="dk1"/>
                </a:solidFill>
              </a:rPr>
              <a:t>....”</a:t>
            </a:r>
            <a:endParaRPr sz="1900" b="1" dirty="0"/>
          </a:p>
        </p:txBody>
      </p:sp>
      <p:pic>
        <p:nvPicPr>
          <p:cNvPr id="517" name="Google Shape;517;p46"/>
          <p:cNvPicPr preferRelativeResize="0"/>
          <p:nvPr/>
        </p:nvPicPr>
        <p:blipFill rotWithShape="1">
          <a:blip r:embed="rId3">
            <a:alphaModFix/>
          </a:blip>
          <a:srcRect t="2575" r="67400" b="74768"/>
          <a:stretch/>
        </p:blipFill>
        <p:spPr>
          <a:xfrm>
            <a:off x="152400" y="786775"/>
            <a:ext cx="3396300" cy="3060000"/>
          </a:xfrm>
          <a:prstGeom prst="snip2SameRect">
            <a:avLst>
              <a:gd name="adj1" fmla="val 16667"/>
              <a:gd name="adj2" fmla="val 0"/>
            </a:avLst>
          </a:prstGeom>
          <a:noFill/>
          <a:ln>
            <a:noFill/>
          </a:ln>
        </p:spPr>
      </p:pic>
      <p:sp>
        <p:nvSpPr>
          <p:cNvPr id="2" name="Google Shape;476;p75">
            <a:extLst>
              <a:ext uri="{FF2B5EF4-FFF2-40B4-BE49-F238E27FC236}">
                <a16:creationId xmlns:a16="http://schemas.microsoft.com/office/drawing/2014/main" id="{AA0925CC-CDFF-C510-4875-D0991F27DF49}"/>
              </a:ext>
            </a:extLst>
          </p:cNvPr>
          <p:cNvSpPr/>
          <p:nvPr/>
        </p:nvSpPr>
        <p:spPr>
          <a:xfrm>
            <a:off x="132825" y="2879208"/>
            <a:ext cx="764700" cy="341400"/>
          </a:xfrm>
          <a:prstGeom prst="ellipse">
            <a:avLst/>
          </a:prstGeom>
          <a:solidFill>
            <a:schemeClr val="tx2">
              <a:lumMod val="75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txBox="1"/>
          <p:nvPr/>
        </p:nvSpPr>
        <p:spPr>
          <a:xfrm>
            <a:off x="242200" y="2946257"/>
            <a:ext cx="618300" cy="261600"/>
          </a:xfrm>
          <a:prstGeom prst="rect">
            <a:avLst/>
          </a:prstGeom>
          <a:noFill/>
          <a:ln>
            <a:noFill/>
          </a:ln>
        </p:spPr>
        <p:txBody>
          <a:bodyPr spcFirstLastPara="1" wrap="square" lIns="45700" tIns="45700" rIns="45700" bIns="45700" anchor="t" anchorCtr="0">
            <a:spAutoFit/>
          </a:bodyPr>
          <a:lstStyle/>
          <a:p>
            <a:pPr marL="0" lvl="0" indent="0" algn="l" rtl="0">
              <a:spcBef>
                <a:spcPts val="0"/>
              </a:spcBef>
              <a:spcAft>
                <a:spcPts val="0"/>
              </a:spcAft>
              <a:buNone/>
            </a:pPr>
            <a:r>
              <a:rPr lang="en-US" sz="1100" b="1" dirty="0" err="1">
                <a:solidFill>
                  <a:schemeClr val="tx1"/>
                </a:solidFill>
              </a:rPr>
              <a:t>HipMer</a:t>
            </a:r>
            <a:endParaRPr sz="1100" b="1" dirty="0">
              <a:solidFill>
                <a:schemeClr val="tx1"/>
              </a:solidFill>
            </a:endParaRPr>
          </a:p>
        </p:txBody>
      </p:sp>
      <p:pic>
        <p:nvPicPr>
          <p:cNvPr id="519" name="Google Shape;519;p46"/>
          <p:cNvPicPr preferRelativeResize="0"/>
          <p:nvPr/>
        </p:nvPicPr>
        <p:blipFill rotWithShape="1">
          <a:blip r:embed="rId3">
            <a:alphaModFix/>
          </a:blip>
          <a:srcRect l="33689" t="25298" r="34164" b="51235"/>
          <a:stretch/>
        </p:blipFill>
        <p:spPr>
          <a:xfrm>
            <a:off x="3563275" y="786775"/>
            <a:ext cx="3216600" cy="3044100"/>
          </a:xfrm>
          <a:prstGeom prst="snip2SameRect">
            <a:avLst>
              <a:gd name="adj1" fmla="val 16667"/>
              <a:gd name="adj2" fmla="val 0"/>
            </a:avLst>
          </a:prstGeom>
          <a:noFill/>
          <a:ln>
            <a:noFill/>
          </a:ln>
        </p:spPr>
      </p:pic>
      <p:pic>
        <p:nvPicPr>
          <p:cNvPr id="520" name="Google Shape;520;p46"/>
          <p:cNvPicPr preferRelativeResize="0"/>
          <p:nvPr/>
        </p:nvPicPr>
        <p:blipFill rotWithShape="1">
          <a:blip r:embed="rId3">
            <a:alphaModFix/>
          </a:blip>
          <a:srcRect l="5200" r="75016" b="97084"/>
          <a:stretch/>
        </p:blipFill>
        <p:spPr>
          <a:xfrm>
            <a:off x="6573025" y="818075"/>
            <a:ext cx="1979425" cy="378175"/>
          </a:xfrm>
          <a:prstGeom prst="rect">
            <a:avLst/>
          </a:prstGeom>
          <a:noFill/>
          <a:ln>
            <a:noFill/>
          </a:ln>
        </p:spPr>
      </p:pic>
      <p:pic>
        <p:nvPicPr>
          <p:cNvPr id="521" name="Google Shape;521;p46"/>
          <p:cNvPicPr preferRelativeResize="0"/>
          <p:nvPr/>
        </p:nvPicPr>
        <p:blipFill rotWithShape="1">
          <a:blip r:embed="rId3">
            <a:alphaModFix/>
          </a:blip>
          <a:srcRect l="42982" t="283" r="31002" b="97084"/>
          <a:stretch/>
        </p:blipFill>
        <p:spPr>
          <a:xfrm>
            <a:off x="6509300" y="1498123"/>
            <a:ext cx="2603050" cy="341424"/>
          </a:xfrm>
          <a:prstGeom prst="rect">
            <a:avLst/>
          </a:prstGeom>
          <a:noFill/>
          <a:ln>
            <a:noFill/>
          </a:ln>
        </p:spPr>
      </p:pic>
      <p:pic>
        <p:nvPicPr>
          <p:cNvPr id="522" name="Google Shape;522;p46"/>
          <p:cNvPicPr preferRelativeResize="0"/>
          <p:nvPr/>
        </p:nvPicPr>
        <p:blipFill rotWithShape="1">
          <a:blip r:embed="rId3">
            <a:alphaModFix/>
          </a:blip>
          <a:srcRect l="70732" r="5691" b="96820"/>
          <a:stretch/>
        </p:blipFill>
        <p:spPr>
          <a:xfrm>
            <a:off x="6646037" y="1768163"/>
            <a:ext cx="2359051" cy="412525"/>
          </a:xfrm>
          <a:prstGeom prst="rect">
            <a:avLst/>
          </a:prstGeom>
          <a:noFill/>
          <a:ln>
            <a:noFill/>
          </a:ln>
        </p:spPr>
      </p:pic>
      <p:pic>
        <p:nvPicPr>
          <p:cNvPr id="523" name="Google Shape;523;p46"/>
          <p:cNvPicPr preferRelativeResize="0"/>
          <p:nvPr/>
        </p:nvPicPr>
        <p:blipFill rotWithShape="1">
          <a:blip r:embed="rId3">
            <a:alphaModFix/>
          </a:blip>
          <a:srcRect l="25492" r="56916" b="97084"/>
          <a:stretch/>
        </p:blipFill>
        <p:spPr>
          <a:xfrm>
            <a:off x="6640700" y="1120050"/>
            <a:ext cx="1760125" cy="378175"/>
          </a:xfrm>
          <a:prstGeom prst="rect">
            <a:avLst/>
          </a:prstGeom>
          <a:noFill/>
          <a:ln>
            <a:noFill/>
          </a:ln>
        </p:spPr>
      </p:pic>
      <p:sp>
        <p:nvSpPr>
          <p:cNvPr id="524" name="Google Shape;524;p46"/>
          <p:cNvSpPr txBox="1"/>
          <p:nvPr/>
        </p:nvSpPr>
        <p:spPr>
          <a:xfrm>
            <a:off x="845510" y="4728000"/>
            <a:ext cx="8251850" cy="397001"/>
          </a:xfrm>
          <a:prstGeom prst="rect">
            <a:avLst/>
          </a:prstGeom>
          <a:noFill/>
          <a:ln>
            <a:noFill/>
          </a:ln>
        </p:spPr>
        <p:txBody>
          <a:bodyPr spcFirstLastPara="1" wrap="square" lIns="91425" tIns="91425" rIns="91425" bIns="91425" anchor="t" anchorCtr="0">
            <a:spAutoFit/>
          </a:bodyPr>
          <a:lstStyle/>
          <a:p>
            <a:pPr marL="0" lvl="0" indent="0" algn="l" rtl="0">
              <a:lnSpc>
                <a:spcPct val="115000"/>
              </a:lnSpc>
              <a:buNone/>
            </a:pPr>
            <a:r>
              <a:rPr lang="en-US" sz="1200" dirty="0">
                <a:solidFill>
                  <a:schemeClr val="bg1"/>
                </a:solidFill>
              </a:rPr>
              <a:t>F. Meyer et al, </a:t>
            </a:r>
            <a:r>
              <a:rPr lang="en-US" sz="1200" i="1" dirty="0">
                <a:solidFill>
                  <a:schemeClr val="bg1"/>
                </a:solidFill>
              </a:rPr>
              <a:t>Critical Assessment of Metagenome Interpretation - the second round of challenges, Nature Methods ‘22</a:t>
            </a:r>
            <a:endParaRPr sz="700" dirty="0">
              <a:solidFill>
                <a:schemeClr val="bg1"/>
              </a:solidFill>
            </a:endParaRPr>
          </a:p>
        </p:txBody>
      </p:sp>
      <p:sp>
        <p:nvSpPr>
          <p:cNvPr id="3" name="Google Shape;477;p75">
            <a:extLst>
              <a:ext uri="{FF2B5EF4-FFF2-40B4-BE49-F238E27FC236}">
                <a16:creationId xmlns:a16="http://schemas.microsoft.com/office/drawing/2014/main" id="{E9833394-2588-DD80-6548-DA4010F86E24}"/>
              </a:ext>
            </a:extLst>
          </p:cNvPr>
          <p:cNvSpPr/>
          <p:nvPr/>
        </p:nvSpPr>
        <p:spPr>
          <a:xfrm>
            <a:off x="3548700" y="2879208"/>
            <a:ext cx="764700" cy="341400"/>
          </a:xfrm>
          <a:prstGeom prst="ellipse">
            <a:avLst/>
          </a:prstGeom>
          <a:solidFill>
            <a:schemeClr val="tx2">
              <a:lumMod val="75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518;p46">
            <a:extLst>
              <a:ext uri="{FF2B5EF4-FFF2-40B4-BE49-F238E27FC236}">
                <a16:creationId xmlns:a16="http://schemas.microsoft.com/office/drawing/2014/main" id="{74958E62-10C5-AB0B-4E13-9DE06B7F5E93}"/>
              </a:ext>
            </a:extLst>
          </p:cNvPr>
          <p:cNvSpPr txBox="1"/>
          <p:nvPr/>
        </p:nvSpPr>
        <p:spPr>
          <a:xfrm>
            <a:off x="3638500" y="2930899"/>
            <a:ext cx="618300" cy="261600"/>
          </a:xfrm>
          <a:prstGeom prst="rect">
            <a:avLst/>
          </a:prstGeom>
          <a:noFill/>
          <a:ln>
            <a:noFill/>
          </a:ln>
        </p:spPr>
        <p:txBody>
          <a:bodyPr spcFirstLastPara="1" wrap="square" lIns="45700" tIns="45700" rIns="45700" bIns="45700" anchor="t" anchorCtr="0">
            <a:spAutoFit/>
          </a:bodyPr>
          <a:lstStyle/>
          <a:p>
            <a:pPr marL="0" lvl="0" indent="0" algn="l" rtl="0">
              <a:spcBef>
                <a:spcPts val="0"/>
              </a:spcBef>
              <a:spcAft>
                <a:spcPts val="0"/>
              </a:spcAft>
              <a:buNone/>
            </a:pPr>
            <a:r>
              <a:rPr lang="en-US" sz="1100" b="1" dirty="0" err="1">
                <a:solidFill>
                  <a:schemeClr val="tx1"/>
                </a:solidFill>
              </a:rPr>
              <a:t>HipMer</a:t>
            </a:r>
            <a:endParaRPr sz="1100" b="1" dirty="0">
              <a:solidFill>
                <a:schemeClr val="tx1"/>
              </a:solidFill>
            </a:endParaRPr>
          </a:p>
        </p:txBody>
      </p:sp>
      <p:grpSp>
        <p:nvGrpSpPr>
          <p:cNvPr id="6" name="Group 5">
            <a:extLst>
              <a:ext uri="{FF2B5EF4-FFF2-40B4-BE49-F238E27FC236}">
                <a16:creationId xmlns:a16="http://schemas.microsoft.com/office/drawing/2014/main" id="{08CD743C-259D-7787-80DE-43DFD4C1EACC}"/>
              </a:ext>
            </a:extLst>
          </p:cNvPr>
          <p:cNvGrpSpPr/>
          <p:nvPr/>
        </p:nvGrpSpPr>
        <p:grpSpPr>
          <a:xfrm>
            <a:off x="7202942" y="1965589"/>
            <a:ext cx="1698858" cy="2341048"/>
            <a:chOff x="7488028" y="1610138"/>
            <a:chExt cx="1698858" cy="2341048"/>
          </a:xfrm>
        </p:grpSpPr>
        <p:pic>
          <p:nvPicPr>
            <p:cNvPr id="7" name="Picture 12" descr="Printable Award Ribbons - Customize and Print">
              <a:extLst>
                <a:ext uri="{FF2B5EF4-FFF2-40B4-BE49-F238E27FC236}">
                  <a16:creationId xmlns:a16="http://schemas.microsoft.com/office/drawing/2014/main" id="{73D7B616-4FF7-AB5E-CC1C-6DF98782E16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34" b="81338" l="6215" r="89831">
                          <a14:foregroundMark x1="57627" y1="8099" x2="35028" y2="8099"/>
                          <a14:foregroundMark x1="50847" y1="27465" x2="50847" y2="27465"/>
                          <a14:foregroundMark x1="50847" y1="19014" x2="20339" y2="25000"/>
                          <a14:foregroundMark x1="20339" y1="25000" x2="35593" y2="40141"/>
                          <a14:foregroundMark x1="35593" y1="40141" x2="55367" y2="27465"/>
                          <a14:foregroundMark x1="55367" y1="27465" x2="57627" y2="16549"/>
                          <a14:foregroundMark x1="45763" y1="43310" x2="67232" y2="30634"/>
                          <a14:foregroundMark x1="67232" y1="30634" x2="46328" y2="17254"/>
                          <a14:foregroundMark x1="46328" y1="17254" x2="37853" y2="16901"/>
                          <a14:foregroundMark x1="29944" y1="80282" x2="29944" y2="80282"/>
                          <a14:foregroundMark x1="61582" y1="82042" x2="61582" y2="82042"/>
                          <a14:foregroundMark x1="6215" y1="75704" x2="6215" y2="75704"/>
                          <a14:foregroundMark x1="43503" y1="5634" x2="43503" y2="5634"/>
                          <a14:foregroundMark x1="37288" y1="5634" x2="37288" y2="5634"/>
                          <a14:foregroundMark x1="71751" y1="25352" x2="71751" y2="25352"/>
                        </a14:backgroundRemoval>
                      </a14:imgEffect>
                    </a14:imgLayer>
                  </a14:imgProps>
                </a:ext>
                <a:ext uri="{28A0092B-C50C-407E-A947-70E740481C1C}">
                  <a14:useLocalDpi xmlns:a14="http://schemas.microsoft.com/office/drawing/2010/main" val="0"/>
                </a:ext>
              </a:extLst>
            </a:blip>
            <a:srcRect b="13874"/>
            <a:stretch/>
          </p:blipFill>
          <p:spPr bwMode="auto">
            <a:xfrm>
              <a:off x="7488028" y="1610138"/>
              <a:ext cx="1698858" cy="23410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9F8F70-23F4-E3CA-7D45-78A6AF99D7B5}"/>
                </a:ext>
              </a:extLst>
            </p:cNvPr>
            <p:cNvSpPr txBox="1"/>
            <p:nvPr/>
          </p:nvSpPr>
          <p:spPr>
            <a:xfrm>
              <a:off x="7755096" y="2032059"/>
              <a:ext cx="1120548" cy="738664"/>
            </a:xfrm>
            <a:prstGeom prst="rect">
              <a:avLst/>
            </a:prstGeom>
            <a:noFill/>
          </p:spPr>
          <p:txBody>
            <a:bodyPr wrap="square">
              <a:spAutoFit/>
            </a:bodyPr>
            <a:lstStyle/>
            <a:p>
              <a:pPr algn="ctr"/>
              <a:r>
                <a:rPr lang="en-US" sz="1400" b="1" dirty="0">
                  <a:solidFill>
                    <a:schemeClr val="tx1"/>
                  </a:solidFill>
                  <a:latin typeface="+mn-lt"/>
                </a:rPr>
                <a:t>Best Meta-genome Assembler</a:t>
              </a:r>
              <a:endParaRPr lang="en-US" b="1" dirty="0">
                <a:solidFill>
                  <a:schemeClr val="tx1"/>
                </a:solidFill>
              </a:endParaRPr>
            </a:p>
          </p:txBody>
        </p:sp>
      </p:grpSp>
    </p:spTree>
    <p:extLst>
      <p:ext uri="{BB962C8B-B14F-4D97-AF65-F5344CB8AC3E}">
        <p14:creationId xmlns:p14="http://schemas.microsoft.com/office/powerpoint/2010/main" val="3280650361"/>
      </p:ext>
    </p:extLst>
  </p:cSld>
  <p:clrMapOvr>
    <a:masterClrMapping/>
  </p:clrMapOvr>
  <mc:AlternateContent xmlns:mc="http://schemas.openxmlformats.org/markup-compatibility/2006" xmlns:p14="http://schemas.microsoft.com/office/powerpoint/2010/main">
    <mc:Choice Requires="p14">
      <p:transition spd="slow" p14:dur="2000" advTm="54282"/>
    </mc:Choice>
    <mc:Fallback xmlns="">
      <p:transition spd="slow" advTm="54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9"/>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100"/>
              <a:t>Assembly Rate on Science Data</a:t>
            </a:r>
            <a:endParaRPr sz="4100"/>
          </a:p>
        </p:txBody>
      </p:sp>
      <p:sp>
        <p:nvSpPr>
          <p:cNvPr id="575" name="Google Shape;575;p49"/>
          <p:cNvSpPr txBox="1"/>
          <p:nvPr/>
        </p:nvSpPr>
        <p:spPr>
          <a:xfrm>
            <a:off x="84345" y="3965685"/>
            <a:ext cx="873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t># nodes</a:t>
            </a:r>
            <a:endParaRPr sz="1200"/>
          </a:p>
        </p:txBody>
      </p:sp>
      <p:sp>
        <p:nvSpPr>
          <p:cNvPr id="576" name="Google Shape;576;p49"/>
          <p:cNvSpPr txBox="1"/>
          <p:nvPr/>
        </p:nvSpPr>
        <p:spPr>
          <a:xfrm>
            <a:off x="7191225" y="1053850"/>
            <a:ext cx="19026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Largest data sets require largest machines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Not just data and machine size </a:t>
            </a:r>
            <a:endParaRPr sz="1600" dirty="0"/>
          </a:p>
        </p:txBody>
      </p:sp>
      <p:sp>
        <p:nvSpPr>
          <p:cNvPr id="577" name="Google Shape;577;p49"/>
          <p:cNvSpPr/>
          <p:nvPr/>
        </p:nvSpPr>
        <p:spPr>
          <a:xfrm>
            <a:off x="2115535" y="3155150"/>
            <a:ext cx="125700" cy="251400"/>
          </a:xfrm>
          <a:prstGeom prst="downArrow">
            <a:avLst>
              <a:gd name="adj1" fmla="val 50000"/>
              <a:gd name="adj2" fmla="val 50000"/>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6529910" y="1130595"/>
            <a:ext cx="125700" cy="251400"/>
          </a:xfrm>
          <a:prstGeom prst="downArrow">
            <a:avLst>
              <a:gd name="adj1" fmla="val 50000"/>
              <a:gd name="adj2" fmla="val 50000"/>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txBox="1"/>
          <p:nvPr/>
        </p:nvSpPr>
        <p:spPr>
          <a:xfrm>
            <a:off x="7209288" y="2649800"/>
            <a:ext cx="1967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980000"/>
                </a:solidFill>
              </a:rPr>
              <a:t>Over 250x on ~equal node counts!</a:t>
            </a:r>
            <a:endParaRPr dirty="0">
              <a:solidFill>
                <a:srgbClr val="980000"/>
              </a:solidFill>
            </a:endParaRPr>
          </a:p>
          <a:p>
            <a:pPr marL="228600" lvl="0" indent="-180340" algn="l" rtl="0">
              <a:spcBef>
                <a:spcPts val="0"/>
              </a:spcBef>
              <a:spcAft>
                <a:spcPts val="0"/>
              </a:spcAft>
              <a:buClr>
                <a:srgbClr val="980000"/>
              </a:buClr>
              <a:buSzPts val="1400"/>
              <a:buChar char="-"/>
            </a:pPr>
            <a:r>
              <a:rPr lang="en-US" dirty="0">
                <a:solidFill>
                  <a:srgbClr val="980000"/>
                </a:solidFill>
              </a:rPr>
              <a:t>better algorithms</a:t>
            </a:r>
            <a:endParaRPr dirty="0">
              <a:solidFill>
                <a:srgbClr val="980000"/>
              </a:solidFill>
            </a:endParaRPr>
          </a:p>
          <a:p>
            <a:pPr marL="228600" lvl="0" indent="-180340" algn="l" rtl="0">
              <a:spcBef>
                <a:spcPts val="0"/>
              </a:spcBef>
              <a:spcAft>
                <a:spcPts val="0"/>
              </a:spcAft>
              <a:buClr>
                <a:srgbClr val="980000"/>
              </a:buClr>
              <a:buSzPts val="1400"/>
              <a:buChar char="-"/>
            </a:pPr>
            <a:r>
              <a:rPr lang="en-US" dirty="0">
                <a:solidFill>
                  <a:srgbClr val="980000"/>
                </a:solidFill>
              </a:rPr>
              <a:t>less software</a:t>
            </a:r>
            <a:endParaRPr dirty="0">
              <a:solidFill>
                <a:srgbClr val="980000"/>
              </a:solidFill>
            </a:endParaRPr>
          </a:p>
          <a:p>
            <a:pPr marL="228600" lvl="0" indent="-180340" algn="l" rtl="0">
              <a:spcBef>
                <a:spcPts val="0"/>
              </a:spcBef>
              <a:spcAft>
                <a:spcPts val="0"/>
              </a:spcAft>
              <a:buClr>
                <a:srgbClr val="980000"/>
              </a:buClr>
              <a:buSzPts val="1400"/>
              <a:buChar char="-"/>
            </a:pPr>
            <a:r>
              <a:rPr lang="en-US" dirty="0">
                <a:solidFill>
                  <a:srgbClr val="980000"/>
                </a:solidFill>
              </a:rPr>
              <a:t>use of GPUs</a:t>
            </a:r>
            <a:endParaRPr dirty="0">
              <a:solidFill>
                <a:srgbClr val="980000"/>
              </a:solidFill>
            </a:endParaRPr>
          </a:p>
        </p:txBody>
      </p:sp>
      <p:graphicFrame>
        <p:nvGraphicFramePr>
          <p:cNvPr id="2" name="Chart 1">
            <a:extLst>
              <a:ext uri="{FF2B5EF4-FFF2-40B4-BE49-F238E27FC236}">
                <a16:creationId xmlns:a16="http://schemas.microsoft.com/office/drawing/2014/main" id="{8FAF8924-C395-4148-A192-C48DD81F04D2}"/>
              </a:ext>
            </a:extLst>
          </p:cNvPr>
          <p:cNvGraphicFramePr>
            <a:graphicFrameLocks/>
          </p:cNvGraphicFramePr>
          <p:nvPr>
            <p:extLst>
              <p:ext uri="{D42A27DB-BD31-4B8C-83A1-F6EECF244321}">
                <p14:modId xmlns:p14="http://schemas.microsoft.com/office/powerpoint/2010/main" val="3216518448"/>
              </p:ext>
            </p:extLst>
          </p:nvPr>
        </p:nvGraphicFramePr>
        <p:xfrm>
          <a:off x="1" y="660122"/>
          <a:ext cx="7191224" cy="4024304"/>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9349"/>
    </mc:Choice>
    <mc:Fallback xmlns="">
      <p:transition spd="slow" advTm="593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10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1000"/>
                                        <p:tgtEl>
                                          <p:spTgt spid="579"/>
                                        </p:tgtEl>
                                      </p:cBhvr>
                                    </p:animEffect>
                                  </p:childTnLst>
                                </p:cTn>
                              </p:par>
                              <p:par>
                                <p:cTn id="11" presetID="10" presetClass="entr" presetSubtype="0" fill="hold" nodeType="withEffect">
                                  <p:stCondLst>
                                    <p:cond delay="0"/>
                                  </p:stCondLst>
                                  <p:childTnLst>
                                    <p:set>
                                      <p:cBhvr>
                                        <p:cTn id="12" dur="1" fill="hold">
                                          <p:stCondLst>
                                            <p:cond delay="0"/>
                                          </p:stCondLst>
                                        </p:cTn>
                                        <p:tgtEl>
                                          <p:spTgt spid="578"/>
                                        </p:tgtEl>
                                        <p:attrNameLst>
                                          <p:attrName>style.visibility</p:attrName>
                                        </p:attrNameLst>
                                      </p:cBhvr>
                                      <p:to>
                                        <p:strVal val="visible"/>
                                      </p:to>
                                    </p:set>
                                    <p:animEffect transition="in" filter="fade">
                                      <p:cBhvr>
                                        <p:cTn id="13"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pic>
        <p:nvPicPr>
          <p:cNvPr id="1551" name="Google Shape;1551;p84" descr="Fact Sheets about Genomics"/>
          <p:cNvPicPr preferRelativeResize="0"/>
          <p:nvPr/>
        </p:nvPicPr>
        <p:blipFill rotWithShape="1">
          <a:blip r:embed="rId3">
            <a:alphaModFix/>
          </a:blip>
          <a:srcRect/>
          <a:stretch/>
        </p:blipFill>
        <p:spPr>
          <a:xfrm>
            <a:off x="7358606" y="665990"/>
            <a:ext cx="1639747" cy="922358"/>
          </a:xfrm>
          <a:prstGeom prst="rect">
            <a:avLst/>
          </a:prstGeom>
          <a:noFill/>
          <a:ln>
            <a:noFill/>
          </a:ln>
        </p:spPr>
      </p:pic>
      <p:sp>
        <p:nvSpPr>
          <p:cNvPr id="1552" name="Google Shape;1552;p84"/>
          <p:cNvSpPr txBox="1">
            <a:spLocks noGrp="1"/>
          </p:cNvSpPr>
          <p:nvPr>
            <p:ph type="title"/>
          </p:nvPr>
        </p:nvSpPr>
        <p:spPr>
          <a:xfrm>
            <a:off x="273377" y="134359"/>
            <a:ext cx="8740123" cy="600000"/>
          </a:xfrm>
          <a:prstGeom prst="rect">
            <a:avLst/>
          </a:prstGeom>
          <a:noFill/>
          <a:ln>
            <a:noFill/>
          </a:ln>
        </p:spPr>
        <p:txBody>
          <a:bodyPr spcFirstLastPara="1" wrap="square" lIns="68575" tIns="34275" rIns="68575" bIns="34275" anchor="ctr" anchorCtr="0">
            <a:noAutofit/>
          </a:bodyPr>
          <a:lstStyle/>
          <a:p>
            <a:pPr marL="190500" lvl="0" indent="0" algn="l" rtl="0">
              <a:spcBef>
                <a:spcPts val="0"/>
              </a:spcBef>
              <a:spcAft>
                <a:spcPts val="0"/>
              </a:spcAft>
              <a:buSzPts val="2400"/>
              <a:buNone/>
            </a:pPr>
            <a:r>
              <a:rPr lang="en-US" sz="3200" dirty="0" err="1"/>
              <a:t>ExaBiome</a:t>
            </a:r>
            <a:r>
              <a:rPr lang="en-US" sz="3200" dirty="0"/>
              <a:t>: </a:t>
            </a:r>
            <a:r>
              <a:rPr lang="en-US" sz="3200" dirty="0" err="1"/>
              <a:t>Exascale</a:t>
            </a:r>
            <a:r>
              <a:rPr lang="en-US" sz="3200" dirty="0"/>
              <a:t> Solutions for the Microbiome</a:t>
            </a:r>
            <a:endParaRPr sz="3200" dirty="0"/>
          </a:p>
        </p:txBody>
      </p:sp>
      <p:grpSp>
        <p:nvGrpSpPr>
          <p:cNvPr id="1553" name="Google Shape;1553;p84"/>
          <p:cNvGrpSpPr/>
          <p:nvPr/>
        </p:nvGrpSpPr>
        <p:grpSpPr>
          <a:xfrm>
            <a:off x="3669919" y="821665"/>
            <a:ext cx="2139893" cy="1633787"/>
            <a:chOff x="4649850" y="999150"/>
            <a:chExt cx="2853190" cy="2178383"/>
          </a:xfrm>
        </p:grpSpPr>
        <p:grpSp>
          <p:nvGrpSpPr>
            <p:cNvPr id="1554" name="Google Shape;1554;p84"/>
            <p:cNvGrpSpPr/>
            <p:nvPr/>
          </p:nvGrpSpPr>
          <p:grpSpPr>
            <a:xfrm>
              <a:off x="4649850" y="999150"/>
              <a:ext cx="1826700" cy="1594200"/>
              <a:chOff x="889675" y="932925"/>
              <a:chExt cx="1826700" cy="1594200"/>
            </a:xfrm>
          </p:grpSpPr>
          <p:sp>
            <p:nvSpPr>
              <p:cNvPr id="1555" name="Google Shape;1555;p84"/>
              <p:cNvSpPr/>
              <p:nvPr/>
            </p:nvSpPr>
            <p:spPr>
              <a:xfrm>
                <a:off x="889675" y="11615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6" name="Google Shape;1556;p84"/>
              <p:cNvSpPr/>
              <p:nvPr/>
            </p:nvSpPr>
            <p:spPr>
              <a:xfrm>
                <a:off x="1270725" y="1511650"/>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7" name="Google Shape;1557;p84"/>
              <p:cNvSpPr/>
              <p:nvPr/>
            </p:nvSpPr>
            <p:spPr>
              <a:xfrm>
                <a:off x="2065625" y="1247000"/>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8" name="Google Shape;1558;p84"/>
              <p:cNvSpPr/>
              <p:nvPr/>
            </p:nvSpPr>
            <p:spPr>
              <a:xfrm>
                <a:off x="1573425" y="12953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9" name="Google Shape;1559;p84"/>
              <p:cNvSpPr/>
              <p:nvPr/>
            </p:nvSpPr>
            <p:spPr>
              <a:xfrm>
                <a:off x="1808125" y="16043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0" name="Google Shape;1560;p84"/>
              <p:cNvSpPr/>
              <p:nvPr/>
            </p:nvSpPr>
            <p:spPr>
              <a:xfrm>
                <a:off x="1573425" y="1870050"/>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1" name="Google Shape;1561;p84"/>
              <p:cNvSpPr/>
              <p:nvPr/>
            </p:nvSpPr>
            <p:spPr>
              <a:xfrm>
                <a:off x="1956475" y="19997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2" name="Google Shape;1562;p84"/>
              <p:cNvSpPr/>
              <p:nvPr/>
            </p:nvSpPr>
            <p:spPr>
              <a:xfrm>
                <a:off x="2145950" y="1664025"/>
                <a:ext cx="302700" cy="309000"/>
              </a:xfrm>
              <a:prstGeom prst="ellipse">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3" name="Google Shape;1563;p84"/>
              <p:cNvSpPr/>
              <p:nvPr/>
            </p:nvSpPr>
            <p:spPr>
              <a:xfrm>
                <a:off x="1190375" y="1913325"/>
                <a:ext cx="302700" cy="309000"/>
              </a:xfrm>
              <a:prstGeom prst="ellipse">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4" name="Google Shape;1564;p84"/>
              <p:cNvSpPr/>
              <p:nvPr/>
            </p:nvSpPr>
            <p:spPr>
              <a:xfrm>
                <a:off x="889675" y="15425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5" name="Google Shape;1565;p84"/>
              <p:cNvSpPr/>
              <p:nvPr/>
            </p:nvSpPr>
            <p:spPr>
              <a:xfrm>
                <a:off x="1270675" y="10091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6" name="Google Shape;1566;p84"/>
              <p:cNvSpPr/>
              <p:nvPr/>
            </p:nvSpPr>
            <p:spPr>
              <a:xfrm>
                <a:off x="1418975" y="2218125"/>
                <a:ext cx="302700" cy="309000"/>
              </a:xfrm>
              <a:prstGeom prst="ellipse">
                <a:avLst/>
              </a:prstGeom>
              <a:noFill/>
              <a:ln w="28575" cap="flat" cmpd="sng">
                <a:solidFill>
                  <a:srgbClr val="0087E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7" name="Google Shape;1567;p84"/>
              <p:cNvSpPr/>
              <p:nvPr/>
            </p:nvSpPr>
            <p:spPr>
              <a:xfrm>
                <a:off x="1727875" y="9329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8" name="Google Shape;1568;p84"/>
              <p:cNvSpPr/>
              <p:nvPr/>
            </p:nvSpPr>
            <p:spPr>
              <a:xfrm>
                <a:off x="2413675" y="13139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grpSp>
        <p:sp>
          <p:nvSpPr>
            <p:cNvPr id="1569" name="Google Shape;1569;p84"/>
            <p:cNvSpPr txBox="1"/>
            <p:nvPr/>
          </p:nvSpPr>
          <p:spPr>
            <a:xfrm>
              <a:off x="5558856" y="2336033"/>
              <a:ext cx="1944184" cy="8415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Microbial community</a:t>
              </a:r>
              <a:endParaRPr sz="1600" dirty="0">
                <a:solidFill>
                  <a:schemeClr val="tx1"/>
                </a:solidFill>
                <a:latin typeface="Arial"/>
                <a:ea typeface="Arial"/>
                <a:cs typeface="Arial"/>
                <a:sym typeface="Arial"/>
              </a:endParaRPr>
            </a:p>
          </p:txBody>
        </p:sp>
      </p:grpSp>
      <p:grpSp>
        <p:nvGrpSpPr>
          <p:cNvPr id="1570" name="Google Shape;1570;p84"/>
          <p:cNvGrpSpPr/>
          <p:nvPr/>
        </p:nvGrpSpPr>
        <p:grpSpPr>
          <a:xfrm>
            <a:off x="583417" y="3277422"/>
            <a:ext cx="2436589" cy="847686"/>
            <a:chOff x="7873168" y="3158409"/>
            <a:chExt cx="3248785" cy="1130248"/>
          </a:xfrm>
        </p:grpSpPr>
        <p:grpSp>
          <p:nvGrpSpPr>
            <p:cNvPr id="1571" name="Google Shape;1571;p84"/>
            <p:cNvGrpSpPr/>
            <p:nvPr/>
          </p:nvGrpSpPr>
          <p:grpSpPr>
            <a:xfrm>
              <a:off x="8942934" y="3158409"/>
              <a:ext cx="2179019" cy="1068291"/>
              <a:chOff x="6275934" y="3082209"/>
              <a:chExt cx="2179019" cy="1068291"/>
            </a:xfrm>
          </p:grpSpPr>
          <p:grpSp>
            <p:nvGrpSpPr>
              <p:cNvPr id="1572" name="Google Shape;1572;p84"/>
              <p:cNvGrpSpPr/>
              <p:nvPr/>
            </p:nvGrpSpPr>
            <p:grpSpPr>
              <a:xfrm>
                <a:off x="6920862" y="3507266"/>
                <a:ext cx="1534091" cy="643234"/>
                <a:chOff x="494112" y="3636266"/>
                <a:chExt cx="1534091" cy="643234"/>
              </a:xfrm>
            </p:grpSpPr>
            <p:grpSp>
              <p:nvGrpSpPr>
                <p:cNvPr id="1573" name="Google Shape;1573;p84"/>
                <p:cNvGrpSpPr/>
                <p:nvPr/>
              </p:nvGrpSpPr>
              <p:grpSpPr>
                <a:xfrm>
                  <a:off x="939054" y="3656434"/>
                  <a:ext cx="963605" cy="510520"/>
                  <a:chOff x="786654" y="3656434"/>
                  <a:chExt cx="963605" cy="510520"/>
                </a:xfrm>
              </p:grpSpPr>
              <p:cxnSp>
                <p:nvCxnSpPr>
                  <p:cNvPr id="1574" name="Google Shape;1574;p84"/>
                  <p:cNvCxnSpPr/>
                  <p:nvPr/>
                </p:nvCxnSpPr>
                <p:spPr>
                  <a:xfrm>
                    <a:off x="1115132" y="3764194"/>
                    <a:ext cx="484200" cy="0"/>
                  </a:xfrm>
                  <a:prstGeom prst="straightConnector1">
                    <a:avLst/>
                  </a:prstGeom>
                  <a:noFill/>
                  <a:ln w="28575" cap="flat" cmpd="sng">
                    <a:solidFill>
                      <a:srgbClr val="FCC748"/>
                    </a:solidFill>
                    <a:prstDash val="solid"/>
                    <a:round/>
                    <a:headEnd type="none" w="sm" len="sm"/>
                    <a:tailEnd type="none" w="sm" len="sm"/>
                  </a:ln>
                </p:spPr>
              </p:cxnSp>
              <p:cxnSp>
                <p:nvCxnSpPr>
                  <p:cNvPr id="1575" name="Google Shape;1575;p84"/>
                  <p:cNvCxnSpPr/>
                  <p:nvPr/>
                </p:nvCxnSpPr>
                <p:spPr>
                  <a:xfrm rot="10800000" flipH="1">
                    <a:off x="1134659" y="4166354"/>
                    <a:ext cx="615600" cy="600"/>
                  </a:xfrm>
                  <a:prstGeom prst="straightConnector1">
                    <a:avLst/>
                  </a:prstGeom>
                  <a:noFill/>
                  <a:ln w="28575" cap="flat" cmpd="sng">
                    <a:solidFill>
                      <a:srgbClr val="FCC748"/>
                    </a:solidFill>
                    <a:prstDash val="solid"/>
                    <a:round/>
                    <a:headEnd type="none" w="sm" len="sm"/>
                    <a:tailEnd type="none" w="sm" len="sm"/>
                  </a:ln>
                </p:spPr>
              </p:cxnSp>
              <p:cxnSp>
                <p:nvCxnSpPr>
                  <p:cNvPr id="1576" name="Google Shape;1576;p84"/>
                  <p:cNvCxnSpPr/>
                  <p:nvPr/>
                </p:nvCxnSpPr>
                <p:spPr>
                  <a:xfrm>
                    <a:off x="786654" y="3656434"/>
                    <a:ext cx="569700" cy="0"/>
                  </a:xfrm>
                  <a:prstGeom prst="straightConnector1">
                    <a:avLst/>
                  </a:prstGeom>
                  <a:noFill/>
                  <a:ln w="28575" cap="flat" cmpd="sng">
                    <a:solidFill>
                      <a:srgbClr val="FCC748"/>
                    </a:solidFill>
                    <a:prstDash val="solid"/>
                    <a:round/>
                    <a:headEnd type="none" w="sm" len="sm"/>
                    <a:tailEnd type="none" w="sm" len="sm"/>
                  </a:ln>
                </p:spPr>
              </p:cxnSp>
            </p:grpSp>
            <p:grpSp>
              <p:nvGrpSpPr>
                <p:cNvPr id="1577" name="Google Shape;1577;p84"/>
                <p:cNvGrpSpPr/>
                <p:nvPr/>
              </p:nvGrpSpPr>
              <p:grpSpPr>
                <a:xfrm>
                  <a:off x="695179" y="3680276"/>
                  <a:ext cx="1333024" cy="488784"/>
                  <a:chOff x="685904" y="3802176"/>
                  <a:chExt cx="1333024" cy="488784"/>
                </a:xfrm>
              </p:grpSpPr>
              <p:cxnSp>
                <p:nvCxnSpPr>
                  <p:cNvPr id="1578" name="Google Shape;1578;p84"/>
                  <p:cNvCxnSpPr/>
                  <p:nvPr/>
                </p:nvCxnSpPr>
                <p:spPr>
                  <a:xfrm rot="10800000" flipH="1">
                    <a:off x="685904" y="38021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79" name="Google Shape;1579;p84"/>
                  <p:cNvCxnSpPr/>
                  <p:nvPr/>
                </p:nvCxnSpPr>
                <p:spPr>
                  <a:xfrm>
                    <a:off x="752829" y="3940526"/>
                    <a:ext cx="353100" cy="0"/>
                  </a:xfrm>
                  <a:prstGeom prst="straightConnector1">
                    <a:avLst/>
                  </a:prstGeom>
                  <a:noFill/>
                  <a:ln w="28575" cap="flat" cmpd="sng">
                    <a:solidFill>
                      <a:srgbClr val="0087ED"/>
                    </a:solidFill>
                    <a:prstDash val="solid"/>
                    <a:round/>
                    <a:headEnd type="none" w="sm" len="sm"/>
                    <a:tailEnd type="none" w="sm" len="sm"/>
                  </a:ln>
                </p:spPr>
              </p:cxnSp>
              <p:cxnSp>
                <p:nvCxnSpPr>
                  <p:cNvPr id="1580" name="Google Shape;1580;p84"/>
                  <p:cNvCxnSpPr/>
                  <p:nvPr/>
                </p:nvCxnSpPr>
                <p:spPr>
                  <a:xfrm rot="10800000" flipH="1">
                    <a:off x="1865028" y="391433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81" name="Google Shape;1581;p84"/>
                  <p:cNvCxnSpPr/>
                  <p:nvPr/>
                </p:nvCxnSpPr>
                <p:spPr>
                  <a:xfrm rot="10800000" flipH="1">
                    <a:off x="1003824" y="4290360"/>
                    <a:ext cx="153900" cy="600"/>
                  </a:xfrm>
                  <a:prstGeom prst="straightConnector1">
                    <a:avLst/>
                  </a:prstGeom>
                  <a:noFill/>
                  <a:ln w="28575" cap="flat" cmpd="sng">
                    <a:solidFill>
                      <a:srgbClr val="0087ED"/>
                    </a:solidFill>
                    <a:prstDash val="solid"/>
                    <a:round/>
                    <a:headEnd type="none" w="sm" len="sm"/>
                    <a:tailEnd type="none" w="sm" len="sm"/>
                  </a:ln>
                </p:spPr>
              </p:cxnSp>
            </p:grpSp>
            <p:grpSp>
              <p:nvGrpSpPr>
                <p:cNvPr id="1582" name="Google Shape;1582;p84"/>
                <p:cNvGrpSpPr/>
                <p:nvPr/>
              </p:nvGrpSpPr>
              <p:grpSpPr>
                <a:xfrm>
                  <a:off x="634782" y="3636266"/>
                  <a:ext cx="1353280" cy="542688"/>
                  <a:chOff x="634782" y="3636266"/>
                  <a:chExt cx="1353280" cy="542688"/>
                </a:xfrm>
              </p:grpSpPr>
              <p:cxnSp>
                <p:nvCxnSpPr>
                  <p:cNvPr id="1583" name="Google Shape;1583;p84"/>
                  <p:cNvCxnSpPr/>
                  <p:nvPr/>
                </p:nvCxnSpPr>
                <p:spPr>
                  <a:xfrm rot="10800000" flipH="1">
                    <a:off x="634782" y="4178354"/>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584" name="Google Shape;1584;p84"/>
                  <p:cNvCxnSpPr/>
                  <p:nvPr/>
                </p:nvCxnSpPr>
                <p:spPr>
                  <a:xfrm rot="10800000" flipH="1">
                    <a:off x="1643710" y="363626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585" name="Google Shape;1585;p84"/>
                  <p:cNvCxnSpPr/>
                  <p:nvPr/>
                </p:nvCxnSpPr>
                <p:spPr>
                  <a:xfrm rot="10800000" flipH="1">
                    <a:off x="1356171" y="3930462"/>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586" name="Google Shape;1586;p84"/>
                  <p:cNvCxnSpPr/>
                  <p:nvPr/>
                </p:nvCxnSpPr>
                <p:spPr>
                  <a:xfrm rot="10800000" flipH="1">
                    <a:off x="1834162" y="4059019"/>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587" name="Google Shape;1587;p84"/>
                  <p:cNvCxnSpPr/>
                  <p:nvPr/>
                </p:nvCxnSpPr>
                <p:spPr>
                  <a:xfrm rot="10800000" flipH="1">
                    <a:off x="959454" y="4069476"/>
                    <a:ext cx="153900" cy="600"/>
                  </a:xfrm>
                  <a:prstGeom prst="straightConnector1">
                    <a:avLst/>
                  </a:prstGeom>
                  <a:noFill/>
                  <a:ln w="28575" cap="flat" cmpd="sng">
                    <a:solidFill>
                      <a:schemeClr val="accent3"/>
                    </a:solidFill>
                    <a:prstDash val="solid"/>
                    <a:round/>
                    <a:headEnd type="none" w="sm" len="sm"/>
                    <a:tailEnd type="none" w="sm" len="sm"/>
                  </a:ln>
                </p:spPr>
              </p:cxnSp>
            </p:grpSp>
            <p:grpSp>
              <p:nvGrpSpPr>
                <p:cNvPr id="1588" name="Google Shape;1588;p84"/>
                <p:cNvGrpSpPr/>
                <p:nvPr/>
              </p:nvGrpSpPr>
              <p:grpSpPr>
                <a:xfrm>
                  <a:off x="494112" y="3979780"/>
                  <a:ext cx="1304678" cy="299720"/>
                  <a:chOff x="474137" y="3888455"/>
                  <a:chExt cx="1304678" cy="299720"/>
                </a:xfrm>
              </p:grpSpPr>
              <p:cxnSp>
                <p:nvCxnSpPr>
                  <p:cNvPr id="1589" name="Google Shape;1589;p84"/>
                  <p:cNvCxnSpPr/>
                  <p:nvPr/>
                </p:nvCxnSpPr>
                <p:spPr>
                  <a:xfrm>
                    <a:off x="474137" y="3888455"/>
                    <a:ext cx="678900" cy="0"/>
                  </a:xfrm>
                  <a:prstGeom prst="straightConnector1">
                    <a:avLst/>
                  </a:prstGeom>
                  <a:noFill/>
                  <a:ln w="28575" cap="flat" cmpd="sng">
                    <a:solidFill>
                      <a:srgbClr val="FF0000"/>
                    </a:solidFill>
                    <a:prstDash val="solid"/>
                    <a:round/>
                    <a:headEnd type="none" w="sm" len="sm"/>
                    <a:tailEnd type="none" w="sm" len="sm"/>
                  </a:ln>
                </p:spPr>
              </p:cxnSp>
              <p:cxnSp>
                <p:nvCxnSpPr>
                  <p:cNvPr id="1590" name="Google Shape;1590;p84"/>
                  <p:cNvCxnSpPr/>
                  <p:nvPr/>
                </p:nvCxnSpPr>
                <p:spPr>
                  <a:xfrm rot="10800000" flipH="1">
                    <a:off x="798994" y="4187575"/>
                    <a:ext cx="923400" cy="600"/>
                  </a:xfrm>
                  <a:prstGeom prst="straightConnector1">
                    <a:avLst/>
                  </a:prstGeom>
                  <a:noFill/>
                  <a:ln w="28575" cap="flat" cmpd="sng">
                    <a:solidFill>
                      <a:srgbClr val="FF0000"/>
                    </a:solidFill>
                    <a:prstDash val="solid"/>
                    <a:round/>
                    <a:headEnd type="none" w="sm" len="sm"/>
                    <a:tailEnd type="none" w="sm" len="sm"/>
                  </a:ln>
                </p:spPr>
              </p:cxnSp>
              <p:cxnSp>
                <p:nvCxnSpPr>
                  <p:cNvPr id="1591" name="Google Shape;1591;p84"/>
                  <p:cNvCxnSpPr/>
                  <p:nvPr/>
                </p:nvCxnSpPr>
                <p:spPr>
                  <a:xfrm>
                    <a:off x="1291915" y="3942154"/>
                    <a:ext cx="486900" cy="0"/>
                  </a:xfrm>
                  <a:prstGeom prst="straightConnector1">
                    <a:avLst/>
                  </a:prstGeom>
                  <a:noFill/>
                  <a:ln w="28575" cap="flat" cmpd="sng">
                    <a:solidFill>
                      <a:srgbClr val="FF0000"/>
                    </a:solidFill>
                    <a:prstDash val="solid"/>
                    <a:round/>
                    <a:headEnd type="none" w="sm" len="sm"/>
                    <a:tailEnd type="none" w="sm" len="sm"/>
                  </a:ln>
                </p:spPr>
              </p:cxnSp>
            </p:grpSp>
          </p:grpSp>
          <p:sp>
            <p:nvSpPr>
              <p:cNvPr id="1592" name="Google Shape;1592;p84"/>
              <p:cNvSpPr txBox="1"/>
              <p:nvPr/>
            </p:nvSpPr>
            <p:spPr>
              <a:xfrm>
                <a:off x="6275934" y="3082209"/>
                <a:ext cx="1185000" cy="5130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a:solidFill>
                      <a:schemeClr val="tx1"/>
                    </a:solidFill>
                    <a:latin typeface="Century Gothic"/>
                    <a:ea typeface="Century Gothic"/>
                    <a:cs typeface="Century Gothic"/>
                    <a:sym typeface="Century Gothic"/>
                  </a:rPr>
                  <a:t>Contigs</a:t>
                </a:r>
                <a:endParaRPr sz="1600">
                  <a:solidFill>
                    <a:schemeClr val="tx1"/>
                  </a:solidFill>
                  <a:latin typeface="Century Gothic"/>
                  <a:ea typeface="Century Gothic"/>
                  <a:cs typeface="Century Gothic"/>
                  <a:sym typeface="Century Gothic"/>
                </a:endParaRPr>
              </a:p>
            </p:txBody>
          </p:sp>
        </p:grpSp>
        <p:sp>
          <p:nvSpPr>
            <p:cNvPr id="1593" name="Google Shape;1593;p84"/>
            <p:cNvSpPr/>
            <p:nvPr/>
          </p:nvSpPr>
          <p:spPr>
            <a:xfrm>
              <a:off x="7873168" y="3509257"/>
              <a:ext cx="1570500" cy="7794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Assemble</a:t>
              </a:r>
              <a:endParaRPr sz="1600" dirty="0">
                <a:solidFill>
                  <a:schemeClr val="tx1"/>
                </a:solidFill>
                <a:latin typeface="Arial"/>
                <a:ea typeface="Arial"/>
                <a:cs typeface="Arial"/>
                <a:sym typeface="Arial"/>
              </a:endParaRPr>
            </a:p>
          </p:txBody>
        </p:sp>
      </p:grpSp>
      <p:pic>
        <p:nvPicPr>
          <p:cNvPr id="1664" name="Google Shape;1664;p84" descr="MiSeq System | Focused power for targeted gene and small genome sequencing"/>
          <p:cNvPicPr preferRelativeResize="0"/>
          <p:nvPr/>
        </p:nvPicPr>
        <p:blipFill rotWithShape="1">
          <a:blip r:embed="rId4">
            <a:alphaModFix/>
          </a:blip>
          <a:srcRect/>
          <a:stretch/>
        </p:blipFill>
        <p:spPr>
          <a:xfrm>
            <a:off x="282708" y="677117"/>
            <a:ext cx="2300514" cy="1725386"/>
          </a:xfrm>
          <a:prstGeom prst="rect">
            <a:avLst/>
          </a:prstGeom>
          <a:noFill/>
          <a:ln>
            <a:noFill/>
          </a:ln>
        </p:spPr>
      </p:pic>
      <p:sp>
        <p:nvSpPr>
          <p:cNvPr id="1665" name="Google Shape;1665;p84"/>
          <p:cNvSpPr/>
          <p:nvPr/>
        </p:nvSpPr>
        <p:spPr>
          <a:xfrm>
            <a:off x="1084082" y="2962794"/>
            <a:ext cx="834300" cy="31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600">
                <a:solidFill>
                  <a:schemeClr val="tx1"/>
                </a:solidFill>
                <a:latin typeface="Century Gothic"/>
                <a:ea typeface="Century Gothic"/>
                <a:cs typeface="Century Gothic"/>
                <a:sym typeface="Century Gothic"/>
              </a:rPr>
              <a:t>Reads</a:t>
            </a:r>
            <a:endParaRPr sz="1100">
              <a:solidFill>
                <a:schemeClr val="tx1"/>
              </a:solidFill>
            </a:endParaRPr>
          </a:p>
        </p:txBody>
      </p:sp>
      <p:pic>
        <p:nvPicPr>
          <p:cNvPr id="1666" name="Google Shape;1666;p84" descr="scoop of soil in garden trowel - Buffalo-NiagaraGardening.com"/>
          <p:cNvPicPr preferRelativeResize="0"/>
          <p:nvPr/>
        </p:nvPicPr>
        <p:blipFill rotWithShape="1">
          <a:blip r:embed="rId5">
            <a:alphaModFix/>
          </a:blip>
          <a:srcRect/>
          <a:stretch/>
        </p:blipFill>
        <p:spPr>
          <a:xfrm>
            <a:off x="2413716" y="1293463"/>
            <a:ext cx="1458138" cy="1171937"/>
          </a:xfrm>
          <a:prstGeom prst="rect">
            <a:avLst/>
          </a:prstGeom>
          <a:noFill/>
          <a:ln>
            <a:noFill/>
          </a:ln>
        </p:spPr>
      </p:pic>
      <p:sp>
        <p:nvSpPr>
          <p:cNvPr id="1667" name="Google Shape;1667;p84"/>
          <p:cNvSpPr/>
          <p:nvPr/>
        </p:nvSpPr>
        <p:spPr>
          <a:xfrm flipH="1">
            <a:off x="2385797" y="917851"/>
            <a:ext cx="1130400" cy="5340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Sample</a:t>
            </a:r>
            <a:endParaRPr sz="1600" dirty="0">
              <a:solidFill>
                <a:schemeClr val="tx1"/>
              </a:solidFill>
              <a:latin typeface="Arial"/>
              <a:ea typeface="Arial"/>
              <a:cs typeface="Arial"/>
              <a:sym typeface="Arial"/>
            </a:endParaRPr>
          </a:p>
        </p:txBody>
      </p:sp>
      <p:grpSp>
        <p:nvGrpSpPr>
          <p:cNvPr id="1668" name="Google Shape;1668;p84"/>
          <p:cNvGrpSpPr/>
          <p:nvPr/>
        </p:nvGrpSpPr>
        <p:grpSpPr>
          <a:xfrm>
            <a:off x="3372023" y="3327231"/>
            <a:ext cx="1985680" cy="826748"/>
            <a:chOff x="8533664" y="3255048"/>
            <a:chExt cx="2647573" cy="1102331"/>
          </a:xfrm>
        </p:grpSpPr>
        <p:grpSp>
          <p:nvGrpSpPr>
            <p:cNvPr id="1669" name="Google Shape;1669;p84"/>
            <p:cNvGrpSpPr/>
            <p:nvPr/>
          </p:nvGrpSpPr>
          <p:grpSpPr>
            <a:xfrm>
              <a:off x="9588627" y="3255048"/>
              <a:ext cx="1592610" cy="952128"/>
              <a:chOff x="494877" y="3307848"/>
              <a:chExt cx="1592610" cy="952128"/>
            </a:xfrm>
          </p:grpSpPr>
          <p:grpSp>
            <p:nvGrpSpPr>
              <p:cNvPr id="1670" name="Google Shape;1670;p84"/>
              <p:cNvGrpSpPr/>
              <p:nvPr/>
            </p:nvGrpSpPr>
            <p:grpSpPr>
              <a:xfrm>
                <a:off x="1344932" y="3613723"/>
                <a:ext cx="742555" cy="287014"/>
                <a:chOff x="1192532" y="3613723"/>
                <a:chExt cx="742555" cy="287014"/>
              </a:xfrm>
            </p:grpSpPr>
            <p:cxnSp>
              <p:nvCxnSpPr>
                <p:cNvPr id="1671" name="Google Shape;1671;p84"/>
                <p:cNvCxnSpPr/>
                <p:nvPr/>
              </p:nvCxnSpPr>
              <p:spPr>
                <a:xfrm>
                  <a:off x="1230878" y="3613723"/>
                  <a:ext cx="484200" cy="0"/>
                </a:xfrm>
                <a:prstGeom prst="straightConnector1">
                  <a:avLst/>
                </a:prstGeom>
                <a:noFill/>
                <a:ln w="28575" cap="flat" cmpd="sng">
                  <a:solidFill>
                    <a:srgbClr val="FCC748"/>
                  </a:solidFill>
                  <a:prstDash val="solid"/>
                  <a:round/>
                  <a:headEnd type="none" w="sm" len="sm"/>
                  <a:tailEnd type="none" w="sm" len="sm"/>
                </a:ln>
              </p:spPr>
            </p:cxnSp>
            <p:cxnSp>
              <p:nvCxnSpPr>
                <p:cNvPr id="1672" name="Google Shape;1672;p84"/>
                <p:cNvCxnSpPr/>
                <p:nvPr/>
              </p:nvCxnSpPr>
              <p:spPr>
                <a:xfrm rot="10800000" flipH="1">
                  <a:off x="1192532" y="3900137"/>
                  <a:ext cx="615600" cy="600"/>
                </a:xfrm>
                <a:prstGeom prst="straightConnector1">
                  <a:avLst/>
                </a:prstGeom>
                <a:noFill/>
                <a:ln w="28575" cap="flat" cmpd="sng">
                  <a:solidFill>
                    <a:srgbClr val="FCC748"/>
                  </a:solidFill>
                  <a:prstDash val="solid"/>
                  <a:round/>
                  <a:headEnd type="none" w="sm" len="sm"/>
                  <a:tailEnd type="none" w="sm" len="sm"/>
                </a:ln>
              </p:spPr>
            </p:cxnSp>
            <p:cxnSp>
              <p:nvCxnSpPr>
                <p:cNvPr id="1673" name="Google Shape;1673;p84"/>
                <p:cNvCxnSpPr/>
                <p:nvPr/>
              </p:nvCxnSpPr>
              <p:spPr>
                <a:xfrm>
                  <a:off x="1365387" y="3749032"/>
                  <a:ext cx="569700" cy="0"/>
                </a:xfrm>
                <a:prstGeom prst="straightConnector1">
                  <a:avLst/>
                </a:prstGeom>
                <a:noFill/>
                <a:ln w="28575" cap="flat" cmpd="sng">
                  <a:solidFill>
                    <a:srgbClr val="FCC748"/>
                  </a:solidFill>
                  <a:prstDash val="solid"/>
                  <a:round/>
                  <a:headEnd type="none" w="sm" len="sm"/>
                  <a:tailEnd type="none" w="sm" len="sm"/>
                </a:ln>
              </p:spPr>
            </p:cxnSp>
          </p:grpSp>
          <p:grpSp>
            <p:nvGrpSpPr>
              <p:cNvPr id="1674" name="Google Shape;1674;p84"/>
              <p:cNvGrpSpPr/>
              <p:nvPr/>
            </p:nvGrpSpPr>
            <p:grpSpPr>
              <a:xfrm>
                <a:off x="695179" y="3566576"/>
                <a:ext cx="383900" cy="252050"/>
                <a:chOff x="685904" y="3688476"/>
                <a:chExt cx="383900" cy="252050"/>
              </a:xfrm>
            </p:grpSpPr>
            <p:cxnSp>
              <p:nvCxnSpPr>
                <p:cNvPr id="1675" name="Google Shape;1675;p84"/>
                <p:cNvCxnSpPr/>
                <p:nvPr/>
              </p:nvCxnSpPr>
              <p:spPr>
                <a:xfrm rot="10800000" flipH="1">
                  <a:off x="685904" y="38021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6" name="Google Shape;1676;p84"/>
                <p:cNvCxnSpPr/>
                <p:nvPr/>
              </p:nvCxnSpPr>
              <p:spPr>
                <a:xfrm rot="10800000" flipH="1">
                  <a:off x="752829" y="393992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7" name="Google Shape;1677;p84"/>
                <p:cNvCxnSpPr/>
                <p:nvPr/>
              </p:nvCxnSpPr>
              <p:spPr>
                <a:xfrm rot="10800000" flipH="1">
                  <a:off x="915904" y="3787014"/>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8" name="Google Shape;1678;p84"/>
                <p:cNvCxnSpPr/>
                <p:nvPr/>
              </p:nvCxnSpPr>
              <p:spPr>
                <a:xfrm rot="10800000" flipH="1">
                  <a:off x="807054" y="3688476"/>
                  <a:ext cx="153900" cy="600"/>
                </a:xfrm>
                <a:prstGeom prst="straightConnector1">
                  <a:avLst/>
                </a:prstGeom>
                <a:noFill/>
                <a:ln w="28575" cap="flat" cmpd="sng">
                  <a:solidFill>
                    <a:srgbClr val="0087ED"/>
                  </a:solidFill>
                  <a:prstDash val="solid"/>
                  <a:round/>
                  <a:headEnd type="none" w="sm" len="sm"/>
                  <a:tailEnd type="none" w="sm" len="sm"/>
                </a:ln>
              </p:spPr>
            </p:cxnSp>
          </p:grpSp>
          <p:grpSp>
            <p:nvGrpSpPr>
              <p:cNvPr id="1679" name="Google Shape;1679;p84"/>
              <p:cNvGrpSpPr/>
              <p:nvPr/>
            </p:nvGrpSpPr>
            <p:grpSpPr>
              <a:xfrm>
                <a:off x="762104" y="4069476"/>
                <a:ext cx="705097" cy="190500"/>
                <a:chOff x="762104" y="4069476"/>
                <a:chExt cx="705097" cy="190500"/>
              </a:xfrm>
            </p:grpSpPr>
            <p:cxnSp>
              <p:nvCxnSpPr>
                <p:cNvPr id="1680" name="Google Shape;1680;p84"/>
                <p:cNvCxnSpPr/>
                <p:nvPr/>
              </p:nvCxnSpPr>
              <p:spPr>
                <a:xfrm rot="10800000" flipH="1">
                  <a:off x="762104" y="4259376"/>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681" name="Google Shape;1681;p84"/>
                <p:cNvCxnSpPr/>
                <p:nvPr/>
              </p:nvCxnSpPr>
              <p:spPr>
                <a:xfrm rot="10800000" flipH="1">
                  <a:off x="914504" y="416870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82" name="Google Shape;1682;p84"/>
                <p:cNvCxnSpPr/>
                <p:nvPr/>
              </p:nvCxnSpPr>
              <p:spPr>
                <a:xfrm rot="10800000" flipH="1">
                  <a:off x="1159401" y="4196680"/>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683" name="Google Shape;1683;p84"/>
                <p:cNvCxnSpPr/>
                <p:nvPr/>
              </p:nvCxnSpPr>
              <p:spPr>
                <a:xfrm rot="10800000" flipH="1">
                  <a:off x="1197555" y="4093743"/>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84" name="Google Shape;1684;p84"/>
                <p:cNvCxnSpPr/>
                <p:nvPr/>
              </p:nvCxnSpPr>
              <p:spPr>
                <a:xfrm rot="10800000" flipH="1">
                  <a:off x="959454" y="4069476"/>
                  <a:ext cx="153900" cy="600"/>
                </a:xfrm>
                <a:prstGeom prst="straightConnector1">
                  <a:avLst/>
                </a:prstGeom>
                <a:noFill/>
                <a:ln w="28575" cap="flat" cmpd="sng">
                  <a:solidFill>
                    <a:schemeClr val="accent3"/>
                  </a:solidFill>
                  <a:prstDash val="solid"/>
                  <a:round/>
                  <a:headEnd type="none" w="sm" len="sm"/>
                  <a:tailEnd type="none" w="sm" len="sm"/>
                </a:ln>
              </p:spPr>
            </p:cxnSp>
          </p:grpSp>
          <p:grpSp>
            <p:nvGrpSpPr>
              <p:cNvPr id="1685" name="Google Shape;1685;p84"/>
              <p:cNvGrpSpPr/>
              <p:nvPr/>
            </p:nvGrpSpPr>
            <p:grpSpPr>
              <a:xfrm>
                <a:off x="494877" y="3307848"/>
                <a:ext cx="1489108" cy="103551"/>
                <a:chOff x="474902" y="3216523"/>
                <a:chExt cx="1489108" cy="103551"/>
              </a:xfrm>
            </p:grpSpPr>
            <p:cxnSp>
              <p:nvCxnSpPr>
                <p:cNvPr id="1686" name="Google Shape;1686;p84"/>
                <p:cNvCxnSpPr/>
                <p:nvPr/>
              </p:nvCxnSpPr>
              <p:spPr>
                <a:xfrm rot="10800000" flipH="1">
                  <a:off x="1168618" y="3216523"/>
                  <a:ext cx="461700" cy="600"/>
                </a:xfrm>
                <a:prstGeom prst="straightConnector1">
                  <a:avLst/>
                </a:prstGeom>
                <a:noFill/>
                <a:ln w="28575" cap="flat" cmpd="sng">
                  <a:solidFill>
                    <a:srgbClr val="FF0000"/>
                  </a:solidFill>
                  <a:prstDash val="solid"/>
                  <a:round/>
                  <a:headEnd type="none" w="sm" len="sm"/>
                  <a:tailEnd type="none" w="sm" len="sm"/>
                </a:ln>
              </p:spPr>
            </p:cxnSp>
            <p:cxnSp>
              <p:nvCxnSpPr>
                <p:cNvPr id="1687" name="Google Shape;1687;p84"/>
                <p:cNvCxnSpPr/>
                <p:nvPr/>
              </p:nvCxnSpPr>
              <p:spPr>
                <a:xfrm rot="10800000" flipH="1">
                  <a:off x="474902" y="3319474"/>
                  <a:ext cx="923400" cy="600"/>
                </a:xfrm>
                <a:prstGeom prst="straightConnector1">
                  <a:avLst/>
                </a:prstGeom>
                <a:noFill/>
                <a:ln w="28575" cap="flat" cmpd="sng">
                  <a:solidFill>
                    <a:srgbClr val="FF0000"/>
                  </a:solidFill>
                  <a:prstDash val="solid"/>
                  <a:round/>
                  <a:headEnd type="none" w="sm" len="sm"/>
                  <a:tailEnd type="none" w="sm" len="sm"/>
                </a:ln>
              </p:spPr>
            </p:cxnSp>
            <p:cxnSp>
              <p:nvCxnSpPr>
                <p:cNvPr id="1688" name="Google Shape;1688;p84"/>
                <p:cNvCxnSpPr/>
                <p:nvPr/>
              </p:nvCxnSpPr>
              <p:spPr>
                <a:xfrm>
                  <a:off x="1477110" y="3317122"/>
                  <a:ext cx="486900" cy="0"/>
                </a:xfrm>
                <a:prstGeom prst="straightConnector1">
                  <a:avLst/>
                </a:prstGeom>
                <a:noFill/>
                <a:ln w="28575" cap="flat" cmpd="sng">
                  <a:solidFill>
                    <a:srgbClr val="FF0000"/>
                  </a:solidFill>
                  <a:prstDash val="solid"/>
                  <a:round/>
                  <a:headEnd type="none" w="sm" len="sm"/>
                  <a:tailEnd type="none" w="sm" len="sm"/>
                </a:ln>
              </p:spPr>
            </p:cxnSp>
          </p:grpSp>
        </p:grpSp>
        <p:sp>
          <p:nvSpPr>
            <p:cNvPr id="1689" name="Google Shape;1689;p84"/>
            <p:cNvSpPr/>
            <p:nvPr/>
          </p:nvSpPr>
          <p:spPr>
            <a:xfrm>
              <a:off x="8533664" y="3666479"/>
              <a:ext cx="1306200" cy="6909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    Bin</a:t>
              </a:r>
              <a:endParaRPr sz="1600" dirty="0">
                <a:solidFill>
                  <a:schemeClr val="tx1"/>
                </a:solidFill>
                <a:latin typeface="Arial"/>
                <a:ea typeface="Arial"/>
                <a:cs typeface="Arial"/>
                <a:sym typeface="Arial"/>
              </a:endParaRPr>
            </a:p>
          </p:txBody>
        </p:sp>
      </p:grpSp>
      <p:sp>
        <p:nvSpPr>
          <p:cNvPr id="1690" name="Google Shape;1690;p84"/>
          <p:cNvSpPr/>
          <p:nvPr/>
        </p:nvSpPr>
        <p:spPr>
          <a:xfrm>
            <a:off x="5319800" y="3761300"/>
            <a:ext cx="1415100" cy="5373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a:solidFill>
                  <a:schemeClr val="tx1"/>
                </a:solidFill>
                <a:latin typeface="Arial"/>
                <a:ea typeface="Arial"/>
                <a:cs typeface="Arial"/>
                <a:sym typeface="Arial"/>
              </a:rPr>
              <a:t>Find Genes</a:t>
            </a:r>
            <a:endParaRPr sz="1600">
              <a:solidFill>
                <a:schemeClr val="tx1"/>
              </a:solidFill>
              <a:latin typeface="Arial"/>
              <a:ea typeface="Arial"/>
              <a:cs typeface="Arial"/>
              <a:sym typeface="Arial"/>
            </a:endParaRPr>
          </a:p>
        </p:txBody>
      </p:sp>
      <p:sp>
        <p:nvSpPr>
          <p:cNvPr id="1691" name="Google Shape;1691;p84"/>
          <p:cNvSpPr txBox="1"/>
          <p:nvPr/>
        </p:nvSpPr>
        <p:spPr>
          <a:xfrm>
            <a:off x="4088071" y="1025981"/>
            <a:ext cx="423300" cy="592500"/>
          </a:xfrm>
          <a:prstGeom prst="rect">
            <a:avLst/>
          </a:prstGeom>
          <a:solidFill>
            <a:schemeClr val="lt1"/>
          </a:solidFill>
          <a:ln>
            <a:noFill/>
          </a:ln>
          <a:effectLst>
            <a:softEdge rad="50800"/>
          </a:effectLst>
        </p:spPr>
        <p:txBody>
          <a:bodyPr spcFirstLastPara="1" wrap="square" lIns="68575" tIns="34275" rIns="68575" bIns="34275" anchor="t" anchorCtr="0">
            <a:spAutoFit/>
          </a:bodyPr>
          <a:lstStyle/>
          <a:p>
            <a:pPr marL="0" marR="0" lvl="0" indent="0" algn="l" rtl="0">
              <a:spcBef>
                <a:spcPts val="0"/>
              </a:spcBef>
              <a:spcAft>
                <a:spcPts val="0"/>
              </a:spcAft>
              <a:buNone/>
            </a:pPr>
            <a:r>
              <a:rPr lang="en-US" sz="3400" dirty="0">
                <a:solidFill>
                  <a:schemeClr val="tx1"/>
                </a:solidFill>
                <a:latin typeface="Arial"/>
                <a:ea typeface="Arial"/>
                <a:cs typeface="Arial"/>
                <a:sym typeface="Arial"/>
              </a:rPr>
              <a:t>?</a:t>
            </a:r>
            <a:endParaRPr sz="500" dirty="0">
              <a:solidFill>
                <a:schemeClr val="tx1"/>
              </a:solidFill>
            </a:endParaRPr>
          </a:p>
        </p:txBody>
      </p:sp>
      <p:grpSp>
        <p:nvGrpSpPr>
          <p:cNvPr id="1692" name="Google Shape;1692;p84"/>
          <p:cNvGrpSpPr/>
          <p:nvPr/>
        </p:nvGrpSpPr>
        <p:grpSpPr>
          <a:xfrm>
            <a:off x="6767063" y="3590074"/>
            <a:ext cx="878975" cy="717155"/>
            <a:chOff x="9303123" y="2992688"/>
            <a:chExt cx="1171966" cy="956207"/>
          </a:xfrm>
        </p:grpSpPr>
        <p:cxnSp>
          <p:nvCxnSpPr>
            <p:cNvPr id="1693" name="Google Shape;1693;p84"/>
            <p:cNvCxnSpPr/>
            <p:nvPr/>
          </p:nvCxnSpPr>
          <p:spPr>
            <a:xfrm>
              <a:off x="10041049" y="3298563"/>
              <a:ext cx="91500" cy="0"/>
            </a:xfrm>
            <a:prstGeom prst="straightConnector1">
              <a:avLst/>
            </a:prstGeom>
            <a:noFill/>
            <a:ln w="28575" cap="flat" cmpd="sng">
              <a:solidFill>
                <a:srgbClr val="FCC748"/>
              </a:solidFill>
              <a:prstDash val="solid"/>
              <a:round/>
              <a:headEnd type="none" w="sm" len="sm"/>
              <a:tailEnd type="none" w="sm" len="sm"/>
            </a:ln>
          </p:spPr>
        </p:cxnSp>
        <p:cxnSp>
          <p:nvCxnSpPr>
            <p:cNvPr id="1694" name="Google Shape;1694;p84"/>
            <p:cNvCxnSpPr/>
            <p:nvPr/>
          </p:nvCxnSpPr>
          <p:spPr>
            <a:xfrm>
              <a:off x="10002703" y="3584977"/>
              <a:ext cx="91500" cy="0"/>
            </a:xfrm>
            <a:prstGeom prst="straightConnector1">
              <a:avLst/>
            </a:prstGeom>
            <a:noFill/>
            <a:ln w="28575" cap="flat" cmpd="sng">
              <a:solidFill>
                <a:srgbClr val="FCC748"/>
              </a:solidFill>
              <a:prstDash val="solid"/>
              <a:round/>
              <a:headEnd type="none" w="sm" len="sm"/>
              <a:tailEnd type="none" w="sm" len="sm"/>
            </a:ln>
          </p:spPr>
        </p:cxnSp>
        <p:cxnSp>
          <p:nvCxnSpPr>
            <p:cNvPr id="1695" name="Google Shape;1695;p84"/>
            <p:cNvCxnSpPr/>
            <p:nvPr/>
          </p:nvCxnSpPr>
          <p:spPr>
            <a:xfrm>
              <a:off x="10175558" y="3433872"/>
              <a:ext cx="91500" cy="0"/>
            </a:xfrm>
            <a:prstGeom prst="straightConnector1">
              <a:avLst/>
            </a:prstGeom>
            <a:noFill/>
            <a:ln w="28575" cap="flat" cmpd="sng">
              <a:solidFill>
                <a:srgbClr val="FCC748"/>
              </a:solidFill>
              <a:prstDash val="solid"/>
              <a:round/>
              <a:headEnd type="none" w="sm" len="sm"/>
              <a:tailEnd type="none" w="sm" len="sm"/>
            </a:ln>
          </p:spPr>
        </p:cxnSp>
        <p:cxnSp>
          <p:nvCxnSpPr>
            <p:cNvPr id="1696" name="Google Shape;1696;p84"/>
            <p:cNvCxnSpPr/>
            <p:nvPr/>
          </p:nvCxnSpPr>
          <p:spPr>
            <a:xfrm>
              <a:off x="9352950" y="3365116"/>
              <a:ext cx="91500" cy="0"/>
            </a:xfrm>
            <a:prstGeom prst="straightConnector1">
              <a:avLst/>
            </a:prstGeom>
            <a:noFill/>
            <a:ln w="28575" cap="flat" cmpd="sng">
              <a:solidFill>
                <a:srgbClr val="0087ED"/>
              </a:solidFill>
              <a:prstDash val="solid"/>
              <a:round/>
              <a:headEnd type="none" w="sm" len="sm"/>
              <a:tailEnd type="none" w="sm" len="sm"/>
            </a:ln>
          </p:spPr>
        </p:cxnSp>
        <p:cxnSp>
          <p:nvCxnSpPr>
            <p:cNvPr id="1697" name="Google Shape;1697;p84"/>
            <p:cNvCxnSpPr/>
            <p:nvPr/>
          </p:nvCxnSpPr>
          <p:spPr>
            <a:xfrm>
              <a:off x="9419875" y="3502866"/>
              <a:ext cx="91500" cy="0"/>
            </a:xfrm>
            <a:prstGeom prst="straightConnector1">
              <a:avLst/>
            </a:prstGeom>
            <a:noFill/>
            <a:ln w="28575" cap="flat" cmpd="sng">
              <a:solidFill>
                <a:srgbClr val="0087ED"/>
              </a:solidFill>
              <a:prstDash val="solid"/>
              <a:round/>
              <a:headEnd type="none" w="sm" len="sm"/>
              <a:tailEnd type="none" w="sm" len="sm"/>
            </a:ln>
          </p:spPr>
        </p:cxnSp>
        <p:cxnSp>
          <p:nvCxnSpPr>
            <p:cNvPr id="1698" name="Google Shape;1698;p84"/>
            <p:cNvCxnSpPr/>
            <p:nvPr/>
          </p:nvCxnSpPr>
          <p:spPr>
            <a:xfrm>
              <a:off x="9645410" y="3350554"/>
              <a:ext cx="91500" cy="0"/>
            </a:xfrm>
            <a:prstGeom prst="straightConnector1">
              <a:avLst/>
            </a:prstGeom>
            <a:noFill/>
            <a:ln w="28575" cap="flat" cmpd="sng">
              <a:solidFill>
                <a:srgbClr val="0087ED"/>
              </a:solidFill>
              <a:prstDash val="solid"/>
              <a:round/>
              <a:headEnd type="none" w="sm" len="sm"/>
              <a:tailEnd type="none" w="sm" len="sm"/>
            </a:ln>
          </p:spPr>
        </p:cxnSp>
        <p:cxnSp>
          <p:nvCxnSpPr>
            <p:cNvPr id="1699" name="Google Shape;1699;p84"/>
            <p:cNvCxnSpPr/>
            <p:nvPr/>
          </p:nvCxnSpPr>
          <p:spPr>
            <a:xfrm>
              <a:off x="9474100" y="3251416"/>
              <a:ext cx="91500" cy="0"/>
            </a:xfrm>
            <a:prstGeom prst="straightConnector1">
              <a:avLst/>
            </a:prstGeom>
            <a:noFill/>
            <a:ln w="28575" cap="flat" cmpd="sng">
              <a:solidFill>
                <a:srgbClr val="0087ED"/>
              </a:solidFill>
              <a:prstDash val="solid"/>
              <a:round/>
              <a:headEnd type="none" w="sm" len="sm"/>
              <a:tailEnd type="none" w="sm" len="sm"/>
            </a:ln>
          </p:spPr>
        </p:cxnSp>
        <p:cxnSp>
          <p:nvCxnSpPr>
            <p:cNvPr id="1700" name="Google Shape;1700;p84"/>
            <p:cNvCxnSpPr/>
            <p:nvPr/>
          </p:nvCxnSpPr>
          <p:spPr>
            <a:xfrm>
              <a:off x="9419875" y="39442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1" name="Google Shape;1701;p84"/>
            <p:cNvCxnSpPr/>
            <p:nvPr/>
          </p:nvCxnSpPr>
          <p:spPr>
            <a:xfrm>
              <a:off x="9634735" y="3854141"/>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2" name="Google Shape;1702;p84"/>
            <p:cNvCxnSpPr/>
            <p:nvPr/>
          </p:nvCxnSpPr>
          <p:spPr>
            <a:xfrm>
              <a:off x="10033532" y="3882120"/>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3" name="Google Shape;1703;p84"/>
            <p:cNvCxnSpPr/>
            <p:nvPr/>
          </p:nvCxnSpPr>
          <p:spPr>
            <a:xfrm>
              <a:off x="9917786" y="3779183"/>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4" name="Google Shape;1704;p84"/>
            <p:cNvCxnSpPr/>
            <p:nvPr/>
          </p:nvCxnSpPr>
          <p:spPr>
            <a:xfrm>
              <a:off x="9617225" y="37543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5" name="Google Shape;1705;p84"/>
            <p:cNvCxnSpPr/>
            <p:nvPr/>
          </p:nvCxnSpPr>
          <p:spPr>
            <a:xfrm>
              <a:off x="9846364" y="2992688"/>
              <a:ext cx="91500" cy="0"/>
            </a:xfrm>
            <a:prstGeom prst="straightConnector1">
              <a:avLst/>
            </a:prstGeom>
            <a:noFill/>
            <a:ln w="28575" cap="flat" cmpd="sng">
              <a:solidFill>
                <a:srgbClr val="FF0000"/>
              </a:solidFill>
              <a:prstDash val="solid"/>
              <a:round/>
              <a:headEnd type="none" w="sm" len="sm"/>
              <a:tailEnd type="none" w="sm" len="sm"/>
            </a:ln>
          </p:spPr>
        </p:cxnSp>
        <p:cxnSp>
          <p:nvCxnSpPr>
            <p:cNvPr id="1706" name="Google Shape;1706;p84"/>
            <p:cNvCxnSpPr/>
            <p:nvPr/>
          </p:nvCxnSpPr>
          <p:spPr>
            <a:xfrm>
              <a:off x="9303123" y="3096239"/>
              <a:ext cx="91500" cy="0"/>
            </a:xfrm>
            <a:prstGeom prst="straightConnector1">
              <a:avLst/>
            </a:prstGeom>
            <a:noFill/>
            <a:ln w="28575" cap="flat" cmpd="sng">
              <a:solidFill>
                <a:srgbClr val="FF0000"/>
              </a:solidFill>
              <a:prstDash val="solid"/>
              <a:round/>
              <a:headEnd type="none" w="sm" len="sm"/>
              <a:tailEnd type="none" w="sm" len="sm"/>
            </a:ln>
          </p:spPr>
        </p:cxnSp>
        <p:cxnSp>
          <p:nvCxnSpPr>
            <p:cNvPr id="1707" name="Google Shape;1707;p84"/>
            <p:cNvCxnSpPr/>
            <p:nvPr/>
          </p:nvCxnSpPr>
          <p:spPr>
            <a:xfrm>
              <a:off x="10154856" y="3093287"/>
              <a:ext cx="91500" cy="0"/>
            </a:xfrm>
            <a:prstGeom prst="straightConnector1">
              <a:avLst/>
            </a:prstGeom>
            <a:noFill/>
            <a:ln w="28575" cap="flat" cmpd="sng">
              <a:solidFill>
                <a:srgbClr val="FF0000"/>
              </a:solidFill>
              <a:prstDash val="solid"/>
              <a:round/>
              <a:headEnd type="none" w="sm" len="sm"/>
              <a:tailEnd type="none" w="sm" len="sm"/>
            </a:ln>
          </p:spPr>
        </p:cxnSp>
        <p:cxnSp>
          <p:nvCxnSpPr>
            <p:cNvPr id="1708" name="Google Shape;1708;p84"/>
            <p:cNvCxnSpPr/>
            <p:nvPr/>
          </p:nvCxnSpPr>
          <p:spPr>
            <a:xfrm>
              <a:off x="9465173" y="3084664"/>
              <a:ext cx="91500" cy="0"/>
            </a:xfrm>
            <a:prstGeom prst="straightConnector1">
              <a:avLst/>
            </a:prstGeom>
            <a:noFill/>
            <a:ln w="28575" cap="flat" cmpd="sng">
              <a:solidFill>
                <a:srgbClr val="FF0000"/>
              </a:solidFill>
              <a:prstDash val="solid"/>
              <a:round/>
              <a:headEnd type="none" w="sm" len="sm"/>
              <a:tailEnd type="none" w="sm" len="sm"/>
            </a:ln>
          </p:spPr>
        </p:cxnSp>
        <p:cxnSp>
          <p:nvCxnSpPr>
            <p:cNvPr id="1709" name="Google Shape;1709;p84"/>
            <p:cNvCxnSpPr/>
            <p:nvPr/>
          </p:nvCxnSpPr>
          <p:spPr>
            <a:xfrm>
              <a:off x="9722734" y="3096239"/>
              <a:ext cx="104100" cy="0"/>
            </a:xfrm>
            <a:prstGeom prst="straightConnector1">
              <a:avLst/>
            </a:prstGeom>
            <a:noFill/>
            <a:ln w="28575" cap="flat" cmpd="sng">
              <a:solidFill>
                <a:srgbClr val="FF0000"/>
              </a:solidFill>
              <a:prstDash val="solid"/>
              <a:round/>
              <a:headEnd type="none" w="sm" len="sm"/>
              <a:tailEnd type="none" w="sm" len="sm"/>
            </a:ln>
          </p:spPr>
        </p:cxnSp>
        <p:cxnSp>
          <p:nvCxnSpPr>
            <p:cNvPr id="1710" name="Google Shape;1710;p84"/>
            <p:cNvCxnSpPr/>
            <p:nvPr/>
          </p:nvCxnSpPr>
          <p:spPr>
            <a:xfrm rot="10800000">
              <a:off x="10382389" y="3096239"/>
              <a:ext cx="92700" cy="0"/>
            </a:xfrm>
            <a:prstGeom prst="straightConnector1">
              <a:avLst/>
            </a:prstGeom>
            <a:noFill/>
            <a:ln w="28575" cap="flat" cmpd="sng">
              <a:solidFill>
                <a:srgbClr val="FF0000"/>
              </a:solidFill>
              <a:prstDash val="solid"/>
              <a:round/>
              <a:headEnd type="none" w="sm" len="sm"/>
              <a:tailEnd type="none" w="sm" len="sm"/>
            </a:ln>
          </p:spPr>
        </p:cxnSp>
        <p:cxnSp>
          <p:nvCxnSpPr>
            <p:cNvPr id="1711" name="Google Shape;1711;p84"/>
            <p:cNvCxnSpPr/>
            <p:nvPr/>
          </p:nvCxnSpPr>
          <p:spPr>
            <a:xfrm>
              <a:off x="10332346" y="3416239"/>
              <a:ext cx="91500" cy="0"/>
            </a:xfrm>
            <a:prstGeom prst="straightConnector1">
              <a:avLst/>
            </a:prstGeom>
            <a:noFill/>
            <a:ln w="28575" cap="flat" cmpd="sng">
              <a:solidFill>
                <a:srgbClr val="FCC748"/>
              </a:solidFill>
              <a:prstDash val="solid"/>
              <a:round/>
              <a:headEnd type="none" w="sm" len="sm"/>
              <a:tailEnd type="none" w="sm" len="sm"/>
            </a:ln>
          </p:spPr>
        </p:cxnSp>
        <p:cxnSp>
          <p:nvCxnSpPr>
            <p:cNvPr id="1712" name="Google Shape;1712;p84"/>
            <p:cNvCxnSpPr/>
            <p:nvPr/>
          </p:nvCxnSpPr>
          <p:spPr>
            <a:xfrm rot="10800000">
              <a:off x="10220449" y="3603363"/>
              <a:ext cx="125400" cy="0"/>
            </a:xfrm>
            <a:prstGeom prst="straightConnector1">
              <a:avLst/>
            </a:prstGeom>
            <a:noFill/>
            <a:ln w="28575" cap="flat" cmpd="sng">
              <a:solidFill>
                <a:srgbClr val="FCC748"/>
              </a:solidFill>
              <a:prstDash val="solid"/>
              <a:round/>
              <a:headEnd type="none" w="sm" len="sm"/>
              <a:tailEnd type="none" w="sm" len="sm"/>
            </a:ln>
          </p:spPr>
        </p:cxnSp>
        <p:cxnSp>
          <p:nvCxnSpPr>
            <p:cNvPr id="1713" name="Google Shape;1713;p84"/>
            <p:cNvCxnSpPr/>
            <p:nvPr/>
          </p:nvCxnSpPr>
          <p:spPr>
            <a:xfrm rot="10800000">
              <a:off x="10255291" y="3298785"/>
              <a:ext cx="127200" cy="0"/>
            </a:xfrm>
            <a:prstGeom prst="straightConnector1">
              <a:avLst/>
            </a:prstGeom>
            <a:noFill/>
            <a:ln w="28575" cap="flat" cmpd="sng">
              <a:solidFill>
                <a:srgbClr val="FCC748"/>
              </a:solidFill>
              <a:prstDash val="solid"/>
              <a:round/>
              <a:headEnd type="none" w="sm" len="sm"/>
              <a:tailEnd type="none" w="sm" len="sm"/>
            </a:ln>
          </p:spPr>
        </p:cxnSp>
        <p:cxnSp>
          <p:nvCxnSpPr>
            <p:cNvPr id="1714" name="Google Shape;1714;p84"/>
            <p:cNvCxnSpPr/>
            <p:nvPr/>
          </p:nvCxnSpPr>
          <p:spPr>
            <a:xfrm>
              <a:off x="9769032" y="3831219"/>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1715" name="Google Shape;1715;p84"/>
            <p:cNvCxnSpPr/>
            <p:nvPr/>
          </p:nvCxnSpPr>
          <p:spPr>
            <a:xfrm>
              <a:off x="9689939" y="3948895"/>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1716" name="Google Shape;1716;p84"/>
            <p:cNvCxnSpPr/>
            <p:nvPr/>
          </p:nvCxnSpPr>
          <p:spPr>
            <a:xfrm>
              <a:off x="9525965" y="3391382"/>
              <a:ext cx="91500" cy="0"/>
            </a:xfrm>
            <a:prstGeom prst="straightConnector1">
              <a:avLst/>
            </a:prstGeom>
            <a:noFill/>
            <a:ln w="28575" cap="flat" cmpd="sng">
              <a:solidFill>
                <a:srgbClr val="0087ED"/>
              </a:solidFill>
              <a:prstDash val="solid"/>
              <a:round/>
              <a:headEnd type="none" w="sm" len="sm"/>
              <a:tailEnd type="none" w="sm" len="sm"/>
            </a:ln>
          </p:spPr>
        </p:cxnSp>
        <p:cxnSp>
          <p:nvCxnSpPr>
            <p:cNvPr id="1717" name="Google Shape;1717;p84"/>
            <p:cNvCxnSpPr/>
            <p:nvPr/>
          </p:nvCxnSpPr>
          <p:spPr>
            <a:xfrm>
              <a:off x="9653286" y="3460830"/>
              <a:ext cx="127200" cy="0"/>
            </a:xfrm>
            <a:prstGeom prst="straightConnector1">
              <a:avLst/>
            </a:prstGeom>
            <a:noFill/>
            <a:ln w="28575" cap="flat" cmpd="sng">
              <a:solidFill>
                <a:srgbClr val="0087ED"/>
              </a:solidFill>
              <a:prstDash val="solid"/>
              <a:round/>
              <a:headEnd type="none" w="sm" len="sm"/>
              <a:tailEnd type="none" w="sm" len="sm"/>
            </a:ln>
          </p:spPr>
        </p:cxnSp>
        <p:cxnSp>
          <p:nvCxnSpPr>
            <p:cNvPr id="1718" name="Google Shape;1718;p84"/>
            <p:cNvCxnSpPr/>
            <p:nvPr/>
          </p:nvCxnSpPr>
          <p:spPr>
            <a:xfrm>
              <a:off x="9606987" y="3518704"/>
              <a:ext cx="91500" cy="0"/>
            </a:xfrm>
            <a:prstGeom prst="straightConnector1">
              <a:avLst/>
            </a:prstGeom>
            <a:noFill/>
            <a:ln w="28575" cap="flat" cmpd="sng">
              <a:solidFill>
                <a:srgbClr val="0087ED"/>
              </a:solidFill>
              <a:prstDash val="solid"/>
              <a:round/>
              <a:headEnd type="none" w="sm" len="sm"/>
              <a:tailEnd type="none" w="sm" len="sm"/>
            </a:ln>
          </p:spPr>
        </p:cxnSp>
      </p:grpSp>
      <p:sp>
        <p:nvSpPr>
          <p:cNvPr id="1719" name="Google Shape;1719;p84"/>
          <p:cNvSpPr/>
          <p:nvPr/>
        </p:nvSpPr>
        <p:spPr>
          <a:xfrm>
            <a:off x="6450572" y="2066329"/>
            <a:ext cx="1130400" cy="5595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dirty="0">
                <a:solidFill>
                  <a:schemeClr val="tx1"/>
                </a:solidFill>
                <a:latin typeface="Arial"/>
                <a:ea typeface="Arial"/>
                <a:cs typeface="Arial"/>
                <a:sym typeface="Arial"/>
              </a:rPr>
              <a:t>Structure</a:t>
            </a:r>
            <a:endParaRPr sz="1600" dirty="0">
              <a:solidFill>
                <a:schemeClr val="tx1"/>
              </a:solidFill>
              <a:latin typeface="Arial"/>
              <a:ea typeface="Arial"/>
              <a:cs typeface="Arial"/>
              <a:sym typeface="Arial"/>
            </a:endParaRPr>
          </a:p>
        </p:txBody>
      </p:sp>
      <p:pic>
        <p:nvPicPr>
          <p:cNvPr id="1720" name="Google Shape;1720;p84" descr="An Introduction to Proteins"/>
          <p:cNvPicPr preferRelativeResize="0"/>
          <p:nvPr/>
        </p:nvPicPr>
        <p:blipFill rotWithShape="1">
          <a:blip r:embed="rId6">
            <a:alphaModFix/>
          </a:blip>
          <a:srcRect/>
          <a:stretch/>
        </p:blipFill>
        <p:spPr>
          <a:xfrm>
            <a:off x="7646038" y="1775072"/>
            <a:ext cx="1203768" cy="902826"/>
          </a:xfrm>
          <a:prstGeom prst="rect">
            <a:avLst/>
          </a:prstGeom>
          <a:noFill/>
          <a:ln>
            <a:noFill/>
          </a:ln>
        </p:spPr>
      </p:pic>
      <p:sp>
        <p:nvSpPr>
          <p:cNvPr id="1721" name="Google Shape;1721;p84"/>
          <p:cNvSpPr/>
          <p:nvPr/>
        </p:nvSpPr>
        <p:spPr>
          <a:xfrm>
            <a:off x="5948314" y="1248872"/>
            <a:ext cx="1588200" cy="5007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a:solidFill>
                  <a:schemeClr val="tx1"/>
                </a:solidFill>
                <a:latin typeface="Arial"/>
                <a:ea typeface="Arial"/>
                <a:cs typeface="Arial"/>
                <a:sym typeface="Arial"/>
              </a:rPr>
              <a:t>Function</a:t>
            </a:r>
            <a:endParaRPr sz="1600">
              <a:solidFill>
                <a:schemeClr val="tx1"/>
              </a:solidFill>
              <a:latin typeface="Arial"/>
              <a:ea typeface="Arial"/>
              <a:cs typeface="Arial"/>
              <a:sym typeface="Arial"/>
            </a:endParaRPr>
          </a:p>
        </p:txBody>
      </p:sp>
      <p:sp>
        <p:nvSpPr>
          <p:cNvPr id="1722" name="Google Shape;1722;p84"/>
          <p:cNvSpPr txBox="1"/>
          <p:nvPr/>
        </p:nvSpPr>
        <p:spPr>
          <a:xfrm>
            <a:off x="7613623" y="3971077"/>
            <a:ext cx="1117200" cy="3849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dirty="0">
                <a:solidFill>
                  <a:schemeClr val="tx1"/>
                </a:solidFill>
                <a:latin typeface="Century Gothic"/>
                <a:ea typeface="Century Gothic"/>
                <a:cs typeface="Century Gothic"/>
                <a:sym typeface="Century Gothic"/>
              </a:rPr>
              <a:t>Proteins</a:t>
            </a:r>
            <a:endParaRPr sz="1600" dirty="0">
              <a:solidFill>
                <a:schemeClr val="tx1"/>
              </a:solidFill>
              <a:latin typeface="Century Gothic"/>
              <a:ea typeface="Century Gothic"/>
              <a:cs typeface="Century Gothic"/>
              <a:sym typeface="Century Gothic"/>
            </a:endParaRPr>
          </a:p>
        </p:txBody>
      </p:sp>
      <p:sp>
        <p:nvSpPr>
          <p:cNvPr id="1730" name="Google Shape;1730;p84"/>
          <p:cNvSpPr/>
          <p:nvPr/>
        </p:nvSpPr>
        <p:spPr>
          <a:xfrm>
            <a:off x="2811725" y="2627913"/>
            <a:ext cx="1117200" cy="5373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a:solidFill>
                  <a:schemeClr val="tx1"/>
                </a:solidFill>
              </a:rPr>
              <a:t>Compare</a:t>
            </a:r>
            <a:endParaRPr sz="1600">
              <a:solidFill>
                <a:schemeClr val="tx1"/>
              </a:solidFill>
              <a:latin typeface="Arial"/>
              <a:ea typeface="Arial"/>
              <a:cs typeface="Arial"/>
              <a:sym typeface="Arial"/>
            </a:endParaRPr>
          </a:p>
        </p:txBody>
      </p:sp>
      <p:pic>
        <p:nvPicPr>
          <p:cNvPr id="1731" name="Google Shape;1731;p84"/>
          <p:cNvPicPr preferRelativeResize="0"/>
          <p:nvPr/>
        </p:nvPicPr>
        <p:blipFill rotWithShape="1">
          <a:blip r:embed="rId7">
            <a:alphaModFix/>
          </a:blip>
          <a:srcRect l="43085" t="30313" r="40453" b="18124"/>
          <a:stretch/>
        </p:blipFill>
        <p:spPr>
          <a:xfrm>
            <a:off x="3981898" y="2387117"/>
            <a:ext cx="834424" cy="809458"/>
          </a:xfrm>
          <a:prstGeom prst="rect">
            <a:avLst/>
          </a:prstGeom>
          <a:noFill/>
          <a:ln>
            <a:noFill/>
          </a:ln>
        </p:spPr>
      </p:pic>
      <p:sp>
        <p:nvSpPr>
          <p:cNvPr id="3" name="Google Shape;1719;p84">
            <a:extLst>
              <a:ext uri="{FF2B5EF4-FFF2-40B4-BE49-F238E27FC236}">
                <a16:creationId xmlns:a16="http://schemas.microsoft.com/office/drawing/2014/main" id="{FD62AFC0-1B4C-0D5B-739B-A1F235059A05}"/>
              </a:ext>
            </a:extLst>
          </p:cNvPr>
          <p:cNvSpPr/>
          <p:nvPr/>
        </p:nvSpPr>
        <p:spPr>
          <a:xfrm>
            <a:off x="6348250" y="2823031"/>
            <a:ext cx="1130400" cy="5595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dirty="0">
                <a:solidFill>
                  <a:schemeClr val="tx1"/>
                </a:solidFill>
                <a:latin typeface="Arial"/>
                <a:ea typeface="Arial"/>
                <a:cs typeface="Arial"/>
                <a:sym typeface="Arial"/>
              </a:rPr>
              <a:t>Cluster</a:t>
            </a:r>
            <a:endParaRPr sz="1600" dirty="0">
              <a:solidFill>
                <a:schemeClr val="tx1"/>
              </a:solidFill>
              <a:latin typeface="Arial"/>
              <a:ea typeface="Arial"/>
              <a:cs typeface="Arial"/>
              <a:sym typeface="Arial"/>
            </a:endParaRPr>
          </a:p>
        </p:txBody>
      </p:sp>
      <p:grpSp>
        <p:nvGrpSpPr>
          <p:cNvPr id="4" name="Google Shape;1692;p84">
            <a:extLst>
              <a:ext uri="{FF2B5EF4-FFF2-40B4-BE49-F238E27FC236}">
                <a16:creationId xmlns:a16="http://schemas.microsoft.com/office/drawing/2014/main" id="{F42A2FF1-B702-397F-CA8B-DBCD3440562A}"/>
              </a:ext>
            </a:extLst>
          </p:cNvPr>
          <p:cNvGrpSpPr/>
          <p:nvPr/>
        </p:nvGrpSpPr>
        <p:grpSpPr>
          <a:xfrm>
            <a:off x="6919463" y="3742474"/>
            <a:ext cx="878975" cy="717155"/>
            <a:chOff x="9303123" y="2992688"/>
            <a:chExt cx="1171966" cy="956207"/>
          </a:xfrm>
        </p:grpSpPr>
        <p:cxnSp>
          <p:nvCxnSpPr>
            <p:cNvPr id="5" name="Google Shape;1693;p84">
              <a:extLst>
                <a:ext uri="{FF2B5EF4-FFF2-40B4-BE49-F238E27FC236}">
                  <a16:creationId xmlns:a16="http://schemas.microsoft.com/office/drawing/2014/main" id="{BCD64647-6C95-0E35-1ED7-E961A115C5F3}"/>
                </a:ext>
              </a:extLst>
            </p:cNvPr>
            <p:cNvCxnSpPr/>
            <p:nvPr/>
          </p:nvCxnSpPr>
          <p:spPr>
            <a:xfrm>
              <a:off x="10041049" y="3298563"/>
              <a:ext cx="91500" cy="0"/>
            </a:xfrm>
            <a:prstGeom prst="straightConnector1">
              <a:avLst/>
            </a:prstGeom>
            <a:noFill/>
            <a:ln w="28575" cap="flat" cmpd="sng">
              <a:solidFill>
                <a:srgbClr val="FCC748"/>
              </a:solidFill>
              <a:prstDash val="solid"/>
              <a:round/>
              <a:headEnd type="none" w="sm" len="sm"/>
              <a:tailEnd type="none" w="sm" len="sm"/>
            </a:ln>
          </p:spPr>
        </p:cxnSp>
        <p:cxnSp>
          <p:nvCxnSpPr>
            <p:cNvPr id="6" name="Google Shape;1694;p84">
              <a:extLst>
                <a:ext uri="{FF2B5EF4-FFF2-40B4-BE49-F238E27FC236}">
                  <a16:creationId xmlns:a16="http://schemas.microsoft.com/office/drawing/2014/main" id="{55F12928-9483-603E-12CD-CBE81F8BD80F}"/>
                </a:ext>
              </a:extLst>
            </p:cNvPr>
            <p:cNvCxnSpPr/>
            <p:nvPr/>
          </p:nvCxnSpPr>
          <p:spPr>
            <a:xfrm>
              <a:off x="10002703" y="3584977"/>
              <a:ext cx="91500" cy="0"/>
            </a:xfrm>
            <a:prstGeom prst="straightConnector1">
              <a:avLst/>
            </a:prstGeom>
            <a:noFill/>
            <a:ln w="28575" cap="flat" cmpd="sng">
              <a:solidFill>
                <a:srgbClr val="FCC748"/>
              </a:solidFill>
              <a:prstDash val="solid"/>
              <a:round/>
              <a:headEnd type="none" w="sm" len="sm"/>
              <a:tailEnd type="none" w="sm" len="sm"/>
            </a:ln>
          </p:spPr>
        </p:cxnSp>
        <p:cxnSp>
          <p:nvCxnSpPr>
            <p:cNvPr id="7" name="Google Shape;1695;p84">
              <a:extLst>
                <a:ext uri="{FF2B5EF4-FFF2-40B4-BE49-F238E27FC236}">
                  <a16:creationId xmlns:a16="http://schemas.microsoft.com/office/drawing/2014/main" id="{7F999B18-263F-8CDD-382D-2EE5E9A8FD49}"/>
                </a:ext>
              </a:extLst>
            </p:cNvPr>
            <p:cNvCxnSpPr/>
            <p:nvPr/>
          </p:nvCxnSpPr>
          <p:spPr>
            <a:xfrm>
              <a:off x="10175558" y="3433872"/>
              <a:ext cx="91500" cy="0"/>
            </a:xfrm>
            <a:prstGeom prst="straightConnector1">
              <a:avLst/>
            </a:prstGeom>
            <a:noFill/>
            <a:ln w="28575" cap="flat" cmpd="sng">
              <a:solidFill>
                <a:srgbClr val="FCC748"/>
              </a:solidFill>
              <a:prstDash val="solid"/>
              <a:round/>
              <a:headEnd type="none" w="sm" len="sm"/>
              <a:tailEnd type="none" w="sm" len="sm"/>
            </a:ln>
          </p:spPr>
        </p:cxnSp>
        <p:cxnSp>
          <p:nvCxnSpPr>
            <p:cNvPr id="8" name="Google Shape;1696;p84">
              <a:extLst>
                <a:ext uri="{FF2B5EF4-FFF2-40B4-BE49-F238E27FC236}">
                  <a16:creationId xmlns:a16="http://schemas.microsoft.com/office/drawing/2014/main" id="{1576E908-1BD8-8209-B6D4-0C71728F2577}"/>
                </a:ext>
              </a:extLst>
            </p:cNvPr>
            <p:cNvCxnSpPr/>
            <p:nvPr/>
          </p:nvCxnSpPr>
          <p:spPr>
            <a:xfrm>
              <a:off x="9352950" y="3365116"/>
              <a:ext cx="91500" cy="0"/>
            </a:xfrm>
            <a:prstGeom prst="straightConnector1">
              <a:avLst/>
            </a:prstGeom>
            <a:noFill/>
            <a:ln w="28575" cap="flat" cmpd="sng">
              <a:solidFill>
                <a:srgbClr val="0087ED"/>
              </a:solidFill>
              <a:prstDash val="solid"/>
              <a:round/>
              <a:headEnd type="none" w="sm" len="sm"/>
              <a:tailEnd type="none" w="sm" len="sm"/>
            </a:ln>
          </p:spPr>
        </p:cxnSp>
        <p:cxnSp>
          <p:nvCxnSpPr>
            <p:cNvPr id="9" name="Google Shape;1697;p84">
              <a:extLst>
                <a:ext uri="{FF2B5EF4-FFF2-40B4-BE49-F238E27FC236}">
                  <a16:creationId xmlns:a16="http://schemas.microsoft.com/office/drawing/2014/main" id="{6FCA0E97-9C8A-FF61-7AA7-4C0414A056A2}"/>
                </a:ext>
              </a:extLst>
            </p:cNvPr>
            <p:cNvCxnSpPr/>
            <p:nvPr/>
          </p:nvCxnSpPr>
          <p:spPr>
            <a:xfrm>
              <a:off x="9419875" y="3502866"/>
              <a:ext cx="91500" cy="0"/>
            </a:xfrm>
            <a:prstGeom prst="straightConnector1">
              <a:avLst/>
            </a:prstGeom>
            <a:noFill/>
            <a:ln w="28575" cap="flat" cmpd="sng">
              <a:solidFill>
                <a:srgbClr val="0087ED"/>
              </a:solidFill>
              <a:prstDash val="solid"/>
              <a:round/>
              <a:headEnd type="none" w="sm" len="sm"/>
              <a:tailEnd type="none" w="sm" len="sm"/>
            </a:ln>
          </p:spPr>
        </p:cxnSp>
        <p:cxnSp>
          <p:nvCxnSpPr>
            <p:cNvPr id="10" name="Google Shape;1698;p84">
              <a:extLst>
                <a:ext uri="{FF2B5EF4-FFF2-40B4-BE49-F238E27FC236}">
                  <a16:creationId xmlns:a16="http://schemas.microsoft.com/office/drawing/2014/main" id="{2A1888D0-1B36-1EF4-C758-A349A42D29B2}"/>
                </a:ext>
              </a:extLst>
            </p:cNvPr>
            <p:cNvCxnSpPr/>
            <p:nvPr/>
          </p:nvCxnSpPr>
          <p:spPr>
            <a:xfrm>
              <a:off x="9645410" y="3350554"/>
              <a:ext cx="91500" cy="0"/>
            </a:xfrm>
            <a:prstGeom prst="straightConnector1">
              <a:avLst/>
            </a:prstGeom>
            <a:noFill/>
            <a:ln w="28575" cap="flat" cmpd="sng">
              <a:solidFill>
                <a:srgbClr val="0087ED"/>
              </a:solidFill>
              <a:prstDash val="solid"/>
              <a:round/>
              <a:headEnd type="none" w="sm" len="sm"/>
              <a:tailEnd type="none" w="sm" len="sm"/>
            </a:ln>
          </p:spPr>
        </p:cxnSp>
        <p:cxnSp>
          <p:nvCxnSpPr>
            <p:cNvPr id="11" name="Google Shape;1699;p84">
              <a:extLst>
                <a:ext uri="{FF2B5EF4-FFF2-40B4-BE49-F238E27FC236}">
                  <a16:creationId xmlns:a16="http://schemas.microsoft.com/office/drawing/2014/main" id="{F41E2C2C-28F8-3AB9-9630-F581B68D444F}"/>
                </a:ext>
              </a:extLst>
            </p:cNvPr>
            <p:cNvCxnSpPr/>
            <p:nvPr/>
          </p:nvCxnSpPr>
          <p:spPr>
            <a:xfrm>
              <a:off x="9474100" y="3251416"/>
              <a:ext cx="91500" cy="0"/>
            </a:xfrm>
            <a:prstGeom prst="straightConnector1">
              <a:avLst/>
            </a:prstGeom>
            <a:noFill/>
            <a:ln w="28575" cap="flat" cmpd="sng">
              <a:solidFill>
                <a:srgbClr val="0087ED"/>
              </a:solidFill>
              <a:prstDash val="solid"/>
              <a:round/>
              <a:headEnd type="none" w="sm" len="sm"/>
              <a:tailEnd type="none" w="sm" len="sm"/>
            </a:ln>
          </p:spPr>
        </p:cxnSp>
        <p:cxnSp>
          <p:nvCxnSpPr>
            <p:cNvPr id="12" name="Google Shape;1700;p84">
              <a:extLst>
                <a:ext uri="{FF2B5EF4-FFF2-40B4-BE49-F238E27FC236}">
                  <a16:creationId xmlns:a16="http://schemas.microsoft.com/office/drawing/2014/main" id="{F31C22FF-9A11-C63B-74FB-A43275931EB1}"/>
                </a:ext>
              </a:extLst>
            </p:cNvPr>
            <p:cNvCxnSpPr/>
            <p:nvPr/>
          </p:nvCxnSpPr>
          <p:spPr>
            <a:xfrm>
              <a:off x="9419875" y="39442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3" name="Google Shape;1701;p84">
              <a:extLst>
                <a:ext uri="{FF2B5EF4-FFF2-40B4-BE49-F238E27FC236}">
                  <a16:creationId xmlns:a16="http://schemas.microsoft.com/office/drawing/2014/main" id="{CE514187-1C31-DFB5-D7D5-F3F3FA34A57C}"/>
                </a:ext>
              </a:extLst>
            </p:cNvPr>
            <p:cNvCxnSpPr/>
            <p:nvPr/>
          </p:nvCxnSpPr>
          <p:spPr>
            <a:xfrm>
              <a:off x="9634735" y="3854141"/>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4" name="Google Shape;1702;p84">
              <a:extLst>
                <a:ext uri="{FF2B5EF4-FFF2-40B4-BE49-F238E27FC236}">
                  <a16:creationId xmlns:a16="http://schemas.microsoft.com/office/drawing/2014/main" id="{B169D60E-CEDF-14DB-F675-A8D2C7FBB4F1}"/>
                </a:ext>
              </a:extLst>
            </p:cNvPr>
            <p:cNvCxnSpPr/>
            <p:nvPr/>
          </p:nvCxnSpPr>
          <p:spPr>
            <a:xfrm>
              <a:off x="10033532" y="3882120"/>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5" name="Google Shape;1703;p84">
              <a:extLst>
                <a:ext uri="{FF2B5EF4-FFF2-40B4-BE49-F238E27FC236}">
                  <a16:creationId xmlns:a16="http://schemas.microsoft.com/office/drawing/2014/main" id="{D73DAB8B-3575-C591-9AFC-CFAF61358483}"/>
                </a:ext>
              </a:extLst>
            </p:cNvPr>
            <p:cNvCxnSpPr/>
            <p:nvPr/>
          </p:nvCxnSpPr>
          <p:spPr>
            <a:xfrm>
              <a:off x="9917786" y="3779183"/>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6" name="Google Shape;1704;p84">
              <a:extLst>
                <a:ext uri="{FF2B5EF4-FFF2-40B4-BE49-F238E27FC236}">
                  <a16:creationId xmlns:a16="http://schemas.microsoft.com/office/drawing/2014/main" id="{5EDD3796-E205-3439-3FD3-94A8A9388F40}"/>
                </a:ext>
              </a:extLst>
            </p:cNvPr>
            <p:cNvCxnSpPr/>
            <p:nvPr/>
          </p:nvCxnSpPr>
          <p:spPr>
            <a:xfrm>
              <a:off x="9617225" y="37543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 name="Google Shape;1705;p84">
              <a:extLst>
                <a:ext uri="{FF2B5EF4-FFF2-40B4-BE49-F238E27FC236}">
                  <a16:creationId xmlns:a16="http://schemas.microsoft.com/office/drawing/2014/main" id="{BE1DD90F-7408-50C6-808A-4715E6BA9692}"/>
                </a:ext>
              </a:extLst>
            </p:cNvPr>
            <p:cNvCxnSpPr/>
            <p:nvPr/>
          </p:nvCxnSpPr>
          <p:spPr>
            <a:xfrm>
              <a:off x="9846364" y="2992688"/>
              <a:ext cx="91500" cy="0"/>
            </a:xfrm>
            <a:prstGeom prst="straightConnector1">
              <a:avLst/>
            </a:prstGeom>
            <a:noFill/>
            <a:ln w="28575" cap="flat" cmpd="sng">
              <a:solidFill>
                <a:srgbClr val="FF0000"/>
              </a:solidFill>
              <a:prstDash val="solid"/>
              <a:round/>
              <a:headEnd type="none" w="sm" len="sm"/>
              <a:tailEnd type="none" w="sm" len="sm"/>
            </a:ln>
          </p:spPr>
        </p:cxnSp>
        <p:cxnSp>
          <p:nvCxnSpPr>
            <p:cNvPr id="18" name="Google Shape;1706;p84">
              <a:extLst>
                <a:ext uri="{FF2B5EF4-FFF2-40B4-BE49-F238E27FC236}">
                  <a16:creationId xmlns:a16="http://schemas.microsoft.com/office/drawing/2014/main" id="{DF0C1AE2-94C7-0F69-75BB-C493F4864193}"/>
                </a:ext>
              </a:extLst>
            </p:cNvPr>
            <p:cNvCxnSpPr/>
            <p:nvPr/>
          </p:nvCxnSpPr>
          <p:spPr>
            <a:xfrm>
              <a:off x="9303123" y="3096239"/>
              <a:ext cx="91500" cy="0"/>
            </a:xfrm>
            <a:prstGeom prst="straightConnector1">
              <a:avLst/>
            </a:prstGeom>
            <a:noFill/>
            <a:ln w="28575" cap="flat" cmpd="sng">
              <a:solidFill>
                <a:srgbClr val="FF0000"/>
              </a:solidFill>
              <a:prstDash val="solid"/>
              <a:round/>
              <a:headEnd type="none" w="sm" len="sm"/>
              <a:tailEnd type="none" w="sm" len="sm"/>
            </a:ln>
          </p:spPr>
        </p:cxnSp>
        <p:cxnSp>
          <p:nvCxnSpPr>
            <p:cNvPr id="19" name="Google Shape;1707;p84">
              <a:extLst>
                <a:ext uri="{FF2B5EF4-FFF2-40B4-BE49-F238E27FC236}">
                  <a16:creationId xmlns:a16="http://schemas.microsoft.com/office/drawing/2014/main" id="{7DD01C84-2D0D-B84D-569D-4161C481AC27}"/>
                </a:ext>
              </a:extLst>
            </p:cNvPr>
            <p:cNvCxnSpPr/>
            <p:nvPr/>
          </p:nvCxnSpPr>
          <p:spPr>
            <a:xfrm>
              <a:off x="10154856" y="3093287"/>
              <a:ext cx="91500" cy="0"/>
            </a:xfrm>
            <a:prstGeom prst="straightConnector1">
              <a:avLst/>
            </a:prstGeom>
            <a:noFill/>
            <a:ln w="28575" cap="flat" cmpd="sng">
              <a:solidFill>
                <a:srgbClr val="FF0000"/>
              </a:solidFill>
              <a:prstDash val="solid"/>
              <a:round/>
              <a:headEnd type="none" w="sm" len="sm"/>
              <a:tailEnd type="none" w="sm" len="sm"/>
            </a:ln>
          </p:spPr>
        </p:cxnSp>
        <p:cxnSp>
          <p:nvCxnSpPr>
            <p:cNvPr id="20" name="Google Shape;1708;p84">
              <a:extLst>
                <a:ext uri="{FF2B5EF4-FFF2-40B4-BE49-F238E27FC236}">
                  <a16:creationId xmlns:a16="http://schemas.microsoft.com/office/drawing/2014/main" id="{A78CBE1C-73F5-458D-767F-C60249232EDB}"/>
                </a:ext>
              </a:extLst>
            </p:cNvPr>
            <p:cNvCxnSpPr/>
            <p:nvPr/>
          </p:nvCxnSpPr>
          <p:spPr>
            <a:xfrm>
              <a:off x="9465173" y="3084664"/>
              <a:ext cx="91500" cy="0"/>
            </a:xfrm>
            <a:prstGeom prst="straightConnector1">
              <a:avLst/>
            </a:prstGeom>
            <a:noFill/>
            <a:ln w="28575" cap="flat" cmpd="sng">
              <a:solidFill>
                <a:srgbClr val="FF0000"/>
              </a:solidFill>
              <a:prstDash val="solid"/>
              <a:round/>
              <a:headEnd type="none" w="sm" len="sm"/>
              <a:tailEnd type="none" w="sm" len="sm"/>
            </a:ln>
          </p:spPr>
        </p:cxnSp>
        <p:cxnSp>
          <p:nvCxnSpPr>
            <p:cNvPr id="21" name="Google Shape;1709;p84">
              <a:extLst>
                <a:ext uri="{FF2B5EF4-FFF2-40B4-BE49-F238E27FC236}">
                  <a16:creationId xmlns:a16="http://schemas.microsoft.com/office/drawing/2014/main" id="{B4D413BB-453E-7F3A-1774-9464980A7E31}"/>
                </a:ext>
              </a:extLst>
            </p:cNvPr>
            <p:cNvCxnSpPr/>
            <p:nvPr/>
          </p:nvCxnSpPr>
          <p:spPr>
            <a:xfrm>
              <a:off x="9722734" y="3096239"/>
              <a:ext cx="104100" cy="0"/>
            </a:xfrm>
            <a:prstGeom prst="straightConnector1">
              <a:avLst/>
            </a:prstGeom>
            <a:noFill/>
            <a:ln w="28575" cap="flat" cmpd="sng">
              <a:solidFill>
                <a:srgbClr val="FF0000"/>
              </a:solidFill>
              <a:prstDash val="solid"/>
              <a:round/>
              <a:headEnd type="none" w="sm" len="sm"/>
              <a:tailEnd type="none" w="sm" len="sm"/>
            </a:ln>
          </p:spPr>
        </p:cxnSp>
        <p:cxnSp>
          <p:nvCxnSpPr>
            <p:cNvPr id="22" name="Google Shape;1710;p84">
              <a:extLst>
                <a:ext uri="{FF2B5EF4-FFF2-40B4-BE49-F238E27FC236}">
                  <a16:creationId xmlns:a16="http://schemas.microsoft.com/office/drawing/2014/main" id="{7C5BF9FB-18A7-7888-A73B-720F5FAC0FAA}"/>
                </a:ext>
              </a:extLst>
            </p:cNvPr>
            <p:cNvCxnSpPr/>
            <p:nvPr/>
          </p:nvCxnSpPr>
          <p:spPr>
            <a:xfrm rot="10800000">
              <a:off x="10382389" y="3096239"/>
              <a:ext cx="92700" cy="0"/>
            </a:xfrm>
            <a:prstGeom prst="straightConnector1">
              <a:avLst/>
            </a:prstGeom>
            <a:noFill/>
            <a:ln w="28575" cap="flat" cmpd="sng">
              <a:solidFill>
                <a:srgbClr val="FF0000"/>
              </a:solidFill>
              <a:prstDash val="solid"/>
              <a:round/>
              <a:headEnd type="none" w="sm" len="sm"/>
              <a:tailEnd type="none" w="sm" len="sm"/>
            </a:ln>
          </p:spPr>
        </p:cxnSp>
        <p:cxnSp>
          <p:nvCxnSpPr>
            <p:cNvPr id="23" name="Google Shape;1711;p84">
              <a:extLst>
                <a:ext uri="{FF2B5EF4-FFF2-40B4-BE49-F238E27FC236}">
                  <a16:creationId xmlns:a16="http://schemas.microsoft.com/office/drawing/2014/main" id="{192F9325-A4A7-A2EA-4235-87CED229E8E9}"/>
                </a:ext>
              </a:extLst>
            </p:cNvPr>
            <p:cNvCxnSpPr/>
            <p:nvPr/>
          </p:nvCxnSpPr>
          <p:spPr>
            <a:xfrm>
              <a:off x="10332346" y="3416239"/>
              <a:ext cx="91500" cy="0"/>
            </a:xfrm>
            <a:prstGeom prst="straightConnector1">
              <a:avLst/>
            </a:prstGeom>
            <a:noFill/>
            <a:ln w="28575" cap="flat" cmpd="sng">
              <a:solidFill>
                <a:srgbClr val="FCC748"/>
              </a:solidFill>
              <a:prstDash val="solid"/>
              <a:round/>
              <a:headEnd type="none" w="sm" len="sm"/>
              <a:tailEnd type="none" w="sm" len="sm"/>
            </a:ln>
          </p:spPr>
        </p:cxnSp>
        <p:cxnSp>
          <p:nvCxnSpPr>
            <p:cNvPr id="24" name="Google Shape;1712;p84">
              <a:extLst>
                <a:ext uri="{FF2B5EF4-FFF2-40B4-BE49-F238E27FC236}">
                  <a16:creationId xmlns:a16="http://schemas.microsoft.com/office/drawing/2014/main" id="{7CD5A1D9-B9FB-6D81-0666-DF4464E5EDBB}"/>
                </a:ext>
              </a:extLst>
            </p:cNvPr>
            <p:cNvCxnSpPr/>
            <p:nvPr/>
          </p:nvCxnSpPr>
          <p:spPr>
            <a:xfrm rot="10800000">
              <a:off x="10220449" y="3603363"/>
              <a:ext cx="125400" cy="0"/>
            </a:xfrm>
            <a:prstGeom prst="straightConnector1">
              <a:avLst/>
            </a:prstGeom>
            <a:noFill/>
            <a:ln w="28575" cap="flat" cmpd="sng">
              <a:solidFill>
                <a:srgbClr val="FCC748"/>
              </a:solidFill>
              <a:prstDash val="solid"/>
              <a:round/>
              <a:headEnd type="none" w="sm" len="sm"/>
              <a:tailEnd type="none" w="sm" len="sm"/>
            </a:ln>
          </p:spPr>
        </p:cxnSp>
        <p:cxnSp>
          <p:nvCxnSpPr>
            <p:cNvPr id="25" name="Google Shape;1713;p84">
              <a:extLst>
                <a:ext uri="{FF2B5EF4-FFF2-40B4-BE49-F238E27FC236}">
                  <a16:creationId xmlns:a16="http://schemas.microsoft.com/office/drawing/2014/main" id="{8DCDF25F-B43A-658B-E35D-FD80424A8E87}"/>
                </a:ext>
              </a:extLst>
            </p:cNvPr>
            <p:cNvCxnSpPr/>
            <p:nvPr/>
          </p:nvCxnSpPr>
          <p:spPr>
            <a:xfrm rot="10800000">
              <a:off x="10255291" y="3298785"/>
              <a:ext cx="127200" cy="0"/>
            </a:xfrm>
            <a:prstGeom prst="straightConnector1">
              <a:avLst/>
            </a:prstGeom>
            <a:noFill/>
            <a:ln w="28575" cap="flat" cmpd="sng">
              <a:solidFill>
                <a:srgbClr val="FCC748"/>
              </a:solidFill>
              <a:prstDash val="solid"/>
              <a:round/>
              <a:headEnd type="none" w="sm" len="sm"/>
              <a:tailEnd type="none" w="sm" len="sm"/>
            </a:ln>
          </p:spPr>
        </p:cxnSp>
        <p:cxnSp>
          <p:nvCxnSpPr>
            <p:cNvPr id="26" name="Google Shape;1714;p84">
              <a:extLst>
                <a:ext uri="{FF2B5EF4-FFF2-40B4-BE49-F238E27FC236}">
                  <a16:creationId xmlns:a16="http://schemas.microsoft.com/office/drawing/2014/main" id="{FEB638E1-6215-41CF-9A1C-90AC81C315D9}"/>
                </a:ext>
              </a:extLst>
            </p:cNvPr>
            <p:cNvCxnSpPr/>
            <p:nvPr/>
          </p:nvCxnSpPr>
          <p:spPr>
            <a:xfrm>
              <a:off x="9769032" y="3831219"/>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27" name="Google Shape;1715;p84">
              <a:extLst>
                <a:ext uri="{FF2B5EF4-FFF2-40B4-BE49-F238E27FC236}">
                  <a16:creationId xmlns:a16="http://schemas.microsoft.com/office/drawing/2014/main" id="{281F6F5B-570C-DB33-6CB8-673536E8A9D0}"/>
                </a:ext>
              </a:extLst>
            </p:cNvPr>
            <p:cNvCxnSpPr/>
            <p:nvPr/>
          </p:nvCxnSpPr>
          <p:spPr>
            <a:xfrm>
              <a:off x="9689939" y="3948895"/>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28" name="Google Shape;1716;p84">
              <a:extLst>
                <a:ext uri="{FF2B5EF4-FFF2-40B4-BE49-F238E27FC236}">
                  <a16:creationId xmlns:a16="http://schemas.microsoft.com/office/drawing/2014/main" id="{33D2A9D9-F7B9-393A-63EC-D7383BF4D70E}"/>
                </a:ext>
              </a:extLst>
            </p:cNvPr>
            <p:cNvCxnSpPr/>
            <p:nvPr/>
          </p:nvCxnSpPr>
          <p:spPr>
            <a:xfrm>
              <a:off x="9525965" y="3391382"/>
              <a:ext cx="91500" cy="0"/>
            </a:xfrm>
            <a:prstGeom prst="straightConnector1">
              <a:avLst/>
            </a:prstGeom>
            <a:noFill/>
            <a:ln w="28575" cap="flat" cmpd="sng">
              <a:solidFill>
                <a:srgbClr val="0087ED"/>
              </a:solidFill>
              <a:prstDash val="solid"/>
              <a:round/>
              <a:headEnd type="none" w="sm" len="sm"/>
              <a:tailEnd type="none" w="sm" len="sm"/>
            </a:ln>
          </p:spPr>
        </p:cxnSp>
        <p:cxnSp>
          <p:nvCxnSpPr>
            <p:cNvPr id="29" name="Google Shape;1717;p84">
              <a:extLst>
                <a:ext uri="{FF2B5EF4-FFF2-40B4-BE49-F238E27FC236}">
                  <a16:creationId xmlns:a16="http://schemas.microsoft.com/office/drawing/2014/main" id="{AABB7858-44EA-6C4D-F168-9F2650FB8E01}"/>
                </a:ext>
              </a:extLst>
            </p:cNvPr>
            <p:cNvCxnSpPr/>
            <p:nvPr/>
          </p:nvCxnSpPr>
          <p:spPr>
            <a:xfrm>
              <a:off x="9653286" y="3460830"/>
              <a:ext cx="127200" cy="0"/>
            </a:xfrm>
            <a:prstGeom prst="straightConnector1">
              <a:avLst/>
            </a:prstGeom>
            <a:noFill/>
            <a:ln w="28575" cap="flat" cmpd="sng">
              <a:solidFill>
                <a:srgbClr val="0087ED"/>
              </a:solidFill>
              <a:prstDash val="solid"/>
              <a:round/>
              <a:headEnd type="none" w="sm" len="sm"/>
              <a:tailEnd type="none" w="sm" len="sm"/>
            </a:ln>
          </p:spPr>
        </p:cxnSp>
        <p:cxnSp>
          <p:nvCxnSpPr>
            <p:cNvPr id="30" name="Google Shape;1718;p84">
              <a:extLst>
                <a:ext uri="{FF2B5EF4-FFF2-40B4-BE49-F238E27FC236}">
                  <a16:creationId xmlns:a16="http://schemas.microsoft.com/office/drawing/2014/main" id="{E85BE089-5C45-B411-50DE-46B5081B322A}"/>
                </a:ext>
              </a:extLst>
            </p:cNvPr>
            <p:cNvCxnSpPr/>
            <p:nvPr/>
          </p:nvCxnSpPr>
          <p:spPr>
            <a:xfrm>
              <a:off x="9606987" y="3518704"/>
              <a:ext cx="91500" cy="0"/>
            </a:xfrm>
            <a:prstGeom prst="straightConnector1">
              <a:avLst/>
            </a:prstGeom>
            <a:noFill/>
            <a:ln w="28575" cap="flat" cmpd="sng">
              <a:solidFill>
                <a:srgbClr val="0087ED"/>
              </a:solidFill>
              <a:prstDash val="solid"/>
              <a:round/>
              <a:headEnd type="none" w="sm" len="sm"/>
              <a:tailEnd type="none" w="sm" len="sm"/>
            </a:ln>
          </p:spPr>
        </p:cxnSp>
      </p:grpSp>
      <p:pic>
        <p:nvPicPr>
          <p:cNvPr id="1026" name="Picture 2" descr="A Game Changer: Protein Clustering Powered by Supercomputers | Department  of Energy">
            <a:extLst>
              <a:ext uri="{FF2B5EF4-FFF2-40B4-BE49-F238E27FC236}">
                <a16:creationId xmlns:a16="http://schemas.microsoft.com/office/drawing/2014/main" id="{FED23EAE-A2E8-D4C4-AF93-F43858782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5693" y="2772092"/>
            <a:ext cx="983672" cy="8637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06E61E6-AAE1-6D03-4963-E032F91A349E}"/>
              </a:ext>
            </a:extLst>
          </p:cNvPr>
          <p:cNvSpPr/>
          <p:nvPr/>
        </p:nvSpPr>
        <p:spPr>
          <a:xfrm>
            <a:off x="0" y="706078"/>
            <a:ext cx="9144000" cy="1926438"/>
          </a:xfrm>
          <a:prstGeom prst="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A9F9C93-424E-8714-9D29-5BF15C38820B}"/>
              </a:ext>
            </a:extLst>
          </p:cNvPr>
          <p:cNvSpPr/>
          <p:nvPr/>
        </p:nvSpPr>
        <p:spPr>
          <a:xfrm>
            <a:off x="2775599" y="2637506"/>
            <a:ext cx="3316968" cy="613773"/>
          </a:xfrm>
          <a:prstGeom prst="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4" name="Google Shape;1594;p84"/>
          <p:cNvGrpSpPr/>
          <p:nvPr/>
        </p:nvGrpSpPr>
        <p:grpSpPr>
          <a:xfrm>
            <a:off x="395926" y="2576238"/>
            <a:ext cx="2337168" cy="662218"/>
            <a:chOff x="5018880" y="3527582"/>
            <a:chExt cx="3116224" cy="882957"/>
          </a:xfrm>
        </p:grpSpPr>
        <p:grpSp>
          <p:nvGrpSpPr>
            <p:cNvPr id="1595" name="Google Shape;1595;p84"/>
            <p:cNvGrpSpPr/>
            <p:nvPr/>
          </p:nvGrpSpPr>
          <p:grpSpPr>
            <a:xfrm>
              <a:off x="6852454" y="3630651"/>
              <a:ext cx="1282650" cy="779888"/>
              <a:chOff x="2913929" y="3722926"/>
              <a:chExt cx="1282650" cy="779888"/>
            </a:xfrm>
          </p:grpSpPr>
          <p:cxnSp>
            <p:nvCxnSpPr>
              <p:cNvPr id="1596" name="Google Shape;1596;p84"/>
              <p:cNvCxnSpPr/>
              <p:nvPr/>
            </p:nvCxnSpPr>
            <p:spPr>
              <a:xfrm rot="10800000" flipH="1">
                <a:off x="3716729" y="39173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7" name="Google Shape;1597;p84"/>
              <p:cNvCxnSpPr/>
              <p:nvPr/>
            </p:nvCxnSpPr>
            <p:spPr>
              <a:xfrm rot="10800000" flipH="1">
                <a:off x="3241679" y="397192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8" name="Google Shape;1598;p84"/>
              <p:cNvCxnSpPr/>
              <p:nvPr/>
            </p:nvCxnSpPr>
            <p:spPr>
              <a:xfrm rot="10800000" flipH="1">
                <a:off x="3759854" y="3795014"/>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9" name="Google Shape;1599;p84"/>
              <p:cNvCxnSpPr/>
              <p:nvPr/>
            </p:nvCxnSpPr>
            <p:spPr>
              <a:xfrm rot="10800000" flipH="1">
                <a:off x="3562829" y="37797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00" name="Google Shape;1600;p84"/>
              <p:cNvCxnSpPr/>
              <p:nvPr/>
            </p:nvCxnSpPr>
            <p:spPr>
              <a:xfrm rot="10800000" flipH="1">
                <a:off x="3692929" y="42370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1" name="Google Shape;1601;p84"/>
              <p:cNvCxnSpPr/>
              <p:nvPr/>
            </p:nvCxnSpPr>
            <p:spPr>
              <a:xfrm rot="10800000" flipH="1">
                <a:off x="3759854" y="43748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2" name="Google Shape;1602;p84"/>
              <p:cNvCxnSpPr/>
              <p:nvPr/>
            </p:nvCxnSpPr>
            <p:spPr>
              <a:xfrm rot="10800000" flipH="1">
                <a:off x="3922929" y="42219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3" name="Google Shape;1603;p84"/>
              <p:cNvCxnSpPr/>
              <p:nvPr/>
            </p:nvCxnSpPr>
            <p:spPr>
              <a:xfrm rot="10800000" flipH="1">
                <a:off x="3814079" y="41233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4" name="Google Shape;1604;p84"/>
              <p:cNvCxnSpPr/>
              <p:nvPr/>
            </p:nvCxnSpPr>
            <p:spPr>
              <a:xfrm rot="10800000" flipH="1">
                <a:off x="3862679" y="38560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5" name="Google Shape;1605;p84"/>
              <p:cNvCxnSpPr/>
              <p:nvPr/>
            </p:nvCxnSpPr>
            <p:spPr>
              <a:xfrm rot="10800000" flipH="1">
                <a:off x="3972979" y="40162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6" name="Google Shape;1606;p84"/>
              <p:cNvCxnSpPr/>
              <p:nvPr/>
            </p:nvCxnSpPr>
            <p:spPr>
              <a:xfrm rot="10800000" flipH="1">
                <a:off x="4042679" y="38675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7" name="Google Shape;1607;p84"/>
              <p:cNvCxnSpPr/>
              <p:nvPr/>
            </p:nvCxnSpPr>
            <p:spPr>
              <a:xfrm rot="10800000" flipH="1">
                <a:off x="3945054" y="37852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8" name="Google Shape;1608;p84"/>
              <p:cNvCxnSpPr/>
              <p:nvPr/>
            </p:nvCxnSpPr>
            <p:spPr>
              <a:xfrm rot="10800000" flipH="1">
                <a:off x="3540529" y="39145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9" name="Google Shape;1609;p84"/>
              <p:cNvCxnSpPr/>
              <p:nvPr/>
            </p:nvCxnSpPr>
            <p:spPr>
              <a:xfrm rot="10800000" flipH="1">
                <a:off x="3429829" y="39637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0" name="Google Shape;1610;p84"/>
              <p:cNvCxnSpPr/>
              <p:nvPr/>
            </p:nvCxnSpPr>
            <p:spPr>
              <a:xfrm rot="10800000" flipH="1">
                <a:off x="3661679" y="38471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1" name="Google Shape;1611;p84"/>
              <p:cNvCxnSpPr/>
              <p:nvPr/>
            </p:nvCxnSpPr>
            <p:spPr>
              <a:xfrm rot="10800000" flipH="1">
                <a:off x="3456154" y="38654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2" name="Google Shape;1612;p84"/>
              <p:cNvCxnSpPr/>
              <p:nvPr/>
            </p:nvCxnSpPr>
            <p:spPr>
              <a:xfrm rot="10800000" flipH="1">
                <a:off x="3317779" y="408335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3" name="Google Shape;1613;p84"/>
              <p:cNvCxnSpPr/>
              <p:nvPr/>
            </p:nvCxnSpPr>
            <p:spPr>
              <a:xfrm rot="10800000" flipH="1">
                <a:off x="3368404" y="421185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4" name="Google Shape;1614;p84"/>
              <p:cNvCxnSpPr/>
              <p:nvPr/>
            </p:nvCxnSpPr>
            <p:spPr>
              <a:xfrm rot="10800000" flipH="1">
                <a:off x="3627654" y="4126639"/>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5" name="Google Shape;1615;p84"/>
              <p:cNvCxnSpPr/>
              <p:nvPr/>
            </p:nvCxnSpPr>
            <p:spPr>
              <a:xfrm rot="10800000" flipH="1">
                <a:off x="3518804" y="402810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6" name="Google Shape;1616;p84"/>
              <p:cNvCxnSpPr/>
              <p:nvPr/>
            </p:nvCxnSpPr>
            <p:spPr>
              <a:xfrm rot="10800000" flipH="1">
                <a:off x="3862679" y="417632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7" name="Google Shape;1617;p84"/>
              <p:cNvCxnSpPr/>
              <p:nvPr/>
            </p:nvCxnSpPr>
            <p:spPr>
              <a:xfrm rot="10800000" flipH="1">
                <a:off x="3922929" y="4277414"/>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8" name="Google Shape;1618;p84"/>
              <p:cNvCxnSpPr/>
              <p:nvPr/>
            </p:nvCxnSpPr>
            <p:spPr>
              <a:xfrm rot="10800000" flipH="1">
                <a:off x="3997629" y="4125014"/>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9" name="Google Shape;1619;p84"/>
              <p:cNvCxnSpPr/>
              <p:nvPr/>
            </p:nvCxnSpPr>
            <p:spPr>
              <a:xfrm rot="10800000" flipH="1">
                <a:off x="3930254" y="406952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20" name="Google Shape;1620;p84"/>
              <p:cNvCxnSpPr/>
              <p:nvPr/>
            </p:nvCxnSpPr>
            <p:spPr>
              <a:xfrm rot="10800000" flipH="1">
                <a:off x="3650079" y="44272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1" name="Google Shape;1621;p84"/>
              <p:cNvCxnSpPr/>
              <p:nvPr/>
            </p:nvCxnSpPr>
            <p:spPr>
              <a:xfrm rot="10800000" flipH="1">
                <a:off x="3231879" y="4427576"/>
                <a:ext cx="153900" cy="600"/>
              </a:xfrm>
              <a:prstGeom prst="straightConnector1">
                <a:avLst/>
              </a:prstGeom>
              <a:noFill/>
              <a:ln w="28575" cap="flat" cmpd="sng">
                <a:solidFill>
                  <a:srgbClr val="D69702"/>
                </a:solidFill>
                <a:prstDash val="solid"/>
                <a:round/>
                <a:headEnd type="none" w="sm" len="sm"/>
                <a:tailEnd type="none" w="sm" len="sm"/>
              </a:ln>
            </p:spPr>
          </p:cxnSp>
          <p:cxnSp>
            <p:nvCxnSpPr>
              <p:cNvPr id="1622" name="Google Shape;1622;p84"/>
              <p:cNvCxnSpPr/>
              <p:nvPr/>
            </p:nvCxnSpPr>
            <p:spPr>
              <a:xfrm rot="10800000" flipH="1">
                <a:off x="3967979" y="433291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3" name="Google Shape;1623;p84"/>
              <p:cNvCxnSpPr/>
              <p:nvPr/>
            </p:nvCxnSpPr>
            <p:spPr>
              <a:xfrm rot="10800000" flipH="1">
                <a:off x="3702454" y="43004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4" name="Google Shape;1624;p84"/>
              <p:cNvCxnSpPr/>
              <p:nvPr/>
            </p:nvCxnSpPr>
            <p:spPr>
              <a:xfrm rot="10800000" flipH="1">
                <a:off x="3837004" y="39709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5" name="Google Shape;1625;p84"/>
              <p:cNvCxnSpPr/>
              <p:nvPr/>
            </p:nvCxnSpPr>
            <p:spPr>
              <a:xfrm rot="10800000" flipH="1">
                <a:off x="3769129" y="40206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6" name="Google Shape;1626;p84"/>
              <p:cNvCxnSpPr/>
              <p:nvPr/>
            </p:nvCxnSpPr>
            <p:spPr>
              <a:xfrm rot="10800000" flipH="1">
                <a:off x="3905079" y="39171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7" name="Google Shape;1627;p84"/>
              <p:cNvCxnSpPr/>
              <p:nvPr/>
            </p:nvCxnSpPr>
            <p:spPr>
              <a:xfrm rot="10800000" flipH="1">
                <a:off x="4016579" y="39666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8" name="Google Shape;1628;p84"/>
              <p:cNvCxnSpPr/>
              <p:nvPr/>
            </p:nvCxnSpPr>
            <p:spPr>
              <a:xfrm rot="10800000" flipH="1">
                <a:off x="3248679" y="43044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9" name="Google Shape;1629;p84"/>
              <p:cNvCxnSpPr/>
              <p:nvPr/>
            </p:nvCxnSpPr>
            <p:spPr>
              <a:xfrm rot="10800000" flipH="1">
                <a:off x="3105654" y="43638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0" name="Google Shape;1630;p84"/>
              <p:cNvCxnSpPr/>
              <p:nvPr/>
            </p:nvCxnSpPr>
            <p:spPr>
              <a:xfrm rot="10800000" flipH="1">
                <a:off x="3471679" y="43219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1" name="Google Shape;1631;p84"/>
              <p:cNvCxnSpPr/>
              <p:nvPr/>
            </p:nvCxnSpPr>
            <p:spPr>
              <a:xfrm rot="10800000" flipH="1">
                <a:off x="3368404" y="41506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2" name="Google Shape;1632;p84"/>
              <p:cNvCxnSpPr/>
              <p:nvPr/>
            </p:nvCxnSpPr>
            <p:spPr>
              <a:xfrm rot="10800000" flipH="1">
                <a:off x="3120204" y="403513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3" name="Google Shape;1633;p84"/>
              <p:cNvCxnSpPr/>
              <p:nvPr/>
            </p:nvCxnSpPr>
            <p:spPr>
              <a:xfrm rot="10800000" flipH="1">
                <a:off x="3177654" y="41696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4" name="Google Shape;1634;p84"/>
              <p:cNvCxnSpPr/>
              <p:nvPr/>
            </p:nvCxnSpPr>
            <p:spPr>
              <a:xfrm rot="10800000" flipH="1">
                <a:off x="3340729" y="40167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5" name="Google Shape;1635;p84"/>
              <p:cNvCxnSpPr/>
              <p:nvPr/>
            </p:nvCxnSpPr>
            <p:spPr>
              <a:xfrm rot="10800000" flipH="1">
                <a:off x="3231879" y="39182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6" name="Google Shape;1636;p84"/>
              <p:cNvCxnSpPr/>
              <p:nvPr/>
            </p:nvCxnSpPr>
            <p:spPr>
              <a:xfrm rot="10800000" flipH="1">
                <a:off x="3001204" y="41552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37" name="Google Shape;1637;p84"/>
              <p:cNvCxnSpPr/>
              <p:nvPr/>
            </p:nvCxnSpPr>
            <p:spPr>
              <a:xfrm rot="10800000" flipH="1">
                <a:off x="3471679" y="4257239"/>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38" name="Google Shape;1638;p84"/>
              <p:cNvCxnSpPr/>
              <p:nvPr/>
            </p:nvCxnSpPr>
            <p:spPr>
              <a:xfrm rot="10800000" flipH="1">
                <a:off x="3317779" y="43660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9" name="Google Shape;1639;p84"/>
              <p:cNvCxnSpPr/>
              <p:nvPr/>
            </p:nvCxnSpPr>
            <p:spPr>
              <a:xfrm rot="10800000" flipH="1">
                <a:off x="3549779" y="43638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40" name="Google Shape;1640;p84"/>
              <p:cNvCxnSpPr/>
              <p:nvPr/>
            </p:nvCxnSpPr>
            <p:spPr>
              <a:xfrm rot="10800000" flipH="1">
                <a:off x="3067829" y="38668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1" name="Google Shape;1641;p84"/>
              <p:cNvCxnSpPr/>
              <p:nvPr/>
            </p:nvCxnSpPr>
            <p:spPr>
              <a:xfrm rot="10800000" flipH="1">
                <a:off x="2956829" y="39655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2" name="Google Shape;1642;p84"/>
              <p:cNvCxnSpPr/>
              <p:nvPr/>
            </p:nvCxnSpPr>
            <p:spPr>
              <a:xfrm rot="10800000" flipH="1">
                <a:off x="3255704" y="38625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3" name="Google Shape;1643;p84"/>
              <p:cNvCxnSpPr/>
              <p:nvPr/>
            </p:nvCxnSpPr>
            <p:spPr>
              <a:xfrm rot="10800000" flipH="1">
                <a:off x="3340729" y="37932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4" name="Google Shape;1644;p84"/>
              <p:cNvCxnSpPr/>
              <p:nvPr/>
            </p:nvCxnSpPr>
            <p:spPr>
              <a:xfrm rot="10800000" flipH="1">
                <a:off x="3504804" y="40850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5" name="Google Shape;1645;p84"/>
              <p:cNvCxnSpPr/>
              <p:nvPr/>
            </p:nvCxnSpPr>
            <p:spPr>
              <a:xfrm rot="10800000" flipH="1">
                <a:off x="3556479" y="418808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6" name="Google Shape;1646;p84"/>
              <p:cNvCxnSpPr/>
              <p:nvPr/>
            </p:nvCxnSpPr>
            <p:spPr>
              <a:xfrm rot="10800000" flipH="1">
                <a:off x="3734804" y="40698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7" name="Google Shape;1647;p84"/>
              <p:cNvCxnSpPr/>
              <p:nvPr/>
            </p:nvCxnSpPr>
            <p:spPr>
              <a:xfrm rot="10800000" flipH="1">
                <a:off x="3625954" y="39713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8" name="Google Shape;1648;p84"/>
              <p:cNvCxnSpPr/>
              <p:nvPr/>
            </p:nvCxnSpPr>
            <p:spPr>
              <a:xfrm rot="10800000" flipH="1">
                <a:off x="2984504" y="4212051"/>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9" name="Google Shape;1649;p84"/>
              <p:cNvCxnSpPr/>
              <p:nvPr/>
            </p:nvCxnSpPr>
            <p:spPr>
              <a:xfrm rot="10800000" flipH="1">
                <a:off x="3035079" y="42833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0" name="Google Shape;1650;p84"/>
              <p:cNvCxnSpPr/>
              <p:nvPr/>
            </p:nvCxnSpPr>
            <p:spPr>
              <a:xfrm rot="10800000" flipH="1">
                <a:off x="3163879" y="42370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1" name="Google Shape;1651;p84"/>
              <p:cNvCxnSpPr/>
              <p:nvPr/>
            </p:nvCxnSpPr>
            <p:spPr>
              <a:xfrm rot="10800000" flipH="1">
                <a:off x="3105654" y="4098351"/>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2" name="Google Shape;1652;p84"/>
              <p:cNvCxnSpPr/>
              <p:nvPr/>
            </p:nvCxnSpPr>
            <p:spPr>
              <a:xfrm rot="10800000" flipH="1">
                <a:off x="3138404" y="37950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3" name="Google Shape;1653;p84"/>
              <p:cNvCxnSpPr/>
              <p:nvPr/>
            </p:nvCxnSpPr>
            <p:spPr>
              <a:xfrm rot="10800000" flipH="1">
                <a:off x="3722904" y="37229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4" name="Google Shape;1654;p84"/>
              <p:cNvCxnSpPr/>
              <p:nvPr/>
            </p:nvCxnSpPr>
            <p:spPr>
              <a:xfrm rot="10800000" flipH="1">
                <a:off x="3409604" y="37289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5" name="Google Shape;1655;p84"/>
              <p:cNvCxnSpPr/>
              <p:nvPr/>
            </p:nvCxnSpPr>
            <p:spPr>
              <a:xfrm rot="10800000" flipH="1">
                <a:off x="2913929" y="40167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6" name="Google Shape;1656;p84"/>
              <p:cNvCxnSpPr/>
              <p:nvPr/>
            </p:nvCxnSpPr>
            <p:spPr>
              <a:xfrm rot="10800000" flipH="1">
                <a:off x="3435729" y="443198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7" name="Google Shape;1657;p84"/>
              <p:cNvCxnSpPr/>
              <p:nvPr/>
            </p:nvCxnSpPr>
            <p:spPr>
              <a:xfrm rot="10800000" flipH="1">
                <a:off x="3820092" y="44388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8" name="Google Shape;1658;p84"/>
              <p:cNvCxnSpPr/>
              <p:nvPr/>
            </p:nvCxnSpPr>
            <p:spPr>
              <a:xfrm rot="10800000" flipH="1">
                <a:off x="3504792" y="45001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9" name="Google Shape;1659;p84"/>
              <p:cNvCxnSpPr/>
              <p:nvPr/>
            </p:nvCxnSpPr>
            <p:spPr>
              <a:xfrm rot="10800000" flipH="1">
                <a:off x="3967967" y="43912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0" name="Google Shape;1660;p84"/>
              <p:cNvCxnSpPr/>
              <p:nvPr/>
            </p:nvCxnSpPr>
            <p:spPr>
              <a:xfrm rot="10800000" flipH="1">
                <a:off x="3018817" y="44272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1" name="Google Shape;1661;p84"/>
              <p:cNvCxnSpPr/>
              <p:nvPr/>
            </p:nvCxnSpPr>
            <p:spPr>
              <a:xfrm rot="10800000" flipH="1">
                <a:off x="3734792" y="44965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2" name="Google Shape;1662;p84"/>
              <p:cNvCxnSpPr/>
              <p:nvPr/>
            </p:nvCxnSpPr>
            <p:spPr>
              <a:xfrm rot="10800000" flipH="1">
                <a:off x="3265042" y="4502214"/>
                <a:ext cx="153900" cy="600"/>
              </a:xfrm>
              <a:prstGeom prst="straightConnector1">
                <a:avLst/>
              </a:prstGeom>
              <a:noFill/>
              <a:ln w="28575" cap="flat" cmpd="sng">
                <a:solidFill>
                  <a:srgbClr val="FF0000"/>
                </a:solidFill>
                <a:prstDash val="solid"/>
                <a:round/>
                <a:headEnd type="none" w="sm" len="sm"/>
                <a:tailEnd type="none" w="sm" len="sm"/>
              </a:ln>
            </p:spPr>
          </p:cxnSp>
        </p:grpSp>
        <p:sp>
          <p:nvSpPr>
            <p:cNvPr id="1663" name="Google Shape;1663;p84"/>
            <p:cNvSpPr/>
            <p:nvPr/>
          </p:nvSpPr>
          <p:spPr>
            <a:xfrm>
              <a:off x="5018880" y="3527582"/>
              <a:ext cx="1721700" cy="6501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Sequence</a:t>
              </a:r>
              <a:endParaRPr sz="1600" dirty="0">
                <a:solidFill>
                  <a:schemeClr val="tx1"/>
                </a:solidFill>
                <a:latin typeface="Arial"/>
                <a:ea typeface="Arial"/>
                <a:cs typeface="Arial"/>
                <a:sym typeface="Arial"/>
              </a:endParaRPr>
            </a:p>
          </p:txBody>
        </p:sp>
      </p:grpSp>
    </p:spTree>
    <p:extLst>
      <p:ext uri="{BB962C8B-B14F-4D97-AF65-F5344CB8AC3E}">
        <p14:creationId xmlns:p14="http://schemas.microsoft.com/office/powerpoint/2010/main" val="2257457326"/>
      </p:ext>
    </p:extLst>
  </p:cSld>
  <p:clrMapOvr>
    <a:masterClrMapping/>
  </p:clrMapOvr>
  <mc:AlternateContent xmlns:mc="http://schemas.openxmlformats.org/markup-compatibility/2006" xmlns:p14="http://schemas.microsoft.com/office/powerpoint/2010/main">
    <mc:Choice Requires="p14">
      <p:transition spd="slow" p14:dur="2000" advTm="135178"/>
    </mc:Choice>
    <mc:Fallback xmlns="">
      <p:transition spd="slow" advTm="13517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CD70-2454-47FF-62D9-FAF08BDE37C8}"/>
              </a:ext>
            </a:extLst>
          </p:cNvPr>
          <p:cNvSpPr>
            <a:spLocks noGrp="1"/>
          </p:cNvSpPr>
          <p:nvPr>
            <p:ph type="title"/>
          </p:nvPr>
        </p:nvSpPr>
        <p:spPr/>
        <p:txBody>
          <a:bodyPr/>
          <a:lstStyle/>
          <a:p>
            <a:r>
              <a:rPr lang="en-US" dirty="0"/>
              <a:t>Binning with Machine Learning (</a:t>
            </a:r>
            <a:r>
              <a:rPr lang="en-US" dirty="0" err="1"/>
              <a:t>GenomeFace</a:t>
            </a:r>
            <a:r>
              <a:rPr lang="en-US" dirty="0"/>
              <a:t>)</a:t>
            </a:r>
          </a:p>
        </p:txBody>
      </p:sp>
      <p:sp>
        <p:nvSpPr>
          <p:cNvPr id="3" name="Text Placeholder 2">
            <a:extLst>
              <a:ext uri="{FF2B5EF4-FFF2-40B4-BE49-F238E27FC236}">
                <a16:creationId xmlns:a16="http://schemas.microsoft.com/office/drawing/2014/main" id="{75C0900D-783C-CAD4-83E8-F44FE98D3030}"/>
              </a:ext>
            </a:extLst>
          </p:cNvPr>
          <p:cNvSpPr>
            <a:spLocks noGrp="1"/>
          </p:cNvSpPr>
          <p:nvPr>
            <p:ph type="body" idx="1"/>
          </p:nvPr>
        </p:nvSpPr>
        <p:spPr>
          <a:xfrm>
            <a:off x="142875" y="810202"/>
            <a:ext cx="8743950" cy="1376817"/>
          </a:xfrm>
        </p:spPr>
        <p:txBody>
          <a:bodyPr/>
          <a:lstStyle/>
          <a:p>
            <a:pPr>
              <a:lnSpc>
                <a:spcPct val="100000"/>
              </a:lnSpc>
              <a:spcBef>
                <a:spcPts val="0"/>
              </a:spcBef>
              <a:spcAft>
                <a:spcPts val="600"/>
              </a:spcAft>
            </a:pPr>
            <a:r>
              <a:rPr lang="en-US" sz="1800" dirty="0">
                <a:effectLst/>
                <a:latin typeface="Helvetica Neue" panose="02000503000000020004" pitchFamily="2" charset="0"/>
              </a:rPr>
              <a:t>Train on </a:t>
            </a:r>
            <a:r>
              <a:rPr lang="en-US" sz="1800" b="1" dirty="0">
                <a:effectLst/>
                <a:latin typeface="Helvetica Neue" panose="02000503000000020004" pitchFamily="2" charset="0"/>
              </a:rPr>
              <a:t>43,000 genomes</a:t>
            </a:r>
            <a:r>
              <a:rPr lang="en-US" sz="1800" b="1" dirty="0">
                <a:latin typeface="Helvetica Neue" panose="02000503000000020004" pitchFamily="2" charset="0"/>
              </a:rPr>
              <a:t> (</a:t>
            </a:r>
            <a:r>
              <a:rPr lang="en-US" sz="1800" dirty="0">
                <a:effectLst/>
                <a:latin typeface="Helvetica Neue" panose="02000503000000020004" pitchFamily="2" charset="0"/>
              </a:rPr>
              <a:t>k-</a:t>
            </a:r>
            <a:r>
              <a:rPr lang="en-US" sz="1800" dirty="0" err="1">
                <a:effectLst/>
                <a:latin typeface="Helvetica Neue" panose="02000503000000020004" pitchFamily="2" charset="0"/>
              </a:rPr>
              <a:t>mer</a:t>
            </a:r>
            <a:r>
              <a:rPr lang="en-US" sz="1800" dirty="0">
                <a:effectLst/>
                <a:latin typeface="Helvetica Neue" panose="02000503000000020004" pitchFamily="2" charset="0"/>
              </a:rPr>
              <a:t> frequency variants)</a:t>
            </a:r>
          </a:p>
          <a:p>
            <a:pPr>
              <a:lnSpc>
                <a:spcPct val="100000"/>
              </a:lnSpc>
              <a:spcBef>
                <a:spcPts val="0"/>
              </a:spcBef>
              <a:spcAft>
                <a:spcPts val="600"/>
              </a:spcAft>
            </a:pPr>
            <a:r>
              <a:rPr lang="en-US" sz="1800" dirty="0">
                <a:effectLst/>
                <a:latin typeface="Helvetica Neue" panose="02000503000000020004" pitchFamily="2" charset="0"/>
              </a:rPr>
              <a:t>Learn embedding that clusters contigs from same genome</a:t>
            </a:r>
          </a:p>
          <a:p>
            <a:pPr>
              <a:lnSpc>
                <a:spcPct val="100000"/>
              </a:lnSpc>
              <a:spcBef>
                <a:spcPts val="0"/>
              </a:spcBef>
              <a:spcAft>
                <a:spcPts val="600"/>
              </a:spcAft>
            </a:pPr>
            <a:r>
              <a:rPr lang="en-US" sz="1800" dirty="0">
                <a:effectLst/>
                <a:latin typeface="Helvetica Neue" panose="02000503000000020004" pitchFamily="2" charset="0"/>
              </a:rPr>
              <a:t>A second neural network captures relative abundance</a:t>
            </a:r>
          </a:p>
          <a:p>
            <a:pPr>
              <a:lnSpc>
                <a:spcPct val="100000"/>
              </a:lnSpc>
              <a:spcBef>
                <a:spcPts val="0"/>
              </a:spcBef>
              <a:spcAft>
                <a:spcPts val="600"/>
              </a:spcAft>
            </a:pPr>
            <a:endParaRPr lang="en-US" sz="1800" dirty="0"/>
          </a:p>
        </p:txBody>
      </p:sp>
      <p:pic>
        <p:nvPicPr>
          <p:cNvPr id="4" name="Picture 3">
            <a:extLst>
              <a:ext uri="{FF2B5EF4-FFF2-40B4-BE49-F238E27FC236}">
                <a16:creationId xmlns:a16="http://schemas.microsoft.com/office/drawing/2014/main" id="{4B6DA3D4-0922-08AC-1A57-FCA61B48D16C}"/>
              </a:ext>
            </a:extLst>
          </p:cNvPr>
          <p:cNvPicPr>
            <a:picLocks noChangeAspect="1"/>
          </p:cNvPicPr>
          <p:nvPr/>
        </p:nvPicPr>
        <p:blipFill rotWithShape="1">
          <a:blip r:embed="rId2"/>
          <a:srcRect l="3746" t="24364" r="63474" b="7914"/>
          <a:stretch/>
        </p:blipFill>
        <p:spPr>
          <a:xfrm>
            <a:off x="152302" y="2036187"/>
            <a:ext cx="1808473" cy="1917433"/>
          </a:xfrm>
          <a:prstGeom prst="rect">
            <a:avLst/>
          </a:prstGeom>
        </p:spPr>
      </p:pic>
      <p:pic>
        <p:nvPicPr>
          <p:cNvPr id="5" name="Picture 4">
            <a:extLst>
              <a:ext uri="{FF2B5EF4-FFF2-40B4-BE49-F238E27FC236}">
                <a16:creationId xmlns:a16="http://schemas.microsoft.com/office/drawing/2014/main" id="{09BDF9E8-4A4E-BF8C-3D10-FA692D2A27E0}"/>
              </a:ext>
            </a:extLst>
          </p:cNvPr>
          <p:cNvPicPr>
            <a:picLocks noChangeAspect="1"/>
          </p:cNvPicPr>
          <p:nvPr/>
        </p:nvPicPr>
        <p:blipFill rotWithShape="1">
          <a:blip r:embed="rId2"/>
          <a:srcRect l="68228" t="24618" b="7659"/>
          <a:stretch/>
        </p:blipFill>
        <p:spPr>
          <a:xfrm>
            <a:off x="1922601" y="2701956"/>
            <a:ext cx="1664070" cy="1820329"/>
          </a:xfrm>
          <a:prstGeom prst="rect">
            <a:avLst/>
          </a:prstGeom>
        </p:spPr>
      </p:pic>
      <p:sp>
        <p:nvSpPr>
          <p:cNvPr id="6" name="TextBox 5">
            <a:extLst>
              <a:ext uri="{FF2B5EF4-FFF2-40B4-BE49-F238E27FC236}">
                <a16:creationId xmlns:a16="http://schemas.microsoft.com/office/drawing/2014/main" id="{331DC7BA-2654-8A8E-B4F8-4BEB2DEC5746}"/>
              </a:ext>
            </a:extLst>
          </p:cNvPr>
          <p:cNvSpPr txBox="1"/>
          <p:nvPr/>
        </p:nvSpPr>
        <p:spPr>
          <a:xfrm>
            <a:off x="290498" y="3931734"/>
            <a:ext cx="1258678" cy="307777"/>
          </a:xfrm>
          <a:prstGeom prst="rect">
            <a:avLst/>
          </a:prstGeom>
          <a:noFill/>
        </p:spPr>
        <p:txBody>
          <a:bodyPr wrap="none" rtlCol="0">
            <a:spAutoFit/>
          </a:bodyPr>
          <a:lstStyle/>
          <a:p>
            <a:r>
              <a:rPr lang="en-US" dirty="0"/>
              <a:t>Start Training</a:t>
            </a:r>
          </a:p>
        </p:txBody>
      </p:sp>
      <p:sp>
        <p:nvSpPr>
          <p:cNvPr id="7" name="TextBox 6">
            <a:extLst>
              <a:ext uri="{FF2B5EF4-FFF2-40B4-BE49-F238E27FC236}">
                <a16:creationId xmlns:a16="http://schemas.microsoft.com/office/drawing/2014/main" id="{89312F69-E771-40DD-E9F5-C1204EA68972}"/>
              </a:ext>
            </a:extLst>
          </p:cNvPr>
          <p:cNvSpPr txBox="1"/>
          <p:nvPr/>
        </p:nvSpPr>
        <p:spPr>
          <a:xfrm>
            <a:off x="1714436" y="4396677"/>
            <a:ext cx="1199367" cy="307777"/>
          </a:xfrm>
          <a:prstGeom prst="rect">
            <a:avLst/>
          </a:prstGeom>
          <a:noFill/>
        </p:spPr>
        <p:txBody>
          <a:bodyPr wrap="none" rtlCol="0">
            <a:spAutoFit/>
          </a:bodyPr>
          <a:lstStyle/>
          <a:p>
            <a:r>
              <a:rPr lang="en-US" dirty="0"/>
              <a:t>End Training</a:t>
            </a:r>
          </a:p>
        </p:txBody>
      </p:sp>
      <p:pic>
        <p:nvPicPr>
          <p:cNvPr id="8" name="Picture 7">
            <a:extLst>
              <a:ext uri="{FF2B5EF4-FFF2-40B4-BE49-F238E27FC236}">
                <a16:creationId xmlns:a16="http://schemas.microsoft.com/office/drawing/2014/main" id="{C9F0E8A4-3703-59A7-99A5-31CF88A820DA}"/>
              </a:ext>
            </a:extLst>
          </p:cNvPr>
          <p:cNvPicPr>
            <a:picLocks noChangeAspect="1"/>
          </p:cNvPicPr>
          <p:nvPr/>
        </p:nvPicPr>
        <p:blipFill>
          <a:blip r:embed="rId3"/>
          <a:stretch>
            <a:fillRect/>
          </a:stretch>
        </p:blipFill>
        <p:spPr>
          <a:xfrm>
            <a:off x="3564396" y="1943014"/>
            <a:ext cx="3213717" cy="2410288"/>
          </a:xfrm>
          <a:prstGeom prst="rect">
            <a:avLst/>
          </a:prstGeom>
        </p:spPr>
      </p:pic>
      <p:pic>
        <p:nvPicPr>
          <p:cNvPr id="9" name="Picture 8">
            <a:extLst>
              <a:ext uri="{FF2B5EF4-FFF2-40B4-BE49-F238E27FC236}">
                <a16:creationId xmlns:a16="http://schemas.microsoft.com/office/drawing/2014/main" id="{819376A4-389D-BC47-3998-9A3E6961E289}"/>
              </a:ext>
            </a:extLst>
          </p:cNvPr>
          <p:cNvPicPr>
            <a:picLocks noChangeAspect="1"/>
          </p:cNvPicPr>
          <p:nvPr/>
        </p:nvPicPr>
        <p:blipFill>
          <a:blip r:embed="rId4"/>
          <a:stretch>
            <a:fillRect/>
          </a:stretch>
        </p:blipFill>
        <p:spPr>
          <a:xfrm>
            <a:off x="6661390" y="1491368"/>
            <a:ext cx="2363631" cy="2917934"/>
          </a:xfrm>
          <a:prstGeom prst="rect">
            <a:avLst/>
          </a:prstGeom>
        </p:spPr>
      </p:pic>
      <p:sp>
        <p:nvSpPr>
          <p:cNvPr id="10" name="TextBox 9">
            <a:extLst>
              <a:ext uri="{FF2B5EF4-FFF2-40B4-BE49-F238E27FC236}">
                <a16:creationId xmlns:a16="http://schemas.microsoft.com/office/drawing/2014/main" id="{0EF8E6A0-B2B9-8600-2FD0-AFB72195AD95}"/>
              </a:ext>
            </a:extLst>
          </p:cNvPr>
          <p:cNvSpPr txBox="1"/>
          <p:nvPr/>
        </p:nvSpPr>
        <p:spPr>
          <a:xfrm>
            <a:off x="7929156" y="2227386"/>
            <a:ext cx="1100267" cy="523220"/>
          </a:xfrm>
          <a:prstGeom prst="rect">
            <a:avLst/>
          </a:prstGeom>
          <a:noFill/>
        </p:spPr>
        <p:txBody>
          <a:bodyPr wrap="square" rtlCol="0">
            <a:spAutoFit/>
          </a:bodyPr>
          <a:lstStyle/>
          <a:p>
            <a:r>
              <a:rPr lang="en-US" dirty="0">
                <a:solidFill>
                  <a:schemeClr val="accent3"/>
                </a:solidFill>
              </a:rPr>
              <a:t>New Science</a:t>
            </a:r>
          </a:p>
        </p:txBody>
      </p:sp>
      <p:cxnSp>
        <p:nvCxnSpPr>
          <p:cNvPr id="11" name="Straight Arrow Connector 10">
            <a:extLst>
              <a:ext uri="{FF2B5EF4-FFF2-40B4-BE49-F238E27FC236}">
                <a16:creationId xmlns:a16="http://schemas.microsoft.com/office/drawing/2014/main" id="{7554B1A6-B8BE-1F66-9CB8-000696DB026A}"/>
              </a:ext>
            </a:extLst>
          </p:cNvPr>
          <p:cNvCxnSpPr>
            <a:cxnSpLocks/>
          </p:cNvCxnSpPr>
          <p:nvPr/>
        </p:nvCxnSpPr>
        <p:spPr>
          <a:xfrm flipH="1" flipV="1">
            <a:off x="7703699" y="2562182"/>
            <a:ext cx="257539" cy="956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188070-BF3D-B2B2-2E89-4F21F273B708}"/>
              </a:ext>
            </a:extLst>
          </p:cNvPr>
          <p:cNvCxnSpPr>
            <a:cxnSpLocks/>
          </p:cNvCxnSpPr>
          <p:nvPr/>
        </p:nvCxnSpPr>
        <p:spPr>
          <a:xfrm>
            <a:off x="8149863" y="3549524"/>
            <a:ext cx="145725" cy="0"/>
          </a:xfrm>
          <a:prstGeom prst="straightConnector1">
            <a:avLst/>
          </a:prstGeom>
          <a:ln>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DCBBCFB0-9DAF-EB43-20B6-16F5C3A1D487}"/>
              </a:ext>
            </a:extLst>
          </p:cNvPr>
          <p:cNvCxnSpPr>
            <a:cxnSpLocks/>
          </p:cNvCxnSpPr>
          <p:nvPr/>
        </p:nvCxnSpPr>
        <p:spPr>
          <a:xfrm flipV="1">
            <a:off x="8147412" y="2728102"/>
            <a:ext cx="0" cy="8214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6B4E97-F94E-ACDA-4EBB-2A9AC7BE4D24}"/>
              </a:ext>
            </a:extLst>
          </p:cNvPr>
          <p:cNvSpPr txBox="1"/>
          <p:nvPr/>
        </p:nvSpPr>
        <p:spPr>
          <a:xfrm>
            <a:off x="6759081" y="3837414"/>
            <a:ext cx="697523" cy="246221"/>
          </a:xfrm>
          <a:prstGeom prst="rect">
            <a:avLst/>
          </a:prstGeom>
          <a:noFill/>
        </p:spPr>
        <p:txBody>
          <a:bodyPr wrap="square" rtlCol="0">
            <a:spAutoFit/>
          </a:bodyPr>
          <a:lstStyle/>
          <a:p>
            <a:r>
              <a:rPr lang="en-US" sz="1000" dirty="0">
                <a:solidFill>
                  <a:schemeClr val="tx1">
                    <a:lumMod val="75000"/>
                    <a:lumOff val="25000"/>
                  </a:schemeClr>
                </a:solidFill>
              </a:rPr>
              <a:t>Quality:</a:t>
            </a:r>
          </a:p>
        </p:txBody>
      </p:sp>
      <p:sp>
        <p:nvSpPr>
          <p:cNvPr id="21" name="Google Shape;524;p46">
            <a:extLst>
              <a:ext uri="{FF2B5EF4-FFF2-40B4-BE49-F238E27FC236}">
                <a16:creationId xmlns:a16="http://schemas.microsoft.com/office/drawing/2014/main" id="{891C7CAF-9CBC-F9A4-5DBD-D6C110315C11}"/>
              </a:ext>
            </a:extLst>
          </p:cNvPr>
          <p:cNvSpPr txBox="1"/>
          <p:nvPr/>
        </p:nvSpPr>
        <p:spPr>
          <a:xfrm>
            <a:off x="845510" y="4728000"/>
            <a:ext cx="8251850" cy="397001"/>
          </a:xfrm>
          <a:prstGeom prst="rect">
            <a:avLst/>
          </a:prstGeom>
          <a:noFill/>
          <a:ln>
            <a:noFill/>
          </a:ln>
        </p:spPr>
        <p:txBody>
          <a:bodyPr spcFirstLastPara="1" wrap="square" lIns="91425" tIns="91425" rIns="91425" bIns="91425" anchor="t" anchorCtr="0">
            <a:spAutoFit/>
          </a:bodyPr>
          <a:lstStyle/>
          <a:p>
            <a:pPr marL="0" lvl="0" indent="0" algn="l" rtl="0">
              <a:lnSpc>
                <a:spcPct val="115000"/>
              </a:lnSpc>
              <a:buNone/>
            </a:pPr>
            <a:r>
              <a:rPr lang="en-US" sz="1200" dirty="0">
                <a:solidFill>
                  <a:schemeClr val="bg1"/>
                </a:solidFill>
              </a:rPr>
              <a:t>Richard </a:t>
            </a:r>
            <a:r>
              <a:rPr lang="en-US" sz="1200" dirty="0" err="1">
                <a:solidFill>
                  <a:schemeClr val="bg1"/>
                </a:solidFill>
              </a:rPr>
              <a:t>Lettich</a:t>
            </a:r>
            <a:r>
              <a:rPr lang="en-US" sz="1200" dirty="0">
                <a:solidFill>
                  <a:schemeClr val="bg1"/>
                </a:solidFill>
              </a:rPr>
              <a:t> et al</a:t>
            </a:r>
            <a:endParaRPr sz="700" dirty="0">
              <a:solidFill>
                <a:schemeClr val="bg1"/>
              </a:solidFill>
            </a:endParaRPr>
          </a:p>
        </p:txBody>
      </p:sp>
    </p:spTree>
    <p:extLst>
      <p:ext uri="{BB962C8B-B14F-4D97-AF65-F5344CB8AC3E}">
        <p14:creationId xmlns:p14="http://schemas.microsoft.com/office/powerpoint/2010/main" val="123605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9"/>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sz="2800" dirty="0"/>
              <a:t>Protein Family Identification</a:t>
            </a:r>
            <a:endParaRPr sz="2800" dirty="0"/>
          </a:p>
        </p:txBody>
      </p:sp>
      <p:sp>
        <p:nvSpPr>
          <p:cNvPr id="3" name="Content Placeholder 2">
            <a:extLst>
              <a:ext uri="{FF2B5EF4-FFF2-40B4-BE49-F238E27FC236}">
                <a16:creationId xmlns:a16="http://schemas.microsoft.com/office/drawing/2014/main" id="{68C385E2-2347-1152-451E-B754D3AB2460}"/>
              </a:ext>
            </a:extLst>
          </p:cNvPr>
          <p:cNvSpPr>
            <a:spLocks noGrp="1"/>
          </p:cNvSpPr>
          <p:nvPr>
            <p:ph idx="1"/>
          </p:nvPr>
        </p:nvSpPr>
        <p:spPr>
          <a:xfrm>
            <a:off x="168966" y="3088501"/>
            <a:ext cx="8446294" cy="1304773"/>
          </a:xfrm>
        </p:spPr>
        <p:txBody>
          <a:bodyPr/>
          <a:lstStyle/>
          <a:p>
            <a:pPr marL="0" marR="0" lvl="0" indent="0" algn="l" rtl="0">
              <a:lnSpc>
                <a:spcPct val="100000"/>
              </a:lnSpc>
              <a:spcBef>
                <a:spcPts val="0"/>
              </a:spcBef>
              <a:spcAft>
                <a:spcPts val="600"/>
              </a:spcAft>
              <a:buClr>
                <a:schemeClr val="accent3"/>
              </a:buClr>
              <a:buSzPts val="1500"/>
              <a:buNone/>
            </a:pPr>
            <a:r>
              <a:rPr lang="en-US" sz="1800" b="0" i="0" u="none" strike="noStrike" cap="none" dirty="0">
                <a:solidFill>
                  <a:schemeClr val="tx1"/>
                </a:solidFill>
                <a:latin typeface="Proxima Nova"/>
                <a:ea typeface="Proxima Nova"/>
                <a:cs typeface="Proxima Nova"/>
                <a:sym typeface="Proxima Nova"/>
              </a:rPr>
              <a:t>Cluster </a:t>
            </a:r>
            <a:r>
              <a:rPr lang="en-US" sz="1800" b="1" i="0" u="none" strike="noStrike" cap="none" dirty="0">
                <a:solidFill>
                  <a:schemeClr val="tx1"/>
                </a:solidFill>
                <a:latin typeface="Proxima Nova"/>
                <a:ea typeface="Proxima Nova"/>
                <a:cs typeface="Proxima Nova"/>
                <a:sym typeface="Proxima Nova"/>
              </a:rPr>
              <a:t>homologous proteins </a:t>
            </a:r>
            <a:r>
              <a:rPr lang="en-US" sz="1800" b="0" i="0" u="none" strike="noStrike" cap="none" dirty="0">
                <a:solidFill>
                  <a:schemeClr val="tx1"/>
                </a:solidFill>
                <a:latin typeface="Proxima Nova"/>
                <a:ea typeface="Proxima Nova"/>
                <a:cs typeface="Proxima Nova"/>
                <a:sym typeface="Proxima Nova"/>
              </a:rPr>
              <a:t>(evolutionarily related proteins)</a:t>
            </a:r>
            <a:r>
              <a:rPr lang="en-US" sz="1800" b="1" i="0" u="none" strike="noStrike" cap="none" dirty="0">
                <a:solidFill>
                  <a:schemeClr val="tx1"/>
                </a:solidFill>
                <a:latin typeface="Proxima Nova"/>
                <a:ea typeface="Proxima Nova"/>
                <a:cs typeface="Proxima Nova"/>
                <a:sym typeface="Proxima Nova"/>
              </a:rPr>
              <a:t> </a:t>
            </a:r>
            <a:endParaRPr lang="en-US" sz="1800" dirty="0">
              <a:solidFill>
                <a:schemeClr val="tx1"/>
              </a:solidFill>
              <a:latin typeface="Proxima Nova"/>
              <a:ea typeface="Proxima Nova"/>
              <a:cs typeface="Proxima Nova"/>
              <a:sym typeface="Proxima Nova"/>
            </a:endParaRPr>
          </a:p>
          <a:p>
            <a:pPr marL="285750" indent="-285750">
              <a:spcBef>
                <a:spcPts val="0"/>
              </a:spcBef>
              <a:spcAft>
                <a:spcPts val="600"/>
              </a:spcAft>
              <a:buClr>
                <a:schemeClr val="accent3"/>
              </a:buClr>
              <a:buSzPts val="1500"/>
            </a:pPr>
            <a:r>
              <a:rPr lang="en-US" sz="1800" b="0" i="0" u="none" strike="noStrike" cap="none" dirty="0">
                <a:solidFill>
                  <a:schemeClr val="tx1"/>
                </a:solidFill>
                <a:latin typeface="Proxima Nova"/>
                <a:ea typeface="Proxima Nova"/>
                <a:cs typeface="Proxima Nova"/>
                <a:sym typeface="Proxima Nova"/>
              </a:rPr>
              <a:t>Construct protein similarity network </a:t>
            </a:r>
            <a:r>
              <a:rPr lang="en-US" sz="1800" b="0" dirty="0">
                <a:solidFill>
                  <a:schemeClr val="tx1"/>
                </a:solidFill>
                <a:latin typeface="Proxima Nova"/>
                <a:ea typeface="Proxima Nova"/>
                <a:cs typeface="Proxima Nova"/>
                <a:sym typeface="Proxima Nova"/>
              </a:rPr>
              <a:t>using</a:t>
            </a:r>
            <a:r>
              <a:rPr lang="en-US" sz="1800" b="0" i="0" u="none" strike="noStrike" cap="none" dirty="0">
                <a:solidFill>
                  <a:schemeClr val="tx1"/>
                </a:solidFill>
                <a:latin typeface="Proxima Nova"/>
                <a:ea typeface="Proxima Nova"/>
                <a:cs typeface="Proxima Nova"/>
                <a:sym typeface="Proxima Nova"/>
              </a:rPr>
              <a:t> </a:t>
            </a:r>
            <a:r>
              <a:rPr lang="en-US" sz="1800" b="1" i="0" u="none" strike="noStrike" cap="none" dirty="0">
                <a:solidFill>
                  <a:schemeClr val="tx1"/>
                </a:solidFill>
                <a:latin typeface="Proxima Nova"/>
                <a:ea typeface="Proxima Nova"/>
                <a:cs typeface="Proxima Nova"/>
                <a:sym typeface="Proxima Nova"/>
              </a:rPr>
              <a:t>PASTIS</a:t>
            </a:r>
            <a:r>
              <a:rPr lang="en-US" sz="1800" b="0" i="0" u="none" strike="noStrike" cap="none" dirty="0">
                <a:solidFill>
                  <a:schemeClr val="tx1"/>
                </a:solidFill>
                <a:latin typeface="Proxima Nova"/>
                <a:ea typeface="Proxima Nova"/>
                <a:cs typeface="Proxima Nova"/>
                <a:sym typeface="Proxima Nova"/>
              </a:rPr>
              <a:t> </a:t>
            </a:r>
          </a:p>
          <a:p>
            <a:pPr marL="285750" indent="-285750">
              <a:spcBef>
                <a:spcPts val="0"/>
              </a:spcBef>
              <a:spcAft>
                <a:spcPts val="600"/>
              </a:spcAft>
              <a:buClr>
                <a:schemeClr val="accent3"/>
              </a:buClr>
              <a:buSzPts val="1500"/>
            </a:pPr>
            <a:r>
              <a:rPr lang="en-US" sz="1800" b="0" i="0" u="none" strike="noStrike" cap="none" dirty="0">
                <a:solidFill>
                  <a:schemeClr val="tx1"/>
                </a:solidFill>
                <a:latin typeface="Proxima Nova"/>
                <a:ea typeface="Proxima Nova"/>
                <a:cs typeface="Proxima Nova"/>
                <a:sym typeface="Proxima Nova"/>
              </a:rPr>
              <a:t>Use Markov Clustering using </a:t>
            </a:r>
            <a:r>
              <a:rPr lang="en-US" sz="1800" b="1" i="0" u="none" strike="noStrike" cap="none" dirty="0" err="1">
                <a:solidFill>
                  <a:schemeClr val="tx1"/>
                </a:solidFill>
                <a:latin typeface="Proxima Nova"/>
                <a:ea typeface="Proxima Nova"/>
                <a:cs typeface="Proxima Nova"/>
                <a:sym typeface="Proxima Nova"/>
              </a:rPr>
              <a:t>HipMCL</a:t>
            </a:r>
            <a:endParaRPr lang="en-US" sz="1800" b="1" i="0" u="none" strike="noStrike" cap="none" dirty="0">
              <a:solidFill>
                <a:schemeClr val="tx1"/>
              </a:solidFill>
              <a:latin typeface="Proxima Nova"/>
              <a:ea typeface="Proxima Nova"/>
              <a:cs typeface="Proxima Nova"/>
              <a:sym typeface="Proxima Nova"/>
            </a:endParaRPr>
          </a:p>
          <a:p>
            <a:pPr marL="285750" indent="-285750">
              <a:spcBef>
                <a:spcPts val="0"/>
              </a:spcBef>
              <a:spcAft>
                <a:spcPts val="600"/>
              </a:spcAft>
              <a:buClr>
                <a:schemeClr val="accent3"/>
              </a:buClr>
              <a:buSzPts val="1500"/>
            </a:pPr>
            <a:r>
              <a:rPr lang="en-US" sz="1800" b="1" i="0" u="none" strike="noStrike" cap="none" dirty="0">
                <a:solidFill>
                  <a:schemeClr val="tx1"/>
                </a:solidFill>
                <a:latin typeface="Proxima Nova"/>
                <a:ea typeface="Proxima Nova"/>
                <a:cs typeface="Proxima Nova"/>
                <a:sym typeface="Proxima Nova"/>
              </a:rPr>
              <a:t>SC22 Gordon Bell Finalist</a:t>
            </a:r>
          </a:p>
        </p:txBody>
      </p:sp>
      <p:pic>
        <p:nvPicPr>
          <p:cNvPr id="529" name="Google Shape;529;p79" descr="C:\Users\roguzsel\Desktop\pastis-ecp-presentation\protein-family-identification-01.png"/>
          <p:cNvPicPr preferRelativeResize="0"/>
          <p:nvPr/>
        </p:nvPicPr>
        <p:blipFill rotWithShape="1">
          <a:blip r:embed="rId3">
            <a:alphaModFix/>
          </a:blip>
          <a:srcRect/>
          <a:stretch/>
        </p:blipFill>
        <p:spPr>
          <a:xfrm>
            <a:off x="384654" y="775462"/>
            <a:ext cx="8446294" cy="1711234"/>
          </a:xfrm>
          <a:prstGeom prst="rect">
            <a:avLst/>
          </a:prstGeom>
          <a:noFill/>
          <a:ln>
            <a:noFill/>
          </a:ln>
        </p:spPr>
      </p:pic>
      <p:sp>
        <p:nvSpPr>
          <p:cNvPr id="530" name="Google Shape;530;p79"/>
          <p:cNvSpPr txBox="1"/>
          <p:nvPr/>
        </p:nvSpPr>
        <p:spPr>
          <a:xfrm>
            <a:off x="3499362" y="2163530"/>
            <a:ext cx="2556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accent4"/>
                </a:solidFill>
                <a:latin typeface="Arial"/>
                <a:ea typeface="Arial"/>
                <a:cs typeface="Arial"/>
                <a:sym typeface="Arial"/>
              </a:rPr>
              <a:t>Protein similarity network (matrix)</a:t>
            </a:r>
            <a:endParaRPr sz="1200" b="1" i="0" u="none" strike="noStrike" cap="none" dirty="0">
              <a:solidFill>
                <a:schemeClr val="accent4"/>
              </a:solidFill>
              <a:latin typeface="Arial"/>
              <a:ea typeface="Arial"/>
              <a:cs typeface="Arial"/>
              <a:sym typeface="Arial"/>
            </a:endParaRPr>
          </a:p>
        </p:txBody>
      </p:sp>
      <p:sp>
        <p:nvSpPr>
          <p:cNvPr id="532" name="Google Shape;532;p79"/>
          <p:cNvSpPr txBox="1"/>
          <p:nvPr/>
        </p:nvSpPr>
        <p:spPr>
          <a:xfrm>
            <a:off x="2398200" y="2019675"/>
            <a:ext cx="1012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63DE8"/>
                </a:solidFill>
                <a:latin typeface="Lato"/>
                <a:ea typeface="Lato"/>
                <a:cs typeface="Lato"/>
                <a:sym typeface="Lato"/>
              </a:rPr>
              <a:t>PASTIS</a:t>
            </a:r>
            <a:endParaRPr sz="1900" b="1" i="0" u="none" strike="noStrike" cap="none">
              <a:solidFill>
                <a:srgbClr val="063DE8"/>
              </a:solidFill>
              <a:latin typeface="Lato"/>
              <a:ea typeface="Lato"/>
              <a:cs typeface="Lato"/>
              <a:sym typeface="Lato"/>
            </a:endParaRPr>
          </a:p>
        </p:txBody>
      </p:sp>
      <p:sp>
        <p:nvSpPr>
          <p:cNvPr id="533" name="Google Shape;533;p79"/>
          <p:cNvSpPr txBox="1"/>
          <p:nvPr/>
        </p:nvSpPr>
        <p:spPr>
          <a:xfrm>
            <a:off x="5923125" y="2019675"/>
            <a:ext cx="11328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63DE8"/>
                </a:solidFill>
                <a:latin typeface="Lato"/>
                <a:ea typeface="Lato"/>
                <a:cs typeface="Lato"/>
                <a:sym typeface="Lato"/>
              </a:rPr>
              <a:t>HipMCL</a:t>
            </a:r>
            <a:endParaRPr sz="1900" b="1" i="0" u="none" strike="noStrike" cap="none">
              <a:solidFill>
                <a:srgbClr val="063DE8"/>
              </a:solidFill>
              <a:latin typeface="Lato"/>
              <a:ea typeface="Lato"/>
              <a:cs typeface="Lato"/>
              <a:sym typeface="Lato"/>
            </a:endParaRPr>
          </a:p>
        </p:txBody>
      </p:sp>
      <p:sp>
        <p:nvSpPr>
          <p:cNvPr id="2" name="Google Shape;524;p46">
            <a:extLst>
              <a:ext uri="{FF2B5EF4-FFF2-40B4-BE49-F238E27FC236}">
                <a16:creationId xmlns:a16="http://schemas.microsoft.com/office/drawing/2014/main" id="{4BDC530E-8F94-71FC-5C13-09D564DDF08F}"/>
              </a:ext>
            </a:extLst>
          </p:cNvPr>
          <p:cNvSpPr txBox="1"/>
          <p:nvPr/>
        </p:nvSpPr>
        <p:spPr>
          <a:xfrm>
            <a:off x="767352" y="4645929"/>
            <a:ext cx="825185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buNone/>
            </a:pPr>
            <a:r>
              <a:rPr lang="en-US" sz="1100" dirty="0" err="1">
                <a:solidFill>
                  <a:schemeClr val="bg1"/>
                </a:solidFill>
              </a:rPr>
              <a:t>Oguz</a:t>
            </a:r>
            <a:r>
              <a:rPr lang="en-US" sz="1100" dirty="0">
                <a:solidFill>
                  <a:schemeClr val="bg1"/>
                </a:solidFill>
              </a:rPr>
              <a:t> </a:t>
            </a:r>
            <a:r>
              <a:rPr lang="en-US" sz="1100" dirty="0" err="1">
                <a:solidFill>
                  <a:schemeClr val="bg1"/>
                </a:solidFill>
              </a:rPr>
              <a:t>Sevitopi</a:t>
            </a:r>
            <a:r>
              <a:rPr lang="en-US" sz="1100" dirty="0">
                <a:solidFill>
                  <a:schemeClr val="bg1"/>
                </a:solidFill>
              </a:rPr>
              <a:t>, </a:t>
            </a:r>
            <a:r>
              <a:rPr lang="en-US" sz="1100" b="0" i="0" u="none" strike="noStrike" dirty="0" err="1">
                <a:solidFill>
                  <a:schemeClr val="bg1"/>
                </a:solidFill>
                <a:effectLst/>
                <a:latin typeface="Arial" panose="020B0604020202020204" pitchFamily="34" charset="0"/>
              </a:rPr>
              <a:t>Saliya</a:t>
            </a:r>
            <a:r>
              <a:rPr lang="en-US" sz="1100" b="0" i="0" u="none" strike="noStrike" dirty="0">
                <a:solidFill>
                  <a:schemeClr val="bg1"/>
                </a:solidFill>
                <a:effectLst/>
                <a:latin typeface="Arial" panose="020B0604020202020204" pitchFamily="34" charset="0"/>
              </a:rPr>
              <a:t> Ekanayake, Giulia </a:t>
            </a:r>
            <a:r>
              <a:rPr lang="en-US" sz="1100" b="0" i="0" u="none" strike="noStrike" dirty="0" err="1">
                <a:solidFill>
                  <a:schemeClr val="bg1"/>
                </a:solidFill>
                <a:effectLst/>
                <a:latin typeface="Arial" panose="020B0604020202020204" pitchFamily="34" charset="0"/>
              </a:rPr>
              <a:t>Guidi</a:t>
            </a:r>
            <a:r>
              <a:rPr lang="en-US" sz="1100" b="0" i="0" u="none" strike="noStrike" dirty="0">
                <a:solidFill>
                  <a:schemeClr val="bg1"/>
                </a:solidFill>
                <a:effectLst/>
                <a:latin typeface="Arial" panose="020B0604020202020204" pitchFamily="34" charset="0"/>
              </a:rPr>
              <a:t>, </a:t>
            </a:r>
            <a:r>
              <a:rPr lang="en-US" sz="1100" b="0" i="0" u="none" strike="noStrike" dirty="0" err="1">
                <a:solidFill>
                  <a:schemeClr val="bg1"/>
                </a:solidFill>
                <a:effectLst/>
                <a:latin typeface="Arial" panose="020B0604020202020204" pitchFamily="34" charset="0"/>
              </a:rPr>
              <a:t>Muaaz</a:t>
            </a:r>
            <a:r>
              <a:rPr lang="en-US" sz="1100" b="0" i="0" u="none" strike="noStrike" dirty="0">
                <a:solidFill>
                  <a:schemeClr val="bg1"/>
                </a:solidFill>
                <a:effectLst/>
                <a:latin typeface="Arial" panose="020B0604020202020204" pitchFamily="34" charset="0"/>
              </a:rPr>
              <a:t> G Awan, Georgios A Pavlopoulos, </a:t>
            </a:r>
            <a:r>
              <a:rPr lang="en-US" sz="1100" b="0" i="0" u="none" strike="noStrike" dirty="0" err="1">
                <a:solidFill>
                  <a:schemeClr val="bg1"/>
                </a:solidFill>
                <a:effectLst/>
                <a:latin typeface="Arial" panose="020B0604020202020204" pitchFamily="34" charset="0"/>
              </a:rPr>
              <a:t>Ariful</a:t>
            </a:r>
            <a:r>
              <a:rPr lang="en-US" sz="1100" b="0" i="0" u="none" strike="noStrike" dirty="0">
                <a:solidFill>
                  <a:schemeClr val="bg1"/>
                </a:solidFill>
                <a:effectLst/>
                <a:latin typeface="Arial" panose="020B0604020202020204" pitchFamily="34" charset="0"/>
              </a:rPr>
              <a:t> Azad, Nikos </a:t>
            </a:r>
            <a:r>
              <a:rPr lang="en-US" sz="1100" b="0" i="0" u="none" strike="noStrike" dirty="0" err="1">
                <a:solidFill>
                  <a:schemeClr val="bg1"/>
                </a:solidFill>
                <a:effectLst/>
                <a:latin typeface="Arial" panose="020B0604020202020204" pitchFamily="34" charset="0"/>
              </a:rPr>
              <a:t>Kyrpides</a:t>
            </a:r>
            <a:r>
              <a:rPr lang="en-US" sz="1100" b="0" i="0" u="none" strike="noStrike" dirty="0">
                <a:solidFill>
                  <a:schemeClr val="bg1"/>
                </a:solidFill>
                <a:effectLst/>
                <a:latin typeface="Arial" panose="020B0604020202020204" pitchFamily="34" charset="0"/>
              </a:rPr>
              <a:t>, Leonid </a:t>
            </a:r>
            <a:r>
              <a:rPr lang="en-US" sz="1100" b="0" i="0" u="none" strike="noStrike" dirty="0" err="1">
                <a:solidFill>
                  <a:schemeClr val="bg1"/>
                </a:solidFill>
                <a:effectLst/>
                <a:latin typeface="Arial" panose="020B0604020202020204" pitchFamily="34" charset="0"/>
              </a:rPr>
              <a:t>Oliker</a:t>
            </a:r>
            <a:r>
              <a:rPr lang="en-US" sz="1100" b="0" i="0" u="none" strike="noStrike" dirty="0">
                <a:solidFill>
                  <a:schemeClr val="bg1"/>
                </a:solidFill>
                <a:effectLst/>
                <a:latin typeface="Arial" panose="020B0604020202020204" pitchFamily="34" charset="0"/>
              </a:rPr>
              <a:t>, Katherine </a:t>
            </a:r>
            <a:r>
              <a:rPr lang="en-US" sz="1100" b="0" i="0" u="none" strike="noStrike" dirty="0" err="1">
                <a:solidFill>
                  <a:schemeClr val="bg1"/>
                </a:solidFill>
                <a:effectLst/>
                <a:latin typeface="Arial" panose="020B0604020202020204" pitchFamily="34" charset="0"/>
              </a:rPr>
              <a:t>Yelick</a:t>
            </a:r>
            <a:r>
              <a:rPr lang="en-US" sz="1100" b="0" i="0" u="none" strike="noStrike" dirty="0">
                <a:solidFill>
                  <a:schemeClr val="bg1"/>
                </a:solidFill>
                <a:effectLst/>
                <a:latin typeface="Arial" panose="020B0604020202020204" pitchFamily="34" charset="0"/>
              </a:rPr>
              <a:t>, Aydin </a:t>
            </a:r>
            <a:r>
              <a:rPr lang="en-US" sz="1100" b="0" i="0" u="none" strike="noStrike" dirty="0" err="1">
                <a:solidFill>
                  <a:schemeClr val="bg1"/>
                </a:solidFill>
                <a:effectLst/>
                <a:latin typeface="Arial" panose="020B0604020202020204" pitchFamily="34" charset="0"/>
              </a:rPr>
              <a:t>Buluç</a:t>
            </a:r>
            <a:endParaRPr sz="1100" dirty="0">
              <a:solidFill>
                <a:schemeClr val="bg1"/>
              </a:solidFill>
            </a:endParaRPr>
          </a:p>
        </p:txBody>
      </p:sp>
      <p:pic>
        <p:nvPicPr>
          <p:cNvPr id="4" name="Picture 12" descr="Printable Award Ribbons - Customize and Print">
            <a:extLst>
              <a:ext uri="{FF2B5EF4-FFF2-40B4-BE49-F238E27FC236}">
                <a16:creationId xmlns:a16="http://schemas.microsoft.com/office/drawing/2014/main" id="{7A795C62-D6D4-6ADB-F56B-1AB96BFA6E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874"/>
          <a:stretch/>
        </p:blipFill>
        <p:spPr bwMode="auto">
          <a:xfrm>
            <a:off x="6921500" y="2315817"/>
            <a:ext cx="1698858" cy="23410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3068E0-F763-7A3B-C93F-AC361EAE835F}"/>
              </a:ext>
            </a:extLst>
          </p:cNvPr>
          <p:cNvSpPr txBox="1"/>
          <p:nvPr/>
        </p:nvSpPr>
        <p:spPr>
          <a:xfrm>
            <a:off x="7188568" y="2767555"/>
            <a:ext cx="1120548" cy="738664"/>
          </a:xfrm>
          <a:prstGeom prst="rect">
            <a:avLst/>
          </a:prstGeom>
          <a:noFill/>
        </p:spPr>
        <p:txBody>
          <a:bodyPr wrap="square">
            <a:spAutoFit/>
          </a:bodyPr>
          <a:lstStyle/>
          <a:p>
            <a:pPr algn="ctr"/>
            <a:r>
              <a:rPr lang="en-US" sz="1400" b="1" dirty="0">
                <a:solidFill>
                  <a:schemeClr val="tx1"/>
                </a:solidFill>
                <a:latin typeface="+mn-lt"/>
              </a:rPr>
              <a:t>SC’22 Gordon Bell Finalist</a:t>
            </a:r>
            <a:endParaRPr lang="en-US" b="1"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A72BB6-E6B5-F4D5-BD09-98C3C319EC77}"/>
              </a:ext>
            </a:extLst>
          </p:cNvPr>
          <p:cNvSpPr/>
          <p:nvPr/>
        </p:nvSpPr>
        <p:spPr>
          <a:xfrm>
            <a:off x="0" y="-3862"/>
            <a:ext cx="9144000" cy="51435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71A44-B710-BA4C-BC00-DDCDEB4FC2B3}"/>
              </a:ext>
            </a:extLst>
          </p:cNvPr>
          <p:cNvSpPr>
            <a:spLocks noGrp="1"/>
          </p:cNvSpPr>
          <p:nvPr>
            <p:ph type="title"/>
          </p:nvPr>
        </p:nvSpPr>
        <p:spPr/>
        <p:txBody>
          <a:bodyPr>
            <a:normAutofit/>
          </a:bodyPr>
          <a:lstStyle/>
          <a:p>
            <a:r>
              <a:rPr lang="en-US" dirty="0"/>
              <a:t>2018 ACM Turing Award for Deep Learning</a:t>
            </a:r>
          </a:p>
        </p:txBody>
      </p:sp>
      <p:sp>
        <p:nvSpPr>
          <p:cNvPr id="3" name="Content Placeholder 2">
            <a:extLst>
              <a:ext uri="{FF2B5EF4-FFF2-40B4-BE49-F238E27FC236}">
                <a16:creationId xmlns:a16="http://schemas.microsoft.com/office/drawing/2014/main" id="{BB7951E3-AF3D-C243-B2E5-A610A9BDB14F}"/>
              </a:ext>
            </a:extLst>
          </p:cNvPr>
          <p:cNvSpPr>
            <a:spLocks noGrp="1"/>
          </p:cNvSpPr>
          <p:nvPr>
            <p:ph idx="1"/>
          </p:nvPr>
        </p:nvSpPr>
        <p:spPr>
          <a:xfrm>
            <a:off x="6048702" y="851424"/>
            <a:ext cx="3065482" cy="2355837"/>
          </a:xfrm>
        </p:spPr>
        <p:txBody>
          <a:bodyPr>
            <a:normAutofit lnSpcReduction="10000"/>
          </a:bodyPr>
          <a:lstStyle/>
          <a:p>
            <a:pPr marL="0" indent="0">
              <a:buNone/>
            </a:pPr>
            <a:r>
              <a:rPr lang="en-US" sz="2000" dirty="0">
                <a:solidFill>
                  <a:schemeClr val="bg1"/>
                </a:solidFill>
              </a:rPr>
              <a:t>Hinton’s Turing Lecture:</a:t>
            </a:r>
            <a:br>
              <a:rPr lang="en-US" sz="2000" dirty="0">
                <a:solidFill>
                  <a:schemeClr val="bg1"/>
                </a:solidFill>
              </a:rPr>
            </a:br>
            <a:r>
              <a:rPr lang="en-US" sz="1800" i="1" dirty="0">
                <a:solidFill>
                  <a:schemeClr val="bg1"/>
                </a:solidFill>
              </a:rPr>
              <a:t>“So I think a lot of the credit for deep learning really goes to the people who collected the big databases like Fei Fei Li and the people who made the computers go fast like David Patterson and others.”</a:t>
            </a:r>
            <a:endParaRPr lang="en-US" sz="2000" i="1" dirty="0">
              <a:solidFill>
                <a:schemeClr val="bg1"/>
              </a:solidFill>
            </a:endParaRPr>
          </a:p>
        </p:txBody>
      </p:sp>
      <p:sp>
        <p:nvSpPr>
          <p:cNvPr id="4" name="Slide Number Placeholder 3">
            <a:extLst>
              <a:ext uri="{FF2B5EF4-FFF2-40B4-BE49-F238E27FC236}">
                <a16:creationId xmlns:a16="http://schemas.microsoft.com/office/drawing/2014/main" id="{0DB19720-0B53-2A4A-B2F5-C9BC3CA0C793}"/>
              </a:ext>
            </a:extLst>
          </p:cNvPr>
          <p:cNvSpPr>
            <a:spLocks noGrp="1"/>
          </p:cNvSpPr>
          <p:nvPr>
            <p:ph type="sldNum" sz="quarter" idx="10"/>
          </p:nvPr>
        </p:nvSpPr>
        <p:spPr>
          <a:xfrm>
            <a:off x="3106811" y="3688706"/>
            <a:ext cx="694281" cy="205383"/>
          </a:xfrm>
          <a:prstGeom prst="rect">
            <a:avLst/>
          </a:prstGeom>
        </p:spPr>
        <p:txBody>
          <a:bodyPr spcFirstLastPara="1" vert="horz" wrap="square" lIns="68580" tIns="34290" rIns="68580" bIns="34290" rtlCol="0" anchor="ctr" anchorCtr="0">
            <a:noAutofit/>
          </a:bodyPr>
          <a:lstStyle>
            <a:defPPr>
              <a:defRPr lang="en-US"/>
            </a:defPPr>
            <a:lvl1pPr marL="0" algn="ctr" defTabSz="342900" rtl="0" eaLnBrk="1" latinLnBrk="0" hangingPunct="1">
              <a:defRPr sz="675" kern="1200">
                <a:solidFill>
                  <a:schemeClr val="bg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 </a:t>
            </a:r>
            <a:fld id="{D174BAF6-F8F2-EF4F-936C-8DF63288C82F}" type="slidenum">
              <a:rPr lang="en-US" smtClean="0"/>
              <a:pPr/>
              <a:t>2</a:t>
            </a:fld>
            <a:r>
              <a:rPr lang="en-US"/>
              <a:t> -</a:t>
            </a:r>
            <a:endParaRPr lang="en-US" dirty="0"/>
          </a:p>
        </p:txBody>
      </p:sp>
      <p:pic>
        <p:nvPicPr>
          <p:cNvPr id="6" name="Picture 5">
            <a:extLst>
              <a:ext uri="{FF2B5EF4-FFF2-40B4-BE49-F238E27FC236}">
                <a16:creationId xmlns:a16="http://schemas.microsoft.com/office/drawing/2014/main" id="{830F93B8-E844-F045-A77D-213F989EB470}"/>
              </a:ext>
            </a:extLst>
          </p:cNvPr>
          <p:cNvPicPr>
            <a:picLocks noChangeAspect="1"/>
          </p:cNvPicPr>
          <p:nvPr/>
        </p:nvPicPr>
        <p:blipFill rotWithShape="1">
          <a:blip r:embed="rId2"/>
          <a:srcRect r="67533"/>
          <a:stretch/>
        </p:blipFill>
        <p:spPr>
          <a:xfrm>
            <a:off x="2028788" y="834643"/>
            <a:ext cx="1935533" cy="3970070"/>
          </a:xfrm>
          <a:prstGeom prst="rect">
            <a:avLst/>
          </a:prstGeom>
        </p:spPr>
      </p:pic>
      <p:pic>
        <p:nvPicPr>
          <p:cNvPr id="7" name="Picture 6">
            <a:extLst>
              <a:ext uri="{FF2B5EF4-FFF2-40B4-BE49-F238E27FC236}">
                <a16:creationId xmlns:a16="http://schemas.microsoft.com/office/drawing/2014/main" id="{9B48EC84-C06C-8841-A927-6B1EA733B0AE}"/>
              </a:ext>
            </a:extLst>
          </p:cNvPr>
          <p:cNvPicPr>
            <a:picLocks noChangeAspect="1"/>
          </p:cNvPicPr>
          <p:nvPr/>
        </p:nvPicPr>
        <p:blipFill rotWithShape="1">
          <a:blip r:embed="rId2"/>
          <a:srcRect l="67533" r="1545"/>
          <a:stretch/>
        </p:blipFill>
        <p:spPr>
          <a:xfrm>
            <a:off x="96830" y="832211"/>
            <a:ext cx="1843491" cy="3970070"/>
          </a:xfrm>
          <a:prstGeom prst="rect">
            <a:avLst/>
          </a:prstGeom>
        </p:spPr>
      </p:pic>
      <p:pic>
        <p:nvPicPr>
          <p:cNvPr id="11" name="Picture 10">
            <a:extLst>
              <a:ext uri="{FF2B5EF4-FFF2-40B4-BE49-F238E27FC236}">
                <a16:creationId xmlns:a16="http://schemas.microsoft.com/office/drawing/2014/main" id="{85498176-8339-0FBF-CC09-07F0D087CF52}"/>
              </a:ext>
            </a:extLst>
          </p:cNvPr>
          <p:cNvPicPr>
            <a:picLocks noChangeAspect="1"/>
          </p:cNvPicPr>
          <p:nvPr/>
        </p:nvPicPr>
        <p:blipFill rotWithShape="1">
          <a:blip r:embed="rId2"/>
          <a:srcRect l="35080" r="33762"/>
          <a:stretch/>
        </p:blipFill>
        <p:spPr>
          <a:xfrm>
            <a:off x="4025243" y="832211"/>
            <a:ext cx="1857576" cy="3970070"/>
          </a:xfrm>
          <a:prstGeom prst="rect">
            <a:avLst/>
          </a:prstGeom>
        </p:spPr>
      </p:pic>
      <p:sp>
        <p:nvSpPr>
          <p:cNvPr id="8" name="Rectangle 7">
            <a:extLst>
              <a:ext uri="{FF2B5EF4-FFF2-40B4-BE49-F238E27FC236}">
                <a16:creationId xmlns:a16="http://schemas.microsoft.com/office/drawing/2014/main" id="{C93D9C26-A941-3748-B5C8-137750B2C10C}"/>
              </a:ext>
            </a:extLst>
          </p:cNvPr>
          <p:cNvSpPr/>
          <p:nvPr/>
        </p:nvSpPr>
        <p:spPr>
          <a:xfrm>
            <a:off x="38775" y="4292802"/>
            <a:ext cx="5972783" cy="523220"/>
          </a:xfrm>
          <a:prstGeom prst="rect">
            <a:avLst/>
          </a:prstGeom>
          <a:solidFill>
            <a:schemeClr val="tx2">
              <a:lumMod val="10000"/>
              <a:alpha val="60000"/>
            </a:schemeClr>
          </a:solidFill>
        </p:spPr>
        <p:txBody>
          <a:bodyPr wrap="square">
            <a:spAutoFit/>
          </a:bodyPr>
          <a:lstStyle/>
          <a:p>
            <a:r>
              <a:rPr lang="en-US" dirty="0">
                <a:solidFill>
                  <a:schemeClr val="bg1"/>
                </a:solidFill>
                <a:latin typeface="Helvetica" pitchFamily="2" charset="0"/>
              </a:rPr>
              <a:t>     </a:t>
            </a:r>
            <a:r>
              <a:rPr lang="en-US" dirty="0" err="1">
                <a:solidFill>
                  <a:schemeClr val="bg1"/>
                </a:solidFill>
                <a:latin typeface="Helvetica" pitchFamily="2" charset="0"/>
              </a:rPr>
              <a:t>Yoshua</a:t>
            </a:r>
            <a:r>
              <a:rPr lang="en-US" dirty="0">
                <a:solidFill>
                  <a:schemeClr val="bg1"/>
                </a:solidFill>
                <a:latin typeface="Helvetica" pitchFamily="2" charset="0"/>
              </a:rPr>
              <a:t> </a:t>
            </a:r>
            <a:r>
              <a:rPr lang="en-US" dirty="0" err="1">
                <a:solidFill>
                  <a:schemeClr val="bg1"/>
                </a:solidFill>
                <a:latin typeface="Helvetica" pitchFamily="2" charset="0"/>
              </a:rPr>
              <a:t>Bengio</a:t>
            </a:r>
            <a:r>
              <a:rPr lang="en-US" dirty="0">
                <a:solidFill>
                  <a:schemeClr val="bg1"/>
                </a:solidFill>
                <a:latin typeface="Helvetica" pitchFamily="2" charset="0"/>
              </a:rPr>
              <a:t>                    Yann </a:t>
            </a:r>
            <a:r>
              <a:rPr lang="en-US" dirty="0" err="1">
                <a:solidFill>
                  <a:schemeClr val="bg1"/>
                </a:solidFill>
                <a:latin typeface="Helvetica" pitchFamily="2" charset="0"/>
              </a:rPr>
              <a:t>LeCun</a:t>
            </a:r>
            <a:r>
              <a:rPr lang="en-US" dirty="0">
                <a:solidFill>
                  <a:schemeClr val="bg1"/>
                </a:solidFill>
                <a:latin typeface="Helvetica" pitchFamily="2" charset="0"/>
              </a:rPr>
              <a:t>               Geoffrey Hinton </a:t>
            </a:r>
          </a:p>
          <a:p>
            <a:r>
              <a:rPr lang="en-US" dirty="0">
                <a:solidFill>
                  <a:schemeClr val="bg1"/>
                </a:solidFill>
                <a:latin typeface="Helvetica" pitchFamily="2" charset="0"/>
              </a:rPr>
              <a:t>     </a:t>
            </a:r>
            <a:r>
              <a:rPr lang="en-US" sz="1100" i="1" dirty="0">
                <a:solidFill>
                  <a:schemeClr val="bg1"/>
                </a:solidFill>
                <a:latin typeface="Helvetica" pitchFamily="2" charset="0"/>
              </a:rPr>
              <a:t>Photo: Facebook                              Photo: Google                       Photo: </a:t>
            </a:r>
            <a:r>
              <a:rPr lang="en-US" sz="1100" i="1" dirty="0" err="1">
                <a:solidFill>
                  <a:schemeClr val="bg1"/>
                </a:solidFill>
                <a:latin typeface="Helvetica" pitchFamily="2" charset="0"/>
              </a:rPr>
              <a:t>Botler</a:t>
            </a:r>
            <a:r>
              <a:rPr lang="en-US" sz="1100" i="1" dirty="0">
                <a:solidFill>
                  <a:schemeClr val="bg1"/>
                </a:solidFill>
                <a:latin typeface="Helvetica" pitchFamily="2" charset="0"/>
              </a:rPr>
              <a:t> AI</a:t>
            </a:r>
            <a:endParaRPr lang="en-US" i="1" dirty="0">
              <a:solidFill>
                <a:schemeClr val="bg1"/>
              </a:solidFill>
            </a:endParaRPr>
          </a:p>
        </p:txBody>
      </p:sp>
      <p:pic>
        <p:nvPicPr>
          <p:cNvPr id="10" name="Picture 9">
            <a:extLst>
              <a:ext uri="{FF2B5EF4-FFF2-40B4-BE49-F238E27FC236}">
                <a16:creationId xmlns:a16="http://schemas.microsoft.com/office/drawing/2014/main" id="{538C0500-EE06-9B4A-88EC-6210B7358CF2}"/>
              </a:ext>
            </a:extLst>
          </p:cNvPr>
          <p:cNvPicPr>
            <a:picLocks noChangeAspect="1"/>
          </p:cNvPicPr>
          <p:nvPr/>
        </p:nvPicPr>
        <p:blipFill rotWithShape="1">
          <a:blip r:embed="rId3"/>
          <a:srcRect t="11905" b="12338"/>
          <a:stretch/>
        </p:blipFill>
        <p:spPr>
          <a:xfrm>
            <a:off x="5971286" y="3154186"/>
            <a:ext cx="3075884" cy="1669774"/>
          </a:xfrm>
          <a:prstGeom prst="rect">
            <a:avLst/>
          </a:prstGeom>
        </p:spPr>
      </p:pic>
    </p:spTree>
    <p:extLst>
      <p:ext uri="{BB962C8B-B14F-4D97-AF65-F5344CB8AC3E}">
        <p14:creationId xmlns:p14="http://schemas.microsoft.com/office/powerpoint/2010/main" val="4196014099"/>
      </p:ext>
    </p:extLst>
  </p:cSld>
  <p:clrMapOvr>
    <a:masterClrMapping/>
  </p:clrMapOvr>
  <mc:AlternateContent xmlns:mc="http://schemas.openxmlformats.org/markup-compatibility/2006" xmlns:p14="http://schemas.microsoft.com/office/powerpoint/2010/main">
    <mc:Choice Requires="p14">
      <p:transition spd="slow" p14:dur="2000" advTm="47605"/>
    </mc:Choice>
    <mc:Fallback xmlns="">
      <p:transition spd="slow" advTm="476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953-CD50-AD11-4F9D-E0E5FFD2760C}"/>
              </a:ext>
            </a:extLst>
          </p:cNvPr>
          <p:cNvSpPr>
            <a:spLocks noGrp="1"/>
          </p:cNvSpPr>
          <p:nvPr>
            <p:ph type="title"/>
          </p:nvPr>
        </p:nvSpPr>
        <p:spPr/>
        <p:txBody>
          <a:bodyPr/>
          <a:lstStyle/>
          <a:p>
            <a:r>
              <a:rPr lang="en-US" dirty="0"/>
              <a:t>Discovery of Functional Dark Matter </a:t>
            </a:r>
          </a:p>
        </p:txBody>
      </p:sp>
      <p:sp>
        <p:nvSpPr>
          <p:cNvPr id="3" name="Content Placeholder 2">
            <a:extLst>
              <a:ext uri="{FF2B5EF4-FFF2-40B4-BE49-F238E27FC236}">
                <a16:creationId xmlns:a16="http://schemas.microsoft.com/office/drawing/2014/main" id="{15B9A578-D86D-8D76-6162-30CEFF4A186F}"/>
              </a:ext>
            </a:extLst>
          </p:cNvPr>
          <p:cNvSpPr>
            <a:spLocks noGrp="1"/>
          </p:cNvSpPr>
          <p:nvPr>
            <p:ph idx="1"/>
          </p:nvPr>
        </p:nvSpPr>
        <p:spPr>
          <a:xfrm>
            <a:off x="457200" y="971553"/>
            <a:ext cx="3916017" cy="1771648"/>
          </a:xfrm>
        </p:spPr>
        <p:txBody>
          <a:bodyPr/>
          <a:lstStyle/>
          <a:p>
            <a:pPr marL="0" marR="0" indent="0" algn="ctr">
              <a:lnSpc>
                <a:spcPct val="115000"/>
              </a:lnSpc>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Discovery, diversity and distribution of functional dark matter through global metagenomics</a:t>
            </a:r>
            <a:endParaRPr lang="en-US" sz="1800" dirty="0">
              <a:effectLst/>
              <a:latin typeface="Arial" panose="020B0604020202020204" pitchFamily="34" charset="0"/>
              <a:ea typeface="Arial" panose="020B0604020202020204" pitchFamily="34" charset="0"/>
            </a:endParaRPr>
          </a:p>
          <a:p>
            <a:pPr marL="50800" indent="0">
              <a:buNone/>
            </a:pPr>
            <a:r>
              <a:rPr lang="en-US" sz="1200" b="0" dirty="0">
                <a:effectLst/>
                <a:latin typeface="+mn-lt"/>
                <a:ea typeface="Times New Roman" panose="02020603050405020304" pitchFamily="18" charset="0"/>
              </a:rPr>
              <a:t>Forthcoming </a:t>
            </a:r>
            <a:r>
              <a:rPr lang="en-US" sz="1200" b="0" dirty="0">
                <a:latin typeface="+mn-lt"/>
                <a:ea typeface="Times New Roman" panose="02020603050405020304" pitchFamily="18" charset="0"/>
              </a:rPr>
              <a:t>Nature paper [</a:t>
            </a:r>
            <a:r>
              <a:rPr lang="en-US" sz="1200" b="0" dirty="0">
                <a:effectLst/>
                <a:latin typeface="+mn-lt"/>
                <a:ea typeface="Times New Roman" panose="02020603050405020304" pitchFamily="18" charset="0"/>
              </a:rPr>
              <a:t>Pavlopoulos et al]</a:t>
            </a: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endParaRPr lang="en-US" sz="1200" b="0" dirty="0">
              <a:latin typeface="+mn-lt"/>
              <a:ea typeface="Times New Roman" panose="02020603050405020304" pitchFamily="18" charset="0"/>
            </a:endParaRPr>
          </a:p>
          <a:p>
            <a:pPr marL="50800" indent="0">
              <a:buNone/>
            </a:pPr>
            <a:r>
              <a:rPr lang="en-US" sz="1200" b="0" dirty="0" err="1">
                <a:latin typeface="+mn-lt"/>
                <a:ea typeface="Times New Roman" panose="02020603050405020304" pitchFamily="18" charset="0"/>
              </a:rPr>
              <a:t>ExaBiome</a:t>
            </a:r>
            <a:r>
              <a:rPr lang="en-US" sz="1200" b="0" dirty="0">
                <a:latin typeface="+mn-lt"/>
                <a:ea typeface="Times New Roman" panose="02020603050405020304" pitchFamily="18" charset="0"/>
              </a:rPr>
              <a:t> work led by </a:t>
            </a:r>
            <a:r>
              <a:rPr lang="en-US" sz="1200" b="0" dirty="0">
                <a:effectLst/>
                <a:latin typeface="+mn-lt"/>
                <a:ea typeface="Times New Roman" panose="02020603050405020304" pitchFamily="18" charset="0"/>
              </a:rPr>
              <a:t>Aydin </a:t>
            </a:r>
            <a:r>
              <a:rPr lang="en-US" sz="1200" b="0" dirty="0" err="1">
                <a:effectLst/>
                <a:latin typeface="+mn-lt"/>
                <a:ea typeface="Times New Roman" panose="02020603050405020304" pitchFamily="18" charset="0"/>
              </a:rPr>
              <a:t>Buluç</a:t>
            </a:r>
            <a:r>
              <a:rPr lang="en-US" sz="1200" b="0" dirty="0">
                <a:latin typeface="+mn-lt"/>
                <a:ea typeface="Times New Roman" panose="02020603050405020304" pitchFamily="18" charset="0"/>
              </a:rPr>
              <a:t> with </a:t>
            </a:r>
            <a:r>
              <a:rPr lang="en-US" sz="1200" b="0" dirty="0" err="1">
                <a:effectLst/>
                <a:latin typeface="+mn-lt"/>
                <a:ea typeface="Times New Roman" panose="02020603050405020304" pitchFamily="18" charset="0"/>
              </a:rPr>
              <a:t>Oguz</a:t>
            </a:r>
            <a:r>
              <a:rPr lang="en-US" sz="1200" b="0" dirty="0">
                <a:effectLst/>
                <a:latin typeface="+mn-lt"/>
                <a:ea typeface="Times New Roman" panose="02020603050405020304" pitchFamily="18" charset="0"/>
              </a:rPr>
              <a:t> </a:t>
            </a:r>
            <a:r>
              <a:rPr lang="en-US" sz="1200" b="0" dirty="0" err="1">
                <a:effectLst/>
                <a:latin typeface="+mn-lt"/>
                <a:ea typeface="Times New Roman" panose="02020603050405020304" pitchFamily="18" charset="0"/>
              </a:rPr>
              <a:t>Selvitopi</a:t>
            </a:r>
            <a:r>
              <a:rPr lang="en-US" sz="1200" b="0" dirty="0">
                <a:effectLst/>
                <a:latin typeface="+mn-lt"/>
                <a:ea typeface="Times New Roman" panose="02020603050405020304" pitchFamily="18" charset="0"/>
              </a:rPr>
              <a:t>, </a:t>
            </a:r>
            <a:r>
              <a:rPr lang="en-US" sz="1200" b="0" dirty="0" err="1">
                <a:effectLst/>
                <a:latin typeface="+mn-lt"/>
                <a:ea typeface="Times New Roman" panose="02020603050405020304" pitchFamily="18" charset="0"/>
              </a:rPr>
              <a:t>Ariful</a:t>
            </a:r>
            <a:r>
              <a:rPr lang="en-US" sz="1200" b="0" dirty="0">
                <a:effectLst/>
                <a:latin typeface="+mn-lt"/>
                <a:ea typeface="Times New Roman" panose="02020603050405020304" pitchFamily="18" charset="0"/>
              </a:rPr>
              <a:t> Azad</a:t>
            </a:r>
            <a:endParaRPr lang="en-US" sz="1200" b="0" dirty="0">
              <a:effectLst/>
              <a:latin typeface="+mn-lt"/>
              <a:ea typeface="Arial" panose="020B0604020202020204" pitchFamily="34" charset="0"/>
            </a:endParaRPr>
          </a:p>
          <a:p>
            <a:pPr marL="50800" indent="0">
              <a:buNone/>
            </a:pPr>
            <a:endParaRPr lang="en-US" dirty="0"/>
          </a:p>
        </p:txBody>
      </p:sp>
      <p:sp>
        <p:nvSpPr>
          <p:cNvPr id="4" name="Slide Number Placeholder 3">
            <a:extLst>
              <a:ext uri="{FF2B5EF4-FFF2-40B4-BE49-F238E27FC236}">
                <a16:creationId xmlns:a16="http://schemas.microsoft.com/office/drawing/2014/main" id="{CDEF9E29-7445-9328-98F5-8F1C353BFAEF}"/>
              </a:ext>
            </a:extLst>
          </p:cNvPr>
          <p:cNvSpPr>
            <a:spLocks noGrp="1"/>
          </p:cNvSpPr>
          <p:nvPr>
            <p:ph type="sldNum" sz="quarter" idx="10"/>
          </p:nvPr>
        </p:nvSpPr>
        <p:spPr/>
        <p:txBody>
          <a:bodyPr/>
          <a:lstStyle/>
          <a:p>
            <a:r>
              <a:rPr lang="en-US"/>
              <a:t>- </a:t>
            </a:r>
            <a:fld id="{D174BAF6-F8F2-EF4F-936C-8DF63288C82F}" type="slidenum">
              <a:rPr lang="en-US" smtClean="0"/>
              <a:pPr/>
              <a:t>20</a:t>
            </a:fld>
            <a:r>
              <a:rPr lang="en-US"/>
              <a:t> -</a:t>
            </a:r>
            <a:endParaRPr lang="en-US" dirty="0"/>
          </a:p>
        </p:txBody>
      </p:sp>
      <p:pic>
        <p:nvPicPr>
          <p:cNvPr id="5" name="Google Shape;531;p79" descr="https://xpic.x-mol.com/20180728%2F10.1021_acs.biochem.8b00473.jpg">
            <a:extLst>
              <a:ext uri="{FF2B5EF4-FFF2-40B4-BE49-F238E27FC236}">
                <a16:creationId xmlns:a16="http://schemas.microsoft.com/office/drawing/2014/main" id="{4A92A9C3-118B-893D-62A2-635E2CAF49DC}"/>
              </a:ext>
            </a:extLst>
          </p:cNvPr>
          <p:cNvPicPr preferRelativeResize="0"/>
          <p:nvPr/>
        </p:nvPicPr>
        <p:blipFill rotWithShape="1">
          <a:blip r:embed="rId3">
            <a:alphaModFix/>
          </a:blip>
          <a:srcRect/>
          <a:stretch/>
        </p:blipFill>
        <p:spPr>
          <a:xfrm>
            <a:off x="4651513" y="790861"/>
            <a:ext cx="4445847" cy="3842382"/>
          </a:xfrm>
          <a:prstGeom prst="rect">
            <a:avLst/>
          </a:prstGeom>
          <a:noFill/>
          <a:ln>
            <a:noFill/>
          </a:ln>
        </p:spPr>
      </p:pic>
      <p:pic>
        <p:nvPicPr>
          <p:cNvPr id="1026" name="Picture 2">
            <a:extLst>
              <a:ext uri="{FF2B5EF4-FFF2-40B4-BE49-F238E27FC236}">
                <a16:creationId xmlns:a16="http://schemas.microsoft.com/office/drawing/2014/main" id="{4F402D82-47CF-3A03-E591-9D3D8C15E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175" y="2642285"/>
            <a:ext cx="2315481" cy="130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224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93" y="115265"/>
            <a:ext cx="8296101" cy="493613"/>
          </a:xfrm>
        </p:spPr>
        <p:txBody>
          <a:bodyPr>
            <a:noAutofit/>
          </a:bodyPr>
          <a:lstStyle/>
          <a:p>
            <a:r>
              <a:rPr lang="en-US" sz="3000" dirty="0"/>
              <a:t>Other areas where big data + big machines win?</a:t>
            </a:r>
          </a:p>
        </p:txBody>
      </p:sp>
      <p:graphicFrame>
        <p:nvGraphicFramePr>
          <p:cNvPr id="27" name="Diagram 26"/>
          <p:cNvGraphicFramePr/>
          <p:nvPr/>
        </p:nvGraphicFramePr>
        <p:xfrm>
          <a:off x="480767" y="683326"/>
          <a:ext cx="8389855" cy="377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716AB8D-0383-D357-B4A9-2D7D4000B653}"/>
              </a:ext>
            </a:extLst>
          </p:cNvPr>
          <p:cNvSpPr txBox="1"/>
          <p:nvPr/>
        </p:nvSpPr>
        <p:spPr>
          <a:xfrm>
            <a:off x="3714161" y="3171853"/>
            <a:ext cx="648394" cy="646331"/>
          </a:xfrm>
          <a:prstGeom prst="rect">
            <a:avLst/>
          </a:prstGeom>
          <a:noFill/>
        </p:spPr>
        <p:txBody>
          <a:bodyPr wrap="square" rtlCol="0">
            <a:spAutoFit/>
          </a:bodyPr>
          <a:lstStyle/>
          <a:p>
            <a:r>
              <a:rPr lang="en-US" sz="3600" b="1" dirty="0">
                <a:solidFill>
                  <a:schemeClr val="tx2">
                    <a:lumMod val="75000"/>
                  </a:schemeClr>
                </a:solidFill>
                <a:latin typeface="Dreaming Outloud Script Pro" panose="03050502040304050704" pitchFamily="66" charset="77"/>
                <a:cs typeface="Dreaming Outloud Script Pro" panose="03050502040304050704" pitchFamily="66" charset="77"/>
              </a:rPr>
              <a:t>✓︎</a:t>
            </a:r>
          </a:p>
        </p:txBody>
      </p:sp>
    </p:spTree>
    <p:extLst>
      <p:ext uri="{BB962C8B-B14F-4D97-AF65-F5344CB8AC3E}">
        <p14:creationId xmlns:p14="http://schemas.microsoft.com/office/powerpoint/2010/main" val="3893235992"/>
      </p:ext>
    </p:extLst>
  </p:cSld>
  <p:clrMapOvr>
    <a:masterClrMapping/>
  </p:clrMapOvr>
  <mc:AlternateContent xmlns:mc="http://schemas.openxmlformats.org/markup-compatibility/2006" xmlns:p14="http://schemas.microsoft.com/office/powerpoint/2010/main">
    <mc:Choice Requires="p14">
      <p:transition spd="slow" p14:dur="2000" advTm="26368"/>
    </mc:Choice>
    <mc:Fallback xmlns="">
      <p:transition spd="slow" advTm="26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D9B345B-930F-B540-8DF0-EDAF9783CEF5}"/>
              </a:ext>
            </a:extLst>
          </p:cNvPr>
          <p:cNvSpPr>
            <a:spLocks noGrp="1"/>
          </p:cNvSpPr>
          <p:nvPr>
            <p:ph type="title"/>
          </p:nvPr>
        </p:nvSpPr>
        <p:spPr>
          <a:xfrm>
            <a:off x="483315" y="0"/>
            <a:ext cx="8177369" cy="622073"/>
          </a:xfrm>
        </p:spPr>
        <p:txBody>
          <a:bodyPr/>
          <a:lstStyle/>
          <a:p>
            <a:r>
              <a:rPr lang="en-US" dirty="0" err="1"/>
              <a:t>Exascale</a:t>
            </a:r>
            <a:r>
              <a:rPr lang="en-US" dirty="0"/>
              <a:t> Architecture Plans (2008)</a:t>
            </a:r>
          </a:p>
        </p:txBody>
      </p:sp>
      <p:pic>
        <p:nvPicPr>
          <p:cNvPr id="3" name="Picture 2">
            <a:extLst>
              <a:ext uri="{FF2B5EF4-FFF2-40B4-BE49-F238E27FC236}">
                <a16:creationId xmlns:a16="http://schemas.microsoft.com/office/drawing/2014/main" id="{9AB4212F-5006-8F4C-9D5D-9C52445FFFDE}"/>
              </a:ext>
            </a:extLst>
          </p:cNvPr>
          <p:cNvPicPr>
            <a:picLocks noChangeAspect="1"/>
          </p:cNvPicPr>
          <p:nvPr/>
        </p:nvPicPr>
        <p:blipFill rotWithShape="1">
          <a:blip r:embed="rId2"/>
          <a:srcRect t="17435" b="17081"/>
          <a:stretch/>
        </p:blipFill>
        <p:spPr>
          <a:xfrm>
            <a:off x="0" y="707010"/>
            <a:ext cx="9144000" cy="4436491"/>
          </a:xfrm>
          <a:prstGeom prst="rect">
            <a:avLst/>
          </a:prstGeom>
        </p:spPr>
      </p:pic>
      <p:sp>
        <p:nvSpPr>
          <p:cNvPr id="4" name="TextBox 3">
            <a:extLst>
              <a:ext uri="{FF2B5EF4-FFF2-40B4-BE49-F238E27FC236}">
                <a16:creationId xmlns:a16="http://schemas.microsoft.com/office/drawing/2014/main" id="{955692AF-1E74-1546-9B04-DCEE899DC414}"/>
              </a:ext>
            </a:extLst>
          </p:cNvPr>
          <p:cNvSpPr txBox="1"/>
          <p:nvPr/>
        </p:nvSpPr>
        <p:spPr>
          <a:xfrm>
            <a:off x="467555" y="3277990"/>
            <a:ext cx="1178349" cy="1015663"/>
          </a:xfrm>
          <a:prstGeom prst="rect">
            <a:avLst/>
          </a:prstGeom>
          <a:noFill/>
        </p:spPr>
        <p:txBody>
          <a:bodyPr wrap="square" rtlCol="0">
            <a:spAutoFit/>
          </a:bodyPr>
          <a:lstStyle/>
          <a:p>
            <a:r>
              <a:rPr lang="en-US" sz="2000" b="1" dirty="0">
                <a:solidFill>
                  <a:srgbClr val="FFFFFF"/>
                </a:solidFill>
              </a:rPr>
              <a:t>100x Faster clocks</a:t>
            </a:r>
          </a:p>
        </p:txBody>
      </p:sp>
      <p:sp>
        <p:nvSpPr>
          <p:cNvPr id="6" name="TextBox 5">
            <a:extLst>
              <a:ext uri="{FF2B5EF4-FFF2-40B4-BE49-F238E27FC236}">
                <a16:creationId xmlns:a16="http://schemas.microsoft.com/office/drawing/2014/main" id="{D7B10AD6-93E0-C941-9B7A-A8460A80C549}"/>
              </a:ext>
            </a:extLst>
          </p:cNvPr>
          <p:cNvSpPr txBox="1"/>
          <p:nvPr/>
        </p:nvSpPr>
        <p:spPr>
          <a:xfrm>
            <a:off x="7087486" y="2137784"/>
            <a:ext cx="1178349" cy="1015663"/>
          </a:xfrm>
          <a:prstGeom prst="rect">
            <a:avLst/>
          </a:prstGeom>
          <a:noFill/>
        </p:spPr>
        <p:txBody>
          <a:bodyPr wrap="square" rtlCol="0">
            <a:spAutoFit/>
          </a:bodyPr>
          <a:lstStyle/>
          <a:p>
            <a:r>
              <a:rPr lang="en-US" sz="2000" b="1" dirty="0">
                <a:solidFill>
                  <a:srgbClr val="FFFFFF"/>
                </a:solidFill>
              </a:rPr>
              <a:t>100x more  cores</a:t>
            </a:r>
          </a:p>
        </p:txBody>
      </p:sp>
      <p:sp>
        <p:nvSpPr>
          <p:cNvPr id="7" name="TextBox 6">
            <a:extLst>
              <a:ext uri="{FF2B5EF4-FFF2-40B4-BE49-F238E27FC236}">
                <a16:creationId xmlns:a16="http://schemas.microsoft.com/office/drawing/2014/main" id="{41CD30AC-B3D1-184A-90CC-84F19CA6ECDF}"/>
              </a:ext>
            </a:extLst>
          </p:cNvPr>
          <p:cNvSpPr txBox="1"/>
          <p:nvPr/>
        </p:nvSpPr>
        <p:spPr>
          <a:xfrm>
            <a:off x="3588779" y="1587798"/>
            <a:ext cx="1758099" cy="707886"/>
          </a:xfrm>
          <a:prstGeom prst="rect">
            <a:avLst/>
          </a:prstGeom>
          <a:noFill/>
        </p:spPr>
        <p:txBody>
          <a:bodyPr wrap="square" rtlCol="0">
            <a:spAutoFit/>
          </a:bodyPr>
          <a:lstStyle/>
          <a:p>
            <a:pPr algn="ctr"/>
            <a:r>
              <a:rPr lang="en-US" sz="2000" b="1" dirty="0">
                <a:solidFill>
                  <a:srgbClr val="FFFFFF"/>
                </a:solidFill>
              </a:rPr>
              <a:t>Accelerators (GPUs)</a:t>
            </a:r>
          </a:p>
        </p:txBody>
      </p:sp>
    </p:spTree>
    <p:extLst>
      <p:ext uri="{BB962C8B-B14F-4D97-AF65-F5344CB8AC3E}">
        <p14:creationId xmlns:p14="http://schemas.microsoft.com/office/powerpoint/2010/main" val="2130714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D9B345B-930F-B540-8DF0-EDAF9783CEF5}"/>
              </a:ext>
            </a:extLst>
          </p:cNvPr>
          <p:cNvSpPr>
            <a:spLocks noGrp="1"/>
          </p:cNvSpPr>
          <p:nvPr>
            <p:ph type="title"/>
          </p:nvPr>
        </p:nvSpPr>
        <p:spPr>
          <a:xfrm>
            <a:off x="483315" y="0"/>
            <a:ext cx="8177369" cy="622073"/>
          </a:xfrm>
        </p:spPr>
        <p:txBody>
          <a:bodyPr/>
          <a:lstStyle/>
          <a:p>
            <a:r>
              <a:rPr lang="en-US" dirty="0" err="1"/>
              <a:t>Exascale</a:t>
            </a:r>
            <a:r>
              <a:rPr lang="en-US" dirty="0"/>
              <a:t> Architecture Plans (2021)</a:t>
            </a:r>
          </a:p>
        </p:txBody>
      </p:sp>
      <p:pic>
        <p:nvPicPr>
          <p:cNvPr id="3" name="Picture 2">
            <a:extLst>
              <a:ext uri="{FF2B5EF4-FFF2-40B4-BE49-F238E27FC236}">
                <a16:creationId xmlns:a16="http://schemas.microsoft.com/office/drawing/2014/main" id="{9AB4212F-5006-8F4C-9D5D-9C52445FFFDE}"/>
              </a:ext>
            </a:extLst>
          </p:cNvPr>
          <p:cNvPicPr>
            <a:picLocks noChangeAspect="1"/>
          </p:cNvPicPr>
          <p:nvPr/>
        </p:nvPicPr>
        <p:blipFill rotWithShape="1">
          <a:blip r:embed="rId2"/>
          <a:srcRect t="17435" b="17081"/>
          <a:stretch/>
        </p:blipFill>
        <p:spPr>
          <a:xfrm>
            <a:off x="0" y="707010"/>
            <a:ext cx="9144000" cy="4436491"/>
          </a:xfrm>
          <a:prstGeom prst="rect">
            <a:avLst/>
          </a:prstGeom>
        </p:spPr>
      </p:pic>
      <p:pic>
        <p:nvPicPr>
          <p:cNvPr id="18434" name="Picture 2" descr="US to Spend $600 Million on Frontier Exascale Supercomputer | PCMag">
            <a:extLst>
              <a:ext uri="{FF2B5EF4-FFF2-40B4-BE49-F238E27FC236}">
                <a16:creationId xmlns:a16="http://schemas.microsoft.com/office/drawing/2014/main" id="{2A8A1268-331E-9345-8449-1A602E6715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24" b="89881" l="5686" r="94983">
                        <a14:foregroundMark x1="21739" y1="45238" x2="21739" y2="45238"/>
                        <a14:foregroundMark x1="24080" y1="65476" x2="24080" y2="65476"/>
                        <a14:foregroundMark x1="92308" y1="51786" x2="5686" y2="43452"/>
                        <a14:foregroundMark x1="94649" y1="57738" x2="94983" y2="41071"/>
                        <a14:foregroundMark x1="22408" y1="38690" x2="33110" y2="52381"/>
                        <a14:foregroundMark x1="33110" y1="52381" x2="39465" y2="52976"/>
                      </a14:backgroundRemoval>
                    </a14:imgEffect>
                  </a14:imgLayer>
                </a14:imgProps>
              </a:ext>
              <a:ext uri="{28A0092B-C50C-407E-A947-70E740481C1C}">
                <a14:useLocalDpi xmlns:a14="http://schemas.microsoft.com/office/drawing/2010/main" val="0"/>
              </a:ext>
            </a:extLst>
          </a:blip>
          <a:srcRect/>
          <a:stretch>
            <a:fillRect/>
          </a:stretch>
        </p:blipFill>
        <p:spPr bwMode="auto">
          <a:xfrm>
            <a:off x="3069883" y="1193941"/>
            <a:ext cx="2607500" cy="14738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ew 'Aurora' supercomputer poised to be fastest in U.S. history">
            <a:extLst>
              <a:ext uri="{FF2B5EF4-FFF2-40B4-BE49-F238E27FC236}">
                <a16:creationId xmlns:a16="http://schemas.microsoft.com/office/drawing/2014/main" id="{FB058748-D048-9345-9614-16369C0284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524" b="89796" l="4665" r="96210">
                        <a14:foregroundMark x1="4665" y1="38776" x2="18076" y2="15646"/>
                        <a14:foregroundMark x1="18076" y1="15646" x2="27114" y2="14966"/>
                        <a14:foregroundMark x1="94461" y1="59864" x2="91254" y2="25850"/>
                        <a14:foregroundMark x1="91254" y1="25850" x2="92420" y2="65306"/>
                        <a14:foregroundMark x1="96210" y1="29932" x2="95918" y2="64626"/>
                      </a14:backgroundRemoval>
                    </a14:imgEffect>
                  </a14:imgLayer>
                </a14:imgProps>
              </a:ext>
              <a:ext uri="{28A0092B-C50C-407E-A947-70E740481C1C}">
                <a14:useLocalDpi xmlns:a14="http://schemas.microsoft.com/office/drawing/2010/main" val="0"/>
              </a:ext>
            </a:extLst>
          </a:blip>
          <a:srcRect/>
          <a:stretch>
            <a:fillRect/>
          </a:stretch>
        </p:blipFill>
        <p:spPr bwMode="auto">
          <a:xfrm>
            <a:off x="6293735" y="1784292"/>
            <a:ext cx="2472702" cy="1066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 to Spend $600 Million on Frontier Exascale Supercomputer | PCMag">
            <a:extLst>
              <a:ext uri="{FF2B5EF4-FFF2-40B4-BE49-F238E27FC236}">
                <a16:creationId xmlns:a16="http://schemas.microsoft.com/office/drawing/2014/main" id="{EE58B503-C38F-FF4E-9BC0-293E22802132}"/>
              </a:ext>
            </a:extLst>
          </p:cNvPr>
          <p:cNvPicPr>
            <a:picLocks noChangeAspect="1" noChangeArrowheads="1"/>
          </p:cNvPicPr>
          <p:nvPr/>
        </p:nvPicPr>
        <p:blipFill>
          <a:blip r:embed="rId3">
            <a:extLst>
              <a:ext uri="{BEBA8EAE-BF5A-486C-A8C5-ECC9F3942E4B}">
                <a14:imgProps xmlns:a14="http://schemas.microsoft.com/office/drawing/2010/main">
                  <a14:imgLayer r:embed="rId7">
                    <a14:imgEffect>
                      <a14:backgroundRemoval t="9524" b="89881" l="5686" r="94983">
                        <a14:foregroundMark x1="21739" y1="45238" x2="21739" y2="45238"/>
                        <a14:foregroundMark x1="24080" y1="65476" x2="24080" y2="65476"/>
                        <a14:foregroundMark x1="92308" y1="51786" x2="5686" y2="43452"/>
                        <a14:foregroundMark x1="94649" y1="57738" x2="94983" y2="41071"/>
                        <a14:foregroundMark x1="22408" y1="38690" x2="33110" y2="52381"/>
                        <a14:foregroundMark x1="33110" y1="52381" x2="39465" y2="52976"/>
                      </a14:backgroundRemoval>
                    </a14:imgEffect>
                  </a14:imgLayer>
                </a14:imgProps>
              </a:ext>
              <a:ext uri="{28A0092B-C50C-407E-A947-70E740481C1C}">
                <a14:useLocalDpi xmlns:a14="http://schemas.microsoft.com/office/drawing/2010/main" val="0"/>
              </a:ext>
            </a:extLst>
          </a:blip>
          <a:srcRect/>
          <a:stretch>
            <a:fillRect/>
          </a:stretch>
        </p:blipFill>
        <p:spPr bwMode="auto">
          <a:xfrm>
            <a:off x="-60767" y="2593032"/>
            <a:ext cx="2301518" cy="13008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Jack Deslippe Path to Porting to Perlmutter">
            <a:extLst>
              <a:ext uri="{FF2B5EF4-FFF2-40B4-BE49-F238E27FC236}">
                <a16:creationId xmlns:a16="http://schemas.microsoft.com/office/drawing/2014/main" id="{97EAA4EA-4983-5142-9A09-BD58DA519B8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34" b="89404" l="6306" r="95796">
                        <a14:foregroundMark x1="91592" y1="51656" x2="91892" y2="56291"/>
                        <a14:foregroundMark x1="95495" y1="31126" x2="95796" y2="56291"/>
                        <a14:foregroundMark x1="95796" y1="56291" x2="95495" y2="56291"/>
                        <a14:foregroundMark x1="7808" y1="22517" x2="4505" y2="47020"/>
                        <a14:foregroundMark x1="4505" y1="47020" x2="6306" y2="72185"/>
                        <a14:foregroundMark x1="6306" y1="72185" x2="9009" y2="81457"/>
                      </a14:backgroundRemoval>
                    </a14:imgEffect>
                  </a14:imgLayer>
                </a14:imgProps>
              </a:ext>
              <a:ext uri="{28A0092B-C50C-407E-A947-70E740481C1C}">
                <a14:useLocalDpi xmlns:a14="http://schemas.microsoft.com/office/drawing/2010/main" val="0"/>
              </a:ext>
            </a:extLst>
          </a:blip>
          <a:srcRect/>
          <a:stretch>
            <a:fillRect/>
          </a:stretch>
        </p:blipFill>
        <p:spPr bwMode="auto">
          <a:xfrm>
            <a:off x="288041" y="2776718"/>
            <a:ext cx="2322873" cy="1060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3FFDDE-B4E3-F04B-8BDB-8D7BF8868B88}"/>
              </a:ext>
            </a:extLst>
          </p:cNvPr>
          <p:cNvSpPr txBox="1"/>
          <p:nvPr/>
        </p:nvSpPr>
        <p:spPr>
          <a:xfrm>
            <a:off x="381964" y="3802283"/>
            <a:ext cx="1726755" cy="523220"/>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Pre-</a:t>
            </a:r>
            <a:r>
              <a:rPr lang="en-US" b="1" dirty="0" err="1">
                <a:solidFill>
                  <a:schemeClr val="bg1"/>
                </a:solidFill>
                <a:latin typeface="Arial" panose="020B0604020202020204" pitchFamily="34" charset="0"/>
                <a:cs typeface="Arial" panose="020B0604020202020204" pitchFamily="34" charset="0"/>
              </a:rPr>
              <a:t>exascale</a:t>
            </a:r>
            <a:endParaRPr lang="en-US" b="1"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HPE AMD+NVIDIA</a:t>
            </a:r>
          </a:p>
        </p:txBody>
      </p:sp>
      <p:sp>
        <p:nvSpPr>
          <p:cNvPr id="13" name="TextBox 12">
            <a:extLst>
              <a:ext uri="{FF2B5EF4-FFF2-40B4-BE49-F238E27FC236}">
                <a16:creationId xmlns:a16="http://schemas.microsoft.com/office/drawing/2014/main" id="{FB31850B-71F8-F049-BB5F-60676A1D28DE}"/>
              </a:ext>
            </a:extLst>
          </p:cNvPr>
          <p:cNvSpPr txBox="1"/>
          <p:nvPr/>
        </p:nvSpPr>
        <p:spPr>
          <a:xfrm>
            <a:off x="3699559" y="2388725"/>
            <a:ext cx="1526380" cy="523220"/>
          </a:xfrm>
          <a:prstGeom prst="rect">
            <a:avLst/>
          </a:prstGeom>
          <a:noFill/>
        </p:spPr>
        <p:txBody>
          <a:bodyPr wrap="none" rtlCol="0">
            <a:spAutoFit/>
          </a:bodyPr>
          <a:lstStyle/>
          <a:p>
            <a:r>
              <a:rPr lang="en-US" b="1" dirty="0" err="1">
                <a:solidFill>
                  <a:schemeClr val="bg1"/>
                </a:solidFill>
                <a:latin typeface="Arial" panose="020B0604020202020204" pitchFamily="34" charset="0"/>
                <a:cs typeface="Arial" panose="020B0604020202020204" pitchFamily="34" charset="0"/>
              </a:rPr>
              <a:t>Exascale</a:t>
            </a:r>
            <a:endParaRPr lang="en-US" b="1"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HPE AMD+AMD</a:t>
            </a:r>
          </a:p>
        </p:txBody>
      </p:sp>
      <p:sp>
        <p:nvSpPr>
          <p:cNvPr id="14" name="TextBox 13">
            <a:extLst>
              <a:ext uri="{FF2B5EF4-FFF2-40B4-BE49-F238E27FC236}">
                <a16:creationId xmlns:a16="http://schemas.microsoft.com/office/drawing/2014/main" id="{EA83CFD1-CAE7-074A-99CA-7F218942899B}"/>
              </a:ext>
            </a:extLst>
          </p:cNvPr>
          <p:cNvSpPr txBox="1"/>
          <p:nvPr/>
        </p:nvSpPr>
        <p:spPr>
          <a:xfrm>
            <a:off x="7164729" y="2832903"/>
            <a:ext cx="1443024" cy="523220"/>
          </a:xfrm>
          <a:prstGeom prst="rect">
            <a:avLst/>
          </a:prstGeom>
          <a:noFill/>
        </p:spPr>
        <p:txBody>
          <a:bodyPr wrap="none" rtlCol="0">
            <a:spAutoFit/>
          </a:bodyPr>
          <a:lstStyle/>
          <a:p>
            <a:r>
              <a:rPr lang="en-US" b="1" dirty="0" err="1">
                <a:solidFill>
                  <a:schemeClr val="bg1"/>
                </a:solidFill>
                <a:latin typeface="Arial" panose="020B0604020202020204" pitchFamily="34" charset="0"/>
                <a:cs typeface="Arial" panose="020B0604020202020204" pitchFamily="34" charset="0"/>
              </a:rPr>
              <a:t>Exascale</a:t>
            </a:r>
            <a:endParaRPr lang="en-US" b="1"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HPE </a:t>
            </a:r>
            <a:r>
              <a:rPr lang="en-US" b="1" dirty="0" err="1">
                <a:solidFill>
                  <a:schemeClr val="bg1"/>
                </a:solidFill>
                <a:latin typeface="Arial" panose="020B0604020202020204" pitchFamily="34" charset="0"/>
                <a:cs typeface="Arial" panose="020B0604020202020204" pitchFamily="34" charset="0"/>
              </a:rPr>
              <a:t>Intel+Intel</a:t>
            </a:r>
            <a:endParaRPr lang="en-US"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E3B63D-0456-BD40-8A46-58605BC9298D}"/>
              </a:ext>
            </a:extLst>
          </p:cNvPr>
          <p:cNvSpPr txBox="1"/>
          <p:nvPr/>
        </p:nvSpPr>
        <p:spPr>
          <a:xfrm>
            <a:off x="2830010" y="876782"/>
            <a:ext cx="3211135" cy="307777"/>
          </a:xfrm>
          <a:prstGeom prst="rect">
            <a:avLst/>
          </a:prstGeom>
          <a:noFill/>
        </p:spPr>
        <p:txBody>
          <a:bodyPr wrap="none" rtlCol="0">
            <a:spAutoFit/>
          </a:bodyPr>
          <a:lstStyle/>
          <a:p>
            <a:r>
              <a:rPr lang="en-US" b="1" dirty="0">
                <a:solidFill>
                  <a:schemeClr val="bg1"/>
                </a:solidFill>
              </a:rPr>
              <a:t> US DOE Office of Science Systems</a:t>
            </a:r>
          </a:p>
        </p:txBody>
      </p:sp>
    </p:spTree>
    <p:extLst>
      <p:ext uri="{BB962C8B-B14F-4D97-AF65-F5344CB8AC3E}">
        <p14:creationId xmlns:p14="http://schemas.microsoft.com/office/powerpoint/2010/main" val="235371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Accelerators</a:t>
            </a:r>
          </a:p>
        </p:txBody>
      </p:sp>
      <p:sp>
        <p:nvSpPr>
          <p:cNvPr id="7" name="Slide Number Placeholder 6">
            <a:extLst>
              <a:ext uri="{FF2B5EF4-FFF2-40B4-BE49-F238E27FC236}">
                <a16:creationId xmlns:a16="http://schemas.microsoft.com/office/drawing/2014/main" id="{283ECDB9-A228-6749-BF57-A947CE40C133}"/>
              </a:ext>
            </a:extLst>
          </p:cNvPr>
          <p:cNvSpPr>
            <a:spLocks noGrp="1"/>
          </p:cNvSpPr>
          <p:nvPr>
            <p:ph type="sldNum" sz="quarter" idx="10"/>
          </p:nvPr>
        </p:nvSpPr>
        <p:spPr/>
        <p:txBody>
          <a:bodyPr/>
          <a:lstStyle/>
          <a:p>
            <a:r>
              <a:rPr lang="en-US"/>
              <a:t>- </a:t>
            </a:r>
            <a:fld id="{D174BAF6-F8F2-EF4F-936C-8DF63288C82F}" type="slidenum">
              <a:rPr lang="en-US" smtClean="0"/>
              <a:pPr/>
              <a:t>24</a:t>
            </a:fld>
            <a:r>
              <a:rPr lang="en-US"/>
              <a:t> -</a:t>
            </a:r>
            <a:endParaRPr lang="en-US" dirty="0"/>
          </a:p>
        </p:txBody>
      </p:sp>
      <p:sp>
        <p:nvSpPr>
          <p:cNvPr id="8" name="Rectangle 7">
            <a:extLst>
              <a:ext uri="{FF2B5EF4-FFF2-40B4-BE49-F238E27FC236}">
                <a16:creationId xmlns:a16="http://schemas.microsoft.com/office/drawing/2014/main" id="{58030307-958C-F840-94FF-2B3637C85719}"/>
              </a:ext>
            </a:extLst>
          </p:cNvPr>
          <p:cNvSpPr/>
          <p:nvPr/>
        </p:nvSpPr>
        <p:spPr>
          <a:xfrm>
            <a:off x="3674727" y="4811814"/>
            <a:ext cx="4228226" cy="253916"/>
          </a:xfrm>
          <a:prstGeom prst="rect">
            <a:avLst/>
          </a:prstGeom>
          <a:noFill/>
        </p:spPr>
        <p:txBody>
          <a:bodyPr wrap="square">
            <a:spAutoFit/>
          </a:bodyPr>
          <a:lstStyle/>
          <a:p>
            <a:r>
              <a:rPr lang="en-US" sz="1050" dirty="0">
                <a:solidFill>
                  <a:schemeClr val="bg1"/>
                </a:solidFill>
              </a:rPr>
              <a:t>Image: http://</a:t>
            </a:r>
            <a:r>
              <a:rPr lang="en-US" sz="1050" dirty="0" err="1">
                <a:solidFill>
                  <a:schemeClr val="bg1"/>
                </a:solidFill>
              </a:rPr>
              <a:t>slideplayer.com</a:t>
            </a:r>
            <a:r>
              <a:rPr lang="en-US" sz="1050" dirty="0">
                <a:solidFill>
                  <a:schemeClr val="bg1"/>
                </a:solidFill>
              </a:rPr>
              <a:t>/slide/7541288/</a:t>
            </a:r>
          </a:p>
        </p:txBody>
      </p:sp>
      <p:pic>
        <p:nvPicPr>
          <p:cNvPr id="8194" name="Picture 2" descr="TOP500 - Wikipedia">
            <a:extLst>
              <a:ext uri="{FF2B5EF4-FFF2-40B4-BE49-F238E27FC236}">
                <a16:creationId xmlns:a16="http://schemas.microsoft.com/office/drawing/2014/main" id="{9D08B7DA-CFAD-5648-A163-2FF6CA573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271" y="84841"/>
            <a:ext cx="996753" cy="5652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3">
            <a:extLst>
              <a:ext uri="{FF2B5EF4-FFF2-40B4-BE49-F238E27FC236}">
                <a16:creationId xmlns:a16="http://schemas.microsoft.com/office/drawing/2014/main" id="{8052D8E9-CB56-999D-FACA-80266B6A589F}"/>
              </a:ext>
            </a:extLst>
          </p:cNvPr>
          <p:cNvGraphicFramePr>
            <a:graphicFrameLocks/>
          </p:cNvGraphicFramePr>
          <p:nvPr/>
        </p:nvGraphicFramePr>
        <p:xfrm>
          <a:off x="122548" y="758489"/>
          <a:ext cx="8630123" cy="39449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440713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2B6A6-6524-F842-85B8-9E718F14D815}"/>
              </a:ext>
            </a:extLst>
          </p:cNvPr>
          <p:cNvSpPr>
            <a:spLocks noGrp="1"/>
          </p:cNvSpPr>
          <p:nvPr>
            <p:ph type="sldNum" sz="quarter" idx="10"/>
          </p:nvPr>
        </p:nvSpPr>
        <p:spPr>
          <a:xfrm>
            <a:off x="4116656" y="4776607"/>
            <a:ext cx="3471921" cy="273844"/>
          </a:xfrm>
        </p:spPr>
        <p:txBody>
          <a:bodyPr/>
          <a:lstStyle/>
          <a:p>
            <a:r>
              <a:rPr lang="en-US" dirty="0"/>
              <a:t>Image from </a:t>
            </a:r>
            <a:r>
              <a:rPr lang="en-US" dirty="0" err="1"/>
              <a:t>Dezso</a:t>
            </a:r>
            <a:r>
              <a:rPr lang="en-US" dirty="0"/>
              <a:t> </a:t>
            </a:r>
            <a:r>
              <a:rPr lang="en-US" dirty="0" err="1"/>
              <a:t>Sima</a:t>
            </a:r>
            <a:r>
              <a:rPr lang="en-US" dirty="0"/>
              <a:t> presentation</a:t>
            </a:r>
          </a:p>
        </p:txBody>
      </p:sp>
      <p:pic>
        <p:nvPicPr>
          <p:cNvPr id="3078" name="Picture 6" descr="Performance Optimization on Modern Processor Architecture through  Vectorization | Object Computing, Inc.">
            <a:extLst>
              <a:ext uri="{FF2B5EF4-FFF2-40B4-BE49-F238E27FC236}">
                <a16:creationId xmlns:a16="http://schemas.microsoft.com/office/drawing/2014/main" id="{BC049419-EB60-C74F-B799-B76578B52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585" y="18854"/>
            <a:ext cx="6757186" cy="467597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p1">
            <a:extLst>
              <a:ext uri="{FF2B5EF4-FFF2-40B4-BE49-F238E27FC236}">
                <a16:creationId xmlns:a16="http://schemas.microsoft.com/office/drawing/2014/main" id="{F705B857-25E8-614E-889F-9BF592DEF24B}"/>
              </a:ext>
            </a:extLst>
          </p:cNvPr>
          <p:cNvSpPr/>
          <p:nvPr/>
        </p:nvSpPr>
        <p:spPr>
          <a:xfrm>
            <a:off x="0" y="-9825"/>
            <a:ext cx="5363852" cy="717000"/>
          </a:xfrm>
          <a:prstGeom prst="rect">
            <a:avLst/>
          </a:prstGeom>
          <a:solidFill>
            <a:srgbClr val="14374B"/>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dirty="0">
                <a:solidFill>
                  <a:srgbClr val="FFFFFF"/>
                </a:solidFill>
                <a:latin typeface="Calibri"/>
                <a:ea typeface="Calibri"/>
                <a:cs typeface="Calibri"/>
                <a:sym typeface="Calibri"/>
              </a:rPr>
              <a:t>Wider SIMD </a:t>
            </a:r>
            <a:endParaRPr sz="2800" b="0" i="0" u="none" strike="noStrike" cap="none"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DB69E853-39C0-2646-8373-59FBBE76E812}"/>
              </a:ext>
            </a:extLst>
          </p:cNvPr>
          <p:cNvSpPr txBox="1"/>
          <p:nvPr/>
        </p:nvSpPr>
        <p:spPr>
          <a:xfrm>
            <a:off x="7729979" y="857839"/>
            <a:ext cx="1300899" cy="738664"/>
          </a:xfrm>
          <a:prstGeom prst="rect">
            <a:avLst/>
          </a:prstGeom>
          <a:noFill/>
        </p:spPr>
        <p:txBody>
          <a:bodyPr wrap="square" rtlCol="0">
            <a:spAutoFit/>
          </a:bodyPr>
          <a:lstStyle/>
          <a:p>
            <a:r>
              <a:rPr lang="en-US" dirty="0" err="1"/>
              <a:t>Fugaku</a:t>
            </a:r>
            <a:r>
              <a:rPr lang="en-US" dirty="0"/>
              <a:t> Machine</a:t>
            </a:r>
          </a:p>
          <a:p>
            <a:r>
              <a:rPr lang="en-US" dirty="0"/>
              <a:t>ARM w/ 512b</a:t>
            </a:r>
          </a:p>
        </p:txBody>
      </p:sp>
    </p:spTree>
    <p:extLst>
      <p:ext uri="{BB962C8B-B14F-4D97-AF65-F5344CB8AC3E}">
        <p14:creationId xmlns:p14="http://schemas.microsoft.com/office/powerpoint/2010/main" val="2930678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DCE3C1-6917-0342-A6C1-C439E7A56A2F}"/>
              </a:ext>
            </a:extLst>
          </p:cNvPr>
          <p:cNvSpPr/>
          <p:nvPr/>
        </p:nvSpPr>
        <p:spPr>
          <a:xfrm>
            <a:off x="0" y="716437"/>
            <a:ext cx="9144000" cy="3987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13256" y="134902"/>
            <a:ext cx="7231123" cy="577109"/>
          </a:xfrm>
        </p:spPr>
        <p:txBody>
          <a:bodyPr>
            <a:normAutofit fontScale="90000"/>
          </a:bodyPr>
          <a:lstStyle/>
          <a:p>
            <a:r>
              <a:rPr lang="en-US" dirty="0"/>
              <a:t>Specialization: End Game for Moore’s Law</a:t>
            </a:r>
          </a:p>
        </p:txBody>
      </p:sp>
      <p:cxnSp>
        <p:nvCxnSpPr>
          <p:cNvPr id="4" name="Straight Arrow Connector 3"/>
          <p:cNvCxnSpPr>
            <a:cxnSpLocks/>
          </p:cNvCxnSpPr>
          <p:nvPr/>
        </p:nvCxnSpPr>
        <p:spPr>
          <a:xfrm>
            <a:off x="2790825" y="3486150"/>
            <a:ext cx="4948581"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2800350" y="1171575"/>
            <a:ext cx="9525" cy="230505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98763" y="3600450"/>
            <a:ext cx="1229846" cy="584775"/>
          </a:xfrm>
          <a:prstGeom prst="rect">
            <a:avLst/>
          </a:prstGeom>
          <a:noFill/>
        </p:spPr>
        <p:txBody>
          <a:bodyPr wrap="square" rtlCol="0">
            <a:spAutoFit/>
          </a:bodyPr>
          <a:lstStyle/>
          <a:p>
            <a:r>
              <a:rPr lang="en-US" sz="1600" dirty="0">
                <a:solidFill>
                  <a:schemeClr val="bg1"/>
                </a:solidFill>
              </a:rPr>
              <a:t>Special Purpose</a:t>
            </a:r>
          </a:p>
        </p:txBody>
      </p:sp>
      <p:sp>
        <p:nvSpPr>
          <p:cNvPr id="9" name="TextBox 8"/>
          <p:cNvSpPr txBox="1"/>
          <p:nvPr/>
        </p:nvSpPr>
        <p:spPr>
          <a:xfrm>
            <a:off x="2600325" y="3581401"/>
            <a:ext cx="1208104" cy="584775"/>
          </a:xfrm>
          <a:prstGeom prst="rect">
            <a:avLst/>
          </a:prstGeom>
          <a:noFill/>
        </p:spPr>
        <p:txBody>
          <a:bodyPr wrap="square" rtlCol="0">
            <a:spAutoFit/>
          </a:bodyPr>
          <a:lstStyle/>
          <a:p>
            <a:r>
              <a:rPr lang="en-US" sz="1600" dirty="0">
                <a:solidFill>
                  <a:schemeClr val="bg1"/>
                </a:solidFill>
              </a:rPr>
              <a:t>General Purpose</a:t>
            </a:r>
          </a:p>
        </p:txBody>
      </p:sp>
      <p:sp>
        <p:nvSpPr>
          <p:cNvPr id="11" name="TextBox 10"/>
          <p:cNvSpPr txBox="1"/>
          <p:nvPr/>
        </p:nvSpPr>
        <p:spPr>
          <a:xfrm>
            <a:off x="1526750" y="2076648"/>
            <a:ext cx="1107996" cy="338554"/>
          </a:xfrm>
          <a:prstGeom prst="rect">
            <a:avLst/>
          </a:prstGeom>
          <a:noFill/>
        </p:spPr>
        <p:txBody>
          <a:bodyPr wrap="none" rtlCol="0">
            <a:spAutoFit/>
          </a:bodyPr>
          <a:lstStyle/>
          <a:p>
            <a:r>
              <a:rPr lang="en-US" sz="1600" dirty="0">
                <a:solidFill>
                  <a:schemeClr val="bg1"/>
                </a:solidFill>
              </a:rPr>
              <a:t>Ops/Joule</a:t>
            </a:r>
          </a:p>
        </p:txBody>
      </p:sp>
      <p:cxnSp>
        <p:nvCxnSpPr>
          <p:cNvPr id="16" name="Straight Arrow Connector 15"/>
          <p:cNvCxnSpPr/>
          <p:nvPr/>
        </p:nvCxnSpPr>
        <p:spPr>
          <a:xfrm flipV="1">
            <a:off x="3124200" y="1293312"/>
            <a:ext cx="2924175" cy="201930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3C15D60-9238-A846-86EE-A5261280EC2D}"/>
              </a:ext>
            </a:extLst>
          </p:cNvPr>
          <p:cNvSpPr txBox="1"/>
          <p:nvPr/>
        </p:nvSpPr>
        <p:spPr>
          <a:xfrm>
            <a:off x="4104799" y="3595952"/>
            <a:ext cx="731290" cy="338554"/>
          </a:xfrm>
          <a:prstGeom prst="rect">
            <a:avLst/>
          </a:prstGeom>
          <a:noFill/>
        </p:spPr>
        <p:txBody>
          <a:bodyPr wrap="none" rtlCol="0">
            <a:spAutoFit/>
          </a:bodyPr>
          <a:lstStyle/>
          <a:p>
            <a:r>
              <a:rPr lang="en-US" sz="1600" dirty="0">
                <a:solidFill>
                  <a:schemeClr val="bg1"/>
                </a:solidFill>
              </a:rPr>
              <a:t>GPUs</a:t>
            </a:r>
          </a:p>
        </p:txBody>
      </p:sp>
    </p:spTree>
    <p:extLst>
      <p:ext uri="{BB962C8B-B14F-4D97-AF65-F5344CB8AC3E}">
        <p14:creationId xmlns:p14="http://schemas.microsoft.com/office/powerpoint/2010/main" val="3993067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67C92-AF8B-BA4F-A0F8-BAB7224AB862}"/>
              </a:ext>
            </a:extLst>
          </p:cNvPr>
          <p:cNvPicPr>
            <a:picLocks noChangeAspect="1"/>
          </p:cNvPicPr>
          <p:nvPr/>
        </p:nvPicPr>
        <p:blipFill rotWithShape="1">
          <a:blip r:embed="rId3"/>
          <a:srcRect l="18" r="-18" b="-170"/>
          <a:stretch/>
        </p:blipFill>
        <p:spPr>
          <a:xfrm>
            <a:off x="1634" y="2"/>
            <a:ext cx="9140735" cy="5152181"/>
          </a:xfrm>
          <a:prstGeom prst="rect">
            <a:avLst/>
          </a:prstGeom>
        </p:spPr>
      </p:pic>
    </p:spTree>
    <p:extLst>
      <p:ext uri="{BB962C8B-B14F-4D97-AF65-F5344CB8AC3E}">
        <p14:creationId xmlns:p14="http://schemas.microsoft.com/office/powerpoint/2010/main" val="297760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D202D-7CD6-BC4D-9D9B-F5E2585811B0}"/>
              </a:ext>
            </a:extLst>
          </p:cNvPr>
          <p:cNvPicPr>
            <a:picLocks noChangeAspect="1"/>
          </p:cNvPicPr>
          <p:nvPr/>
        </p:nvPicPr>
        <p:blipFill rotWithShape="1">
          <a:blip r:embed="rId2"/>
          <a:srcRect t="12590" b="3621"/>
          <a:stretch/>
        </p:blipFill>
        <p:spPr>
          <a:xfrm>
            <a:off x="0" y="689085"/>
            <a:ext cx="9144000" cy="4454416"/>
          </a:xfrm>
          <a:prstGeom prst="rect">
            <a:avLst/>
          </a:prstGeom>
        </p:spPr>
      </p:pic>
      <p:sp>
        <p:nvSpPr>
          <p:cNvPr id="3" name="Title 2">
            <a:extLst>
              <a:ext uri="{FF2B5EF4-FFF2-40B4-BE49-F238E27FC236}">
                <a16:creationId xmlns:a16="http://schemas.microsoft.com/office/drawing/2014/main" id="{260AC626-4276-6A41-867D-78A0D2B0BF65}"/>
              </a:ext>
            </a:extLst>
          </p:cNvPr>
          <p:cNvSpPr>
            <a:spLocks noGrp="1"/>
          </p:cNvSpPr>
          <p:nvPr>
            <p:ph type="title"/>
          </p:nvPr>
        </p:nvSpPr>
        <p:spPr/>
        <p:txBody>
          <a:bodyPr/>
          <a:lstStyle/>
          <a:p>
            <a:r>
              <a:rPr lang="en-US" dirty="0"/>
              <a:t>Is deep learning the only application?</a:t>
            </a:r>
          </a:p>
        </p:txBody>
      </p:sp>
      <p:sp>
        <p:nvSpPr>
          <p:cNvPr id="2" name="Slide Number Placeholder 1">
            <a:extLst>
              <a:ext uri="{FF2B5EF4-FFF2-40B4-BE49-F238E27FC236}">
                <a16:creationId xmlns:a16="http://schemas.microsoft.com/office/drawing/2014/main" id="{22B64AEF-A9F4-E948-9FA6-534C30A342B0}"/>
              </a:ext>
            </a:extLst>
          </p:cNvPr>
          <p:cNvSpPr>
            <a:spLocks noGrp="1"/>
          </p:cNvSpPr>
          <p:nvPr>
            <p:ph type="sldNum" sz="quarter" idx="10"/>
          </p:nvPr>
        </p:nvSpPr>
        <p:spPr/>
        <p:txBody>
          <a:bodyPr/>
          <a:lstStyle/>
          <a:p>
            <a:r>
              <a:rPr lang="en-US"/>
              <a:t>- </a:t>
            </a:r>
            <a:fld id="{D174BAF6-F8F2-EF4F-936C-8DF63288C82F}" type="slidenum">
              <a:rPr lang="en-US" smtClean="0"/>
              <a:pPr/>
              <a:t>28</a:t>
            </a:fld>
            <a:r>
              <a:rPr lang="en-US"/>
              <a:t> -</a:t>
            </a:r>
            <a:endParaRPr lang="en-US" dirty="0"/>
          </a:p>
        </p:txBody>
      </p:sp>
      <p:sp>
        <p:nvSpPr>
          <p:cNvPr id="4" name="TextBox 3">
            <a:extLst>
              <a:ext uri="{FF2B5EF4-FFF2-40B4-BE49-F238E27FC236}">
                <a16:creationId xmlns:a16="http://schemas.microsoft.com/office/drawing/2014/main" id="{7CF8595E-B5FD-EA41-89B8-E8D0EEA214E1}"/>
              </a:ext>
            </a:extLst>
          </p:cNvPr>
          <p:cNvSpPr txBox="1"/>
          <p:nvPr/>
        </p:nvSpPr>
        <p:spPr>
          <a:xfrm>
            <a:off x="134754" y="4572001"/>
            <a:ext cx="3260829" cy="400110"/>
          </a:xfrm>
          <a:prstGeom prst="rect">
            <a:avLst/>
          </a:prstGeom>
          <a:noFill/>
        </p:spPr>
        <p:txBody>
          <a:bodyPr wrap="none" rtlCol="0">
            <a:spAutoFit/>
          </a:bodyPr>
          <a:lstStyle/>
          <a:p>
            <a:r>
              <a:rPr lang="en-US" sz="2000" b="1" dirty="0"/>
              <a:t>Cautionary tale from HPL</a:t>
            </a:r>
          </a:p>
        </p:txBody>
      </p:sp>
    </p:spTree>
    <p:extLst>
      <p:ext uri="{BB962C8B-B14F-4D97-AF65-F5344CB8AC3E}">
        <p14:creationId xmlns:p14="http://schemas.microsoft.com/office/powerpoint/2010/main" val="1964527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Movement is Expensive</a:t>
            </a:r>
          </a:p>
        </p:txBody>
      </p:sp>
      <p:sp>
        <p:nvSpPr>
          <p:cNvPr id="5" name="Slide Number Placeholder 4"/>
          <p:cNvSpPr>
            <a:spLocks noGrp="1"/>
          </p:cNvSpPr>
          <p:nvPr>
            <p:ph type="sldNum" sz="quarter" idx="4294967295"/>
          </p:nvPr>
        </p:nvSpPr>
        <p:spPr>
          <a:xfrm>
            <a:off x="6536184" y="4767263"/>
            <a:ext cx="1236216" cy="273844"/>
          </a:xfrm>
          <a:prstGeom prst="rect">
            <a:avLst/>
          </a:prstGeom>
        </p:spPr>
        <p:txBody>
          <a:bodyPr/>
          <a:lstStyle/>
          <a:p>
            <a:fld id="{58D4B532-8D92-4A76-9CB9-4097789726D0}" type="slidenum">
              <a:rPr lang="en-US" smtClean="0">
                <a:solidFill>
                  <a:prstClr val="black">
                    <a:tint val="75000"/>
                  </a:prstClr>
                </a:solidFill>
              </a:rPr>
              <a:pPr/>
              <a:t>29</a:t>
            </a:fld>
            <a:endParaRPr lang="en-US" dirty="0">
              <a:solidFill>
                <a:prstClr val="black">
                  <a:tint val="75000"/>
                </a:prstClr>
              </a:solidFill>
            </a:endParaRPr>
          </a:p>
        </p:txBody>
      </p:sp>
      <p:sp>
        <p:nvSpPr>
          <p:cNvPr id="6" name="Rectangle 5"/>
          <p:cNvSpPr/>
          <p:nvPr/>
        </p:nvSpPr>
        <p:spPr>
          <a:xfrm>
            <a:off x="3674727" y="4811814"/>
            <a:ext cx="4228226" cy="253916"/>
          </a:xfrm>
          <a:prstGeom prst="rect">
            <a:avLst/>
          </a:prstGeom>
          <a:noFill/>
        </p:spPr>
        <p:txBody>
          <a:bodyPr wrap="square">
            <a:spAutoFit/>
          </a:bodyPr>
          <a:lstStyle/>
          <a:p>
            <a:r>
              <a:rPr lang="en-US" sz="1050" dirty="0">
                <a:solidFill>
                  <a:schemeClr val="bg1"/>
                </a:solidFill>
              </a:rPr>
              <a:t>Image: http://</a:t>
            </a:r>
            <a:r>
              <a:rPr lang="en-US" sz="1050" dirty="0" err="1">
                <a:solidFill>
                  <a:schemeClr val="bg1"/>
                </a:solidFill>
              </a:rPr>
              <a:t>slideplayer.com</a:t>
            </a:r>
            <a:r>
              <a:rPr lang="en-US" sz="1050" dirty="0">
                <a:solidFill>
                  <a:schemeClr val="bg1"/>
                </a:solidFill>
              </a:rPr>
              <a:t>/slide/7541288/</a:t>
            </a:r>
          </a:p>
        </p:txBody>
      </p:sp>
      <p:grpSp>
        <p:nvGrpSpPr>
          <p:cNvPr id="7" name="Group 6"/>
          <p:cNvGrpSpPr/>
          <p:nvPr/>
        </p:nvGrpSpPr>
        <p:grpSpPr>
          <a:xfrm>
            <a:off x="1446788" y="1104721"/>
            <a:ext cx="6456165" cy="3549551"/>
            <a:chOff x="267890" y="973336"/>
            <a:chExt cx="8608220" cy="4911328"/>
          </a:xfrm>
        </p:grpSpPr>
        <p:sp>
          <p:nvSpPr>
            <p:cNvPr id="8" name="AutoShape 3"/>
            <p:cNvSpPr>
              <a:spLocks/>
            </p:cNvSpPr>
            <p:nvPr/>
          </p:nvSpPr>
          <p:spPr bwMode="auto">
            <a:xfrm>
              <a:off x="1518047" y="2634259"/>
              <a:ext cx="2411016" cy="750094"/>
            </a:xfrm>
            <a:custGeom>
              <a:avLst/>
              <a:gdLst/>
              <a:ahLst/>
              <a:cxnLst/>
              <a:rect l="0" t="0" r="r" b="b"/>
              <a:pathLst>
                <a:path w="21600" h="21600">
                  <a:moveTo>
                    <a:pt x="3360" y="0"/>
                  </a:moveTo>
                  <a:lnTo>
                    <a:pt x="0" y="21600"/>
                  </a:lnTo>
                  <a:lnTo>
                    <a:pt x="21600" y="21600"/>
                  </a:lnTo>
                  <a:lnTo>
                    <a:pt x="18240" y="0"/>
                  </a:lnTo>
                  <a:cubicBezTo>
                    <a:pt x="18240" y="0"/>
                    <a:pt x="3360" y="0"/>
                    <a:pt x="3360" y="0"/>
                  </a:cubicBezTo>
                  <a:close/>
                  <a:moveTo>
                    <a:pt x="3360" y="0"/>
                  </a:moveTo>
                </a:path>
              </a:pathLst>
            </a:custGeom>
            <a:solidFill>
              <a:schemeClr val="tx1">
                <a:lumMod val="50000"/>
                <a:lumOff val="50000"/>
              </a:schemeClr>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r>
                <a:rPr lang="en-US" sz="1875" b="1" dirty="0">
                  <a:solidFill>
                    <a:schemeClr val="bg1"/>
                  </a:solidFill>
                  <a:latin typeface="Helvetica" charset="0"/>
                  <a:ea typeface="Helvetica" charset="0"/>
                  <a:cs typeface="Helvetica" charset="0"/>
                </a:rPr>
                <a:t>120 </a:t>
              </a:r>
              <a:r>
                <a:rPr lang="en-US" sz="1875" b="1" dirty="0" err="1">
                  <a:solidFill>
                    <a:schemeClr val="bg1"/>
                  </a:solidFill>
                  <a:latin typeface="Helvetica" charset="0"/>
                  <a:ea typeface="Helvetica" charset="0"/>
                  <a:cs typeface="Helvetica" charset="0"/>
                </a:rPr>
                <a:t>pJ</a:t>
              </a:r>
              <a:endParaRPr lang="en-US" sz="1875" b="1" dirty="0">
                <a:solidFill>
                  <a:schemeClr val="bg1"/>
                </a:solidFill>
                <a:latin typeface="Helvetica" charset="0"/>
                <a:ea typeface="Helvetica" charset="0"/>
                <a:cs typeface="Helvetica" charset="0"/>
              </a:endParaRPr>
            </a:p>
          </p:txBody>
        </p:sp>
        <p:sp>
          <p:nvSpPr>
            <p:cNvPr id="9" name="AutoShape 4"/>
            <p:cNvSpPr>
              <a:spLocks/>
            </p:cNvSpPr>
            <p:nvPr/>
          </p:nvSpPr>
          <p:spPr bwMode="auto">
            <a:xfrm>
              <a:off x="678656" y="4304110"/>
              <a:ext cx="4080866" cy="750094"/>
            </a:xfrm>
            <a:custGeom>
              <a:avLst/>
              <a:gdLst/>
              <a:ahLst/>
              <a:cxnLst/>
              <a:rect l="0" t="0" r="r" b="b"/>
              <a:pathLst>
                <a:path w="21600" h="21600">
                  <a:moveTo>
                    <a:pt x="21600" y="21600"/>
                  </a:moveTo>
                  <a:lnTo>
                    <a:pt x="19615" y="0"/>
                  </a:lnTo>
                  <a:lnTo>
                    <a:pt x="1985" y="0"/>
                  </a:lnTo>
                  <a:lnTo>
                    <a:pt x="0" y="21600"/>
                  </a:lnTo>
                  <a:cubicBezTo>
                    <a:pt x="0" y="21600"/>
                    <a:pt x="21600" y="21600"/>
                    <a:pt x="21600" y="21600"/>
                  </a:cubicBezTo>
                  <a:close/>
                  <a:moveTo>
                    <a:pt x="21600" y="21600"/>
                  </a:moveTo>
                </a:path>
              </a:pathLst>
            </a:custGeom>
            <a:solidFill>
              <a:srgbClr val="FF0000"/>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r>
                <a:rPr lang="en-US" sz="1875" b="1" dirty="0">
                  <a:solidFill>
                    <a:schemeClr val="bg1"/>
                  </a:solidFill>
                  <a:latin typeface="Helvetica" charset="0"/>
                  <a:ea typeface="Helvetica" charset="0"/>
                  <a:cs typeface="Helvetica" charset="0"/>
                </a:rPr>
                <a:t>2000 </a:t>
              </a:r>
              <a:r>
                <a:rPr lang="en-US" sz="1875" b="1" dirty="0" err="1">
                  <a:solidFill>
                    <a:schemeClr val="bg1"/>
                  </a:solidFill>
                  <a:latin typeface="Helvetica" charset="0"/>
                  <a:ea typeface="Helvetica" charset="0"/>
                  <a:cs typeface="Helvetica" charset="0"/>
                </a:rPr>
                <a:t>pJ</a:t>
              </a:r>
              <a:endParaRPr lang="en-US" sz="1875" b="1" dirty="0">
                <a:solidFill>
                  <a:schemeClr val="bg1"/>
                </a:solidFill>
                <a:latin typeface="Helvetica" charset="0"/>
                <a:ea typeface="Helvetica" charset="0"/>
                <a:cs typeface="Helvetica" charset="0"/>
              </a:endParaRPr>
            </a:p>
          </p:txBody>
        </p:sp>
        <p:sp>
          <p:nvSpPr>
            <p:cNvPr id="10" name="AutoShape 5"/>
            <p:cNvSpPr>
              <a:spLocks/>
            </p:cNvSpPr>
            <p:nvPr/>
          </p:nvSpPr>
          <p:spPr bwMode="auto">
            <a:xfrm>
              <a:off x="1098353" y="3473649"/>
              <a:ext cx="3241476" cy="741164"/>
            </a:xfrm>
            <a:custGeom>
              <a:avLst/>
              <a:gdLst/>
              <a:ahLst/>
              <a:cxnLst/>
              <a:rect l="0" t="0" r="r" b="b"/>
              <a:pathLst>
                <a:path w="21600" h="21600">
                  <a:moveTo>
                    <a:pt x="2469" y="0"/>
                  </a:moveTo>
                  <a:lnTo>
                    <a:pt x="0" y="21600"/>
                  </a:lnTo>
                  <a:lnTo>
                    <a:pt x="21600" y="21600"/>
                  </a:lnTo>
                  <a:lnTo>
                    <a:pt x="19131" y="0"/>
                  </a:lnTo>
                  <a:cubicBezTo>
                    <a:pt x="19131" y="0"/>
                    <a:pt x="2469" y="0"/>
                    <a:pt x="2469" y="0"/>
                  </a:cubicBezTo>
                  <a:close/>
                  <a:moveTo>
                    <a:pt x="2469" y="0"/>
                  </a:moveTo>
                </a:path>
              </a:pathLst>
            </a:custGeom>
            <a:solidFill>
              <a:schemeClr val="tx1">
                <a:lumMod val="50000"/>
                <a:lumOff val="50000"/>
              </a:schemeClr>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r>
                <a:rPr lang="en-US" sz="1875" b="1" dirty="0">
                  <a:solidFill>
                    <a:schemeClr val="bg1"/>
                  </a:solidFill>
                  <a:latin typeface="Helvetica" charset="0"/>
                  <a:ea typeface="Helvetica" charset="0"/>
                  <a:cs typeface="Helvetica" charset="0"/>
                </a:rPr>
                <a:t>250 </a:t>
              </a:r>
              <a:r>
                <a:rPr lang="en-US" sz="1875" b="1" dirty="0" err="1">
                  <a:solidFill>
                    <a:schemeClr val="bg1"/>
                  </a:solidFill>
                  <a:latin typeface="Helvetica" charset="0"/>
                  <a:ea typeface="Helvetica" charset="0"/>
                  <a:cs typeface="Helvetica" charset="0"/>
                </a:rPr>
                <a:t>pJ</a:t>
              </a:r>
              <a:endParaRPr lang="en-US" sz="1875" b="1" dirty="0">
                <a:solidFill>
                  <a:schemeClr val="bg1"/>
                </a:solidFill>
                <a:latin typeface="Helvetica" charset="0"/>
                <a:ea typeface="Helvetica" charset="0"/>
                <a:cs typeface="Helvetica" charset="0"/>
              </a:endParaRPr>
            </a:p>
          </p:txBody>
        </p:sp>
        <p:sp>
          <p:nvSpPr>
            <p:cNvPr id="11" name="AutoShape 6"/>
            <p:cNvSpPr>
              <a:spLocks/>
            </p:cNvSpPr>
            <p:nvPr/>
          </p:nvSpPr>
          <p:spPr bwMode="auto">
            <a:xfrm>
              <a:off x="267890" y="5143500"/>
              <a:ext cx="4911328" cy="741164"/>
            </a:xfrm>
            <a:custGeom>
              <a:avLst/>
              <a:gdLst/>
              <a:ahLst/>
              <a:cxnLst/>
              <a:rect l="0" t="0" r="r" b="b"/>
              <a:pathLst>
                <a:path w="21600" h="21600">
                  <a:moveTo>
                    <a:pt x="1630" y="0"/>
                  </a:moveTo>
                  <a:lnTo>
                    <a:pt x="0" y="21600"/>
                  </a:lnTo>
                  <a:lnTo>
                    <a:pt x="21600" y="21600"/>
                  </a:lnTo>
                  <a:lnTo>
                    <a:pt x="19970" y="0"/>
                  </a:lnTo>
                  <a:cubicBezTo>
                    <a:pt x="19970" y="0"/>
                    <a:pt x="1630" y="0"/>
                    <a:pt x="1630" y="0"/>
                  </a:cubicBezTo>
                  <a:close/>
                  <a:moveTo>
                    <a:pt x="1630" y="0"/>
                  </a:moveTo>
                </a:path>
              </a:pathLst>
            </a:custGeom>
            <a:solidFill>
              <a:srgbClr val="FF0000"/>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r>
                <a:rPr lang="en-US" sz="1875" b="1" dirty="0">
                  <a:solidFill>
                    <a:schemeClr val="bg1"/>
                  </a:solidFill>
                  <a:latin typeface="Helvetica" charset="0"/>
                  <a:ea typeface="Helvetica" charset="0"/>
                  <a:cs typeface="Helvetica" charset="0"/>
                </a:rPr>
                <a:t>~2500 </a:t>
              </a:r>
              <a:r>
                <a:rPr lang="en-US" sz="1875" b="1" dirty="0" err="1">
                  <a:solidFill>
                    <a:schemeClr val="bg1"/>
                  </a:solidFill>
                  <a:latin typeface="Helvetica" charset="0"/>
                  <a:ea typeface="Helvetica" charset="0"/>
                  <a:cs typeface="Helvetica" charset="0"/>
                </a:rPr>
                <a:t>pJ</a:t>
              </a:r>
              <a:endParaRPr lang="en-US" sz="1875" b="1" dirty="0">
                <a:solidFill>
                  <a:schemeClr val="bg1"/>
                </a:solidFill>
                <a:latin typeface="Helvetica" charset="0"/>
                <a:ea typeface="Helvetica" charset="0"/>
                <a:cs typeface="Helvetica" charset="0"/>
              </a:endParaRPr>
            </a:p>
          </p:txBody>
        </p:sp>
        <p:sp>
          <p:nvSpPr>
            <p:cNvPr id="12" name="AutoShape 7"/>
            <p:cNvSpPr>
              <a:spLocks/>
            </p:cNvSpPr>
            <p:nvPr/>
          </p:nvSpPr>
          <p:spPr bwMode="auto">
            <a:xfrm>
              <a:off x="2348508" y="973336"/>
              <a:ext cx="741164" cy="741164"/>
            </a:xfrm>
            <a:custGeom>
              <a:avLst/>
              <a:gdLst/>
              <a:ahLst/>
              <a:cxnLst/>
              <a:rect l="0" t="0" r="r" b="b"/>
              <a:pathLst>
                <a:path w="21600" h="21600">
                  <a:moveTo>
                    <a:pt x="0" y="21600"/>
                  </a:moveTo>
                  <a:lnTo>
                    <a:pt x="21600" y="21600"/>
                  </a:lnTo>
                  <a:lnTo>
                    <a:pt x="10800" y="0"/>
                  </a:lnTo>
                  <a:cubicBezTo>
                    <a:pt x="10800" y="0"/>
                    <a:pt x="0" y="21600"/>
                    <a:pt x="0" y="21600"/>
                  </a:cubicBezTo>
                  <a:close/>
                  <a:moveTo>
                    <a:pt x="0" y="21600"/>
                  </a:moveTo>
                </a:path>
              </a:pathLst>
            </a:custGeom>
            <a:solidFill>
              <a:schemeClr val="tx1">
                <a:lumMod val="50000"/>
                <a:lumOff val="50000"/>
              </a:schemeClr>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b="1">
                <a:solidFill>
                  <a:schemeClr val="tx1">
                    <a:lumMod val="50000"/>
                    <a:lumOff val="50000"/>
                  </a:schemeClr>
                </a:solidFill>
                <a:latin typeface="+mj-lt"/>
              </a:endParaRPr>
            </a:p>
          </p:txBody>
        </p:sp>
        <p:sp>
          <p:nvSpPr>
            <p:cNvPr id="13" name="AutoShape 8"/>
            <p:cNvSpPr>
              <a:spLocks/>
            </p:cNvSpPr>
            <p:nvPr/>
          </p:nvSpPr>
          <p:spPr bwMode="auto">
            <a:xfrm>
              <a:off x="1937742" y="1803798"/>
              <a:ext cx="1571625" cy="741164"/>
            </a:xfrm>
            <a:custGeom>
              <a:avLst/>
              <a:gdLst/>
              <a:ahLst/>
              <a:cxnLst/>
              <a:rect l="0" t="0" r="r" b="b"/>
              <a:pathLst>
                <a:path w="21600" h="21600">
                  <a:moveTo>
                    <a:pt x="5093" y="0"/>
                  </a:moveTo>
                  <a:lnTo>
                    <a:pt x="0" y="21600"/>
                  </a:lnTo>
                  <a:lnTo>
                    <a:pt x="21600" y="21600"/>
                  </a:lnTo>
                  <a:lnTo>
                    <a:pt x="16507" y="0"/>
                  </a:lnTo>
                  <a:cubicBezTo>
                    <a:pt x="16507" y="0"/>
                    <a:pt x="5093" y="0"/>
                    <a:pt x="5093" y="0"/>
                  </a:cubicBezTo>
                  <a:close/>
                  <a:moveTo>
                    <a:pt x="5093" y="0"/>
                  </a:moveTo>
                </a:path>
              </a:pathLst>
            </a:custGeom>
            <a:solidFill>
              <a:srgbClr val="4E8F00"/>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r>
                <a:rPr lang="en-US" sz="1725" b="1" dirty="0">
                  <a:solidFill>
                    <a:schemeClr val="bg1"/>
                  </a:solidFill>
                  <a:latin typeface="Helvetica" charset="0"/>
                  <a:ea typeface="Helvetica" charset="0"/>
                  <a:cs typeface="Helvetica" charset="0"/>
                </a:rPr>
                <a:t>100 </a:t>
              </a:r>
              <a:r>
                <a:rPr lang="en-US" sz="1725" b="1" dirty="0" err="1">
                  <a:solidFill>
                    <a:schemeClr val="bg1"/>
                  </a:solidFill>
                  <a:latin typeface="Helvetica" charset="0"/>
                  <a:ea typeface="Helvetica" charset="0"/>
                  <a:cs typeface="Helvetica" charset="0"/>
                </a:rPr>
                <a:t>pJ</a:t>
              </a:r>
              <a:endParaRPr lang="en-US" sz="1725" b="1" dirty="0">
                <a:solidFill>
                  <a:schemeClr val="bg1"/>
                </a:solidFill>
                <a:latin typeface="Helvetica" charset="0"/>
                <a:ea typeface="Helvetica" charset="0"/>
                <a:cs typeface="Helvetica" charset="0"/>
              </a:endParaRPr>
            </a:p>
          </p:txBody>
        </p:sp>
        <p:sp>
          <p:nvSpPr>
            <p:cNvPr id="14" name="Line 9"/>
            <p:cNvSpPr>
              <a:spLocks noChangeShapeType="1"/>
            </p:cNvSpPr>
            <p:nvPr/>
          </p:nvSpPr>
          <p:spPr bwMode="auto">
            <a:xfrm flipH="1">
              <a:off x="5258471" y="5882432"/>
              <a:ext cx="3599780"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15" name="Line 10"/>
            <p:cNvSpPr>
              <a:spLocks noChangeShapeType="1"/>
            </p:cNvSpPr>
            <p:nvPr/>
          </p:nvSpPr>
          <p:spPr bwMode="auto">
            <a:xfrm flipH="1">
              <a:off x="4848820" y="5045274"/>
              <a:ext cx="4009429"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16" name="Line 11"/>
            <p:cNvSpPr>
              <a:spLocks noChangeShapeType="1"/>
            </p:cNvSpPr>
            <p:nvPr/>
          </p:nvSpPr>
          <p:spPr bwMode="auto">
            <a:xfrm flipH="1">
              <a:off x="4446984" y="4205883"/>
              <a:ext cx="4411266"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17" name="Line 12"/>
            <p:cNvSpPr>
              <a:spLocks noChangeShapeType="1"/>
            </p:cNvSpPr>
            <p:nvPr/>
          </p:nvSpPr>
          <p:spPr bwMode="auto">
            <a:xfrm flipH="1">
              <a:off x="4027289" y="3375422"/>
              <a:ext cx="4830962"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18" name="Rectangle 17"/>
            <p:cNvSpPr>
              <a:spLocks/>
            </p:cNvSpPr>
            <p:nvPr/>
          </p:nvSpPr>
          <p:spPr bwMode="auto">
            <a:xfrm>
              <a:off x="1452811" y="1139836"/>
              <a:ext cx="641203" cy="399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r"/>
              <a:r>
                <a:rPr lang="en-US" sz="1875" b="1" dirty="0">
                  <a:solidFill>
                    <a:schemeClr val="tx1"/>
                  </a:solidFill>
                  <a:latin typeface="Helvetica" charset="0"/>
                  <a:ea typeface="Helvetica" charset="0"/>
                  <a:cs typeface="Helvetica" charset="0"/>
                </a:rPr>
                <a:t>6 </a:t>
              </a:r>
              <a:r>
                <a:rPr lang="en-US" sz="1875" b="1" dirty="0" err="1">
                  <a:solidFill>
                    <a:schemeClr val="tx1"/>
                  </a:solidFill>
                  <a:latin typeface="Helvetica" charset="0"/>
                  <a:ea typeface="Helvetica" charset="0"/>
                  <a:cs typeface="Helvetica" charset="0"/>
                </a:rPr>
                <a:t>pJ</a:t>
              </a:r>
              <a:endParaRPr lang="en-US" sz="1875" b="1" dirty="0">
                <a:solidFill>
                  <a:schemeClr val="tx1"/>
                </a:solidFill>
                <a:latin typeface="Helvetica" charset="0"/>
                <a:ea typeface="Helvetica" charset="0"/>
                <a:cs typeface="Helvetica" charset="0"/>
              </a:endParaRPr>
            </a:p>
          </p:txBody>
        </p:sp>
        <p:sp>
          <p:nvSpPr>
            <p:cNvPr id="19" name="Line 14"/>
            <p:cNvSpPr>
              <a:spLocks noChangeShapeType="1"/>
            </p:cNvSpPr>
            <p:nvPr/>
          </p:nvSpPr>
          <p:spPr bwMode="auto">
            <a:xfrm rot="10800000">
              <a:off x="2152054" y="1366243"/>
              <a:ext cx="568152" cy="100459"/>
            </a:xfrm>
            <a:prstGeom prst="line">
              <a:avLst/>
            </a:prstGeom>
            <a:noFill/>
            <a:ln w="25400" cap="flat">
              <a:solidFill>
                <a:schemeClr val="tx1"/>
              </a:solidFill>
              <a:prstDash val="solid"/>
              <a:miter lim="800000"/>
              <a:headEnd type="oval"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20" name="Line 15"/>
            <p:cNvSpPr>
              <a:spLocks noChangeShapeType="1"/>
            </p:cNvSpPr>
            <p:nvPr/>
          </p:nvSpPr>
          <p:spPr bwMode="auto">
            <a:xfrm flipH="1">
              <a:off x="3588618" y="2536031"/>
              <a:ext cx="5269632"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21" name="Line 16"/>
            <p:cNvSpPr>
              <a:spLocks noChangeShapeType="1"/>
            </p:cNvSpPr>
            <p:nvPr/>
          </p:nvSpPr>
          <p:spPr bwMode="auto">
            <a:xfrm flipH="1">
              <a:off x="3187898" y="1714500"/>
              <a:ext cx="5670352" cy="0"/>
            </a:xfrm>
            <a:prstGeom prst="line">
              <a:avLst/>
            </a:prstGeom>
            <a:noFill/>
            <a:ln w="12700" cap="flat">
              <a:solidFill>
                <a:srgbClr val="E1E1E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endParaRPr lang="en-US" sz="2250"/>
            </a:p>
          </p:txBody>
        </p:sp>
        <p:sp>
          <p:nvSpPr>
            <p:cNvPr id="22" name="Rectangle 21"/>
            <p:cNvSpPr>
              <a:spLocks/>
            </p:cNvSpPr>
            <p:nvPr/>
          </p:nvSpPr>
          <p:spPr bwMode="auto">
            <a:xfrm>
              <a:off x="5259585" y="5317630"/>
              <a:ext cx="3598664" cy="5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Cost to move data off chip </a:t>
              </a:r>
              <a:br>
                <a:rPr lang="en-US" sz="1500" dirty="0">
                  <a:solidFill>
                    <a:schemeClr val="tx1"/>
                  </a:solidFill>
                  <a:latin typeface="+mn-lt"/>
                  <a:ea typeface="ＭＳ Ｐゴシック" charset="0"/>
                  <a:cs typeface="Helvetica Neue Light"/>
                  <a:sym typeface="Baskerville" charset="0"/>
                </a:rPr>
              </a:br>
              <a:r>
                <a:rPr lang="en-US" sz="1500" dirty="0">
                  <a:solidFill>
                    <a:schemeClr val="tx1"/>
                  </a:solidFill>
                  <a:latin typeface="+mn-lt"/>
                  <a:ea typeface="ＭＳ Ｐゴシック" charset="0"/>
                  <a:cs typeface="Helvetica Neue Light"/>
                  <a:sym typeface="Baskerville" charset="0"/>
                </a:rPr>
                <a:t>   to a neighboring node</a:t>
              </a:r>
            </a:p>
          </p:txBody>
        </p:sp>
        <p:sp>
          <p:nvSpPr>
            <p:cNvPr id="23" name="Rectangle 22"/>
            <p:cNvSpPr>
              <a:spLocks/>
            </p:cNvSpPr>
            <p:nvPr/>
          </p:nvSpPr>
          <p:spPr bwMode="auto">
            <a:xfrm>
              <a:off x="4848820" y="4491634"/>
              <a:ext cx="4009429" cy="5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Cost to move data off chip </a:t>
              </a:r>
              <a:br>
                <a:rPr lang="en-US" sz="1500" dirty="0">
                  <a:solidFill>
                    <a:schemeClr val="tx1"/>
                  </a:solidFill>
                  <a:latin typeface="+mn-lt"/>
                  <a:ea typeface="ＭＳ Ｐゴシック" charset="0"/>
                  <a:cs typeface="Helvetica Neue Light"/>
                  <a:sym typeface="Baskerville" charset="0"/>
                </a:rPr>
              </a:br>
              <a:r>
                <a:rPr lang="en-US" sz="1500" dirty="0">
                  <a:solidFill>
                    <a:schemeClr val="tx1"/>
                  </a:solidFill>
                  <a:latin typeface="+mn-lt"/>
                  <a:ea typeface="ＭＳ Ｐゴシック" charset="0"/>
                  <a:cs typeface="Helvetica Neue Light"/>
                  <a:sym typeface="Baskerville" charset="0"/>
                </a:rPr>
                <a:t>   into DRAM</a:t>
              </a:r>
            </a:p>
          </p:txBody>
        </p:sp>
        <p:sp>
          <p:nvSpPr>
            <p:cNvPr id="24" name="Rectangle 23"/>
            <p:cNvSpPr>
              <a:spLocks/>
            </p:cNvSpPr>
            <p:nvPr/>
          </p:nvSpPr>
          <p:spPr bwMode="auto">
            <a:xfrm>
              <a:off x="4446984" y="3652242"/>
              <a:ext cx="4411266" cy="5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Cost to move off-chip, </a:t>
              </a:r>
              <a:br>
                <a:rPr lang="en-US" sz="1500" dirty="0">
                  <a:solidFill>
                    <a:schemeClr val="tx1"/>
                  </a:solidFill>
                  <a:latin typeface="+mn-lt"/>
                  <a:ea typeface="ＭＳ Ｐゴシック" charset="0"/>
                  <a:cs typeface="Helvetica Neue Light"/>
                  <a:sym typeface="Baskerville" charset="0"/>
                </a:rPr>
              </a:br>
              <a:r>
                <a:rPr lang="en-US" sz="1500" dirty="0">
                  <a:solidFill>
                    <a:schemeClr val="tx1"/>
                  </a:solidFill>
                  <a:latin typeface="+mn-lt"/>
                  <a:ea typeface="ＭＳ Ｐゴシック" charset="0"/>
                  <a:cs typeface="Helvetica Neue Light"/>
                  <a:sym typeface="Baskerville" charset="0"/>
                </a:rPr>
                <a:t>   but stay within the package (SMP)</a:t>
              </a:r>
            </a:p>
          </p:txBody>
        </p:sp>
        <p:sp>
          <p:nvSpPr>
            <p:cNvPr id="25" name="Rectangle 24"/>
            <p:cNvSpPr>
              <a:spLocks/>
            </p:cNvSpPr>
            <p:nvPr/>
          </p:nvSpPr>
          <p:spPr bwMode="auto">
            <a:xfrm>
              <a:off x="4036219" y="2821782"/>
              <a:ext cx="4830962" cy="553641"/>
            </a:xfrm>
            <a:prstGeom prst="rect">
              <a:avLst/>
            </a:prstGeom>
            <a:solidFill>
              <a:srgbClr val="FFFFFF"/>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Cost to move data 20 mm on chip</a:t>
              </a:r>
            </a:p>
          </p:txBody>
        </p:sp>
        <p:sp>
          <p:nvSpPr>
            <p:cNvPr id="26" name="Rectangle 25"/>
            <p:cNvSpPr>
              <a:spLocks/>
            </p:cNvSpPr>
            <p:nvPr/>
          </p:nvSpPr>
          <p:spPr bwMode="auto">
            <a:xfrm>
              <a:off x="3607594" y="1982391"/>
              <a:ext cx="5268516" cy="553641"/>
            </a:xfrm>
            <a:prstGeom prst="rect">
              <a:avLst/>
            </a:prstGeom>
            <a:solidFill>
              <a:srgbClr val="FFFFFF"/>
            </a:solidFill>
            <a:ln>
              <a:noFill/>
            </a:ln>
            <a:extLs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Typical cost of a single floating point operation</a:t>
              </a:r>
            </a:p>
          </p:txBody>
        </p:sp>
        <p:sp>
          <p:nvSpPr>
            <p:cNvPr id="27" name="Rectangle 26"/>
            <p:cNvSpPr>
              <a:spLocks/>
            </p:cNvSpPr>
            <p:nvPr/>
          </p:nvSpPr>
          <p:spPr bwMode="auto">
            <a:xfrm>
              <a:off x="3187898" y="1151930"/>
              <a:ext cx="5670352" cy="5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0" bIns="0" anchor="b"/>
            <a:lstStyle>
              <a:defPPr>
                <a:defRPr lang="en-US"/>
              </a:defPPr>
              <a:lvl1pPr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1pPr>
              <a:lvl2pPr marL="321440"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2pPr>
              <a:lvl3pPr marL="642882"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3pPr>
              <a:lvl4pPr marL="96432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4pPr>
              <a:lvl5pPr marL="1285763" algn="ctr" rtl="0" fontAlgn="base">
                <a:spcBef>
                  <a:spcPct val="0"/>
                </a:spcBef>
                <a:spcAft>
                  <a:spcPct val="0"/>
                </a:spcAft>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5pPr>
              <a:lvl6pPr marL="160720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6pPr>
              <a:lvl7pPr marL="1928645"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7pPr>
              <a:lvl8pPr marL="2250086"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8pPr>
              <a:lvl9pPr marL="2571527" algn="l" defTabSz="321440" rtl="0" eaLnBrk="1" latinLnBrk="0" hangingPunct="1">
                <a:defRPr sz="3000" kern="1200">
                  <a:solidFill>
                    <a:srgbClr val="FFFFFF"/>
                  </a:solidFill>
                  <a:latin typeface="Helvetica Neue Bold Condensed" charset="0"/>
                  <a:ea typeface="ヒラギノ角ゴ ProN W6" charset="0"/>
                  <a:cs typeface="ヒラギノ角ゴ ProN W6" charset="0"/>
                  <a:sym typeface="Helvetica Neue Bold Condensed" charset="0"/>
                </a:defRPr>
              </a:lvl9pPr>
            </a:lstStyle>
            <a:p>
              <a:pPr algn="l">
                <a:spcBef>
                  <a:spcPts val="1265"/>
                </a:spcBef>
              </a:pPr>
              <a:r>
                <a:rPr lang="en-US" sz="1500" dirty="0">
                  <a:solidFill>
                    <a:schemeClr val="tx1"/>
                  </a:solidFill>
                  <a:latin typeface="+mn-lt"/>
                  <a:ea typeface="ＭＳ Ｐゴシック" charset="0"/>
                  <a:cs typeface="Helvetica Neue Light"/>
                  <a:sym typeface="Baskerville" charset="0"/>
                </a:rPr>
                <a:t>Cost to move data 1 mm on-chip</a:t>
              </a:r>
            </a:p>
          </p:txBody>
        </p:sp>
      </p:grpSp>
      <p:sp>
        <p:nvSpPr>
          <p:cNvPr id="28" name="TextBox 27"/>
          <p:cNvSpPr txBox="1"/>
          <p:nvPr/>
        </p:nvSpPr>
        <p:spPr>
          <a:xfrm>
            <a:off x="386499" y="732164"/>
            <a:ext cx="4313234" cy="438582"/>
          </a:xfrm>
          <a:prstGeom prst="rect">
            <a:avLst/>
          </a:prstGeom>
          <a:noFill/>
        </p:spPr>
        <p:txBody>
          <a:bodyPr wrap="square" rtlCol="0">
            <a:spAutoFit/>
          </a:bodyPr>
          <a:lstStyle/>
          <a:p>
            <a:r>
              <a:rPr lang="en-US" sz="2250" b="1" dirty="0">
                <a:solidFill>
                  <a:srgbClr val="005581"/>
                </a:solidFill>
              </a:rPr>
              <a:t>Hierarchical energy costs.</a:t>
            </a:r>
          </a:p>
        </p:txBody>
      </p:sp>
    </p:spTree>
    <p:extLst>
      <p:ext uri="{BB962C8B-B14F-4D97-AF65-F5344CB8AC3E}">
        <p14:creationId xmlns:p14="http://schemas.microsoft.com/office/powerpoint/2010/main" val="2776114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93" y="115265"/>
            <a:ext cx="8296101" cy="493613"/>
          </a:xfrm>
        </p:spPr>
        <p:txBody>
          <a:bodyPr>
            <a:noAutofit/>
          </a:bodyPr>
          <a:lstStyle/>
          <a:p>
            <a:r>
              <a:rPr lang="en-US" sz="3000" dirty="0"/>
              <a:t>Other areas where big data + big machines win?</a:t>
            </a:r>
          </a:p>
        </p:txBody>
      </p:sp>
      <p:graphicFrame>
        <p:nvGraphicFramePr>
          <p:cNvPr id="27" name="Diagram 26"/>
          <p:cNvGraphicFramePr/>
          <p:nvPr/>
        </p:nvGraphicFramePr>
        <p:xfrm>
          <a:off x="480767" y="683326"/>
          <a:ext cx="8389855" cy="377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850CCA9-AC33-234B-8246-55A13330465C}"/>
              </a:ext>
            </a:extLst>
          </p:cNvPr>
          <p:cNvSpPr txBox="1"/>
          <p:nvPr/>
        </p:nvSpPr>
        <p:spPr>
          <a:xfrm>
            <a:off x="1593130" y="3888290"/>
            <a:ext cx="648394" cy="646331"/>
          </a:xfrm>
          <a:prstGeom prst="rect">
            <a:avLst/>
          </a:prstGeom>
          <a:noFill/>
        </p:spPr>
        <p:txBody>
          <a:bodyPr wrap="square" rtlCol="0">
            <a:spAutoFit/>
          </a:bodyPr>
          <a:lstStyle/>
          <a:p>
            <a:r>
              <a:rPr lang="en-US" sz="3600" b="1" dirty="0">
                <a:solidFill>
                  <a:schemeClr val="tx2">
                    <a:lumMod val="75000"/>
                  </a:schemeClr>
                </a:solidFill>
                <a:latin typeface="Dreaming Outloud Script Pro" panose="03050502040304050704" pitchFamily="66" charset="77"/>
                <a:cs typeface="Dreaming Outloud Script Pro" panose="03050502040304050704" pitchFamily="66" charset="77"/>
              </a:rPr>
              <a:t>✓︎</a:t>
            </a:r>
          </a:p>
        </p:txBody>
      </p:sp>
    </p:spTree>
    <p:extLst>
      <p:ext uri="{BB962C8B-B14F-4D97-AF65-F5344CB8AC3E}">
        <p14:creationId xmlns:p14="http://schemas.microsoft.com/office/powerpoint/2010/main" val="156473986"/>
      </p:ext>
    </p:extLst>
  </p:cSld>
  <p:clrMapOvr>
    <a:masterClrMapping/>
  </p:clrMapOvr>
  <mc:AlternateContent xmlns:mc="http://schemas.openxmlformats.org/markup-compatibility/2006" xmlns:p14="http://schemas.microsoft.com/office/powerpoint/2010/main">
    <mc:Choice Requires="p14">
      <p:transition spd="slow" p14:dur="2000" advTm="26368"/>
    </mc:Choice>
    <mc:Fallback xmlns="">
      <p:transition spd="slow" advTm="26368"/>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C5AEC0-FED9-0940-B0D0-E76E3FCBB510}"/>
              </a:ext>
            </a:extLst>
          </p:cNvPr>
          <p:cNvSpPr>
            <a:spLocks noGrp="1"/>
          </p:cNvSpPr>
          <p:nvPr>
            <p:ph type="title"/>
          </p:nvPr>
        </p:nvSpPr>
        <p:spPr>
          <a:xfrm>
            <a:off x="264091" y="115267"/>
            <a:ext cx="8851035" cy="493613"/>
          </a:xfrm>
        </p:spPr>
        <p:txBody>
          <a:bodyPr/>
          <a:lstStyle/>
          <a:p>
            <a:r>
              <a:rPr lang="en-US" dirty="0"/>
              <a:t>Communication Dominates: Dennard was too good</a:t>
            </a:r>
          </a:p>
        </p:txBody>
      </p:sp>
      <p:sp>
        <p:nvSpPr>
          <p:cNvPr id="2" name="Slide Number Placeholder 1">
            <a:extLst>
              <a:ext uri="{FF2B5EF4-FFF2-40B4-BE49-F238E27FC236}">
                <a16:creationId xmlns:a16="http://schemas.microsoft.com/office/drawing/2014/main" id="{CB53B58E-E488-D042-B826-780DC640DC9A}"/>
              </a:ext>
            </a:extLst>
          </p:cNvPr>
          <p:cNvSpPr>
            <a:spLocks noGrp="1"/>
          </p:cNvSpPr>
          <p:nvPr>
            <p:ph type="sldNum" sz="quarter" idx="10"/>
          </p:nvPr>
        </p:nvSpPr>
        <p:spPr/>
        <p:txBody>
          <a:bodyPr/>
          <a:lstStyle/>
          <a:p>
            <a:r>
              <a:rPr lang="en-US"/>
              <a:t>- </a:t>
            </a:r>
            <a:fld id="{D174BAF6-F8F2-EF4F-936C-8DF63288C82F}" type="slidenum">
              <a:rPr lang="en-US" smtClean="0"/>
              <a:pPr/>
              <a:t>30</a:t>
            </a:fld>
            <a:r>
              <a:rPr lang="en-US"/>
              <a:t> -</a:t>
            </a:r>
            <a:endParaRPr lang="en-US" dirty="0"/>
          </a:p>
        </p:txBody>
      </p:sp>
      <p:pic>
        <p:nvPicPr>
          <p:cNvPr id="4" name="Picture 3">
            <a:extLst>
              <a:ext uri="{FF2B5EF4-FFF2-40B4-BE49-F238E27FC236}">
                <a16:creationId xmlns:a16="http://schemas.microsoft.com/office/drawing/2014/main" id="{BF7AFFAE-3298-3843-A3C7-611C1A556A85}"/>
              </a:ext>
            </a:extLst>
          </p:cNvPr>
          <p:cNvPicPr>
            <a:picLocks noChangeAspect="1"/>
          </p:cNvPicPr>
          <p:nvPr/>
        </p:nvPicPr>
        <p:blipFill>
          <a:blip r:embed="rId2"/>
          <a:stretch>
            <a:fillRect/>
          </a:stretch>
        </p:blipFill>
        <p:spPr>
          <a:xfrm>
            <a:off x="377072" y="739296"/>
            <a:ext cx="5201229" cy="3898692"/>
          </a:xfrm>
          <a:prstGeom prst="rect">
            <a:avLst/>
          </a:prstGeom>
        </p:spPr>
      </p:pic>
      <p:sp>
        <p:nvSpPr>
          <p:cNvPr id="6" name="TextBox 5">
            <a:extLst>
              <a:ext uri="{FF2B5EF4-FFF2-40B4-BE49-F238E27FC236}">
                <a16:creationId xmlns:a16="http://schemas.microsoft.com/office/drawing/2014/main" id="{C21C0E7A-7FF3-2049-A724-E4B8E8E31EFA}"/>
              </a:ext>
            </a:extLst>
          </p:cNvPr>
          <p:cNvSpPr txBox="1"/>
          <p:nvPr/>
        </p:nvSpPr>
        <p:spPr>
          <a:xfrm>
            <a:off x="2149312" y="3497344"/>
            <a:ext cx="601447" cy="261610"/>
          </a:xfrm>
          <a:prstGeom prst="rect">
            <a:avLst/>
          </a:prstGeom>
          <a:noFill/>
        </p:spPr>
        <p:txBody>
          <a:bodyPr wrap="none" rtlCol="0">
            <a:spAutoFit/>
          </a:bodyPr>
          <a:lstStyle/>
          <a:p>
            <a:r>
              <a:rPr lang="en-US" sz="1100" dirty="0">
                <a:solidFill>
                  <a:srgbClr val="004AC0"/>
                </a:solidFill>
              </a:rPr>
              <a:t>flop (</a:t>
            </a:r>
            <a:r>
              <a:rPr lang="en-US" sz="1100" dirty="0">
                <a:solidFill>
                  <a:srgbClr val="004AC0"/>
                </a:solidFill>
                <a:latin typeface="Symbol" pitchFamily="2" charset="2"/>
              </a:rPr>
              <a:t>g</a:t>
            </a:r>
            <a:r>
              <a:rPr lang="en-US" sz="1100" dirty="0">
                <a:solidFill>
                  <a:srgbClr val="004AC0"/>
                </a:solidFill>
              </a:rPr>
              <a:t>)</a:t>
            </a:r>
          </a:p>
        </p:txBody>
      </p:sp>
      <p:sp>
        <p:nvSpPr>
          <p:cNvPr id="7" name="TextBox 6">
            <a:extLst>
              <a:ext uri="{FF2B5EF4-FFF2-40B4-BE49-F238E27FC236}">
                <a16:creationId xmlns:a16="http://schemas.microsoft.com/office/drawing/2014/main" id="{A2FCD5AA-FBF2-3046-B95B-A0005BA95D71}"/>
              </a:ext>
            </a:extLst>
          </p:cNvPr>
          <p:cNvSpPr txBox="1"/>
          <p:nvPr/>
        </p:nvSpPr>
        <p:spPr>
          <a:xfrm>
            <a:off x="1453300" y="2094321"/>
            <a:ext cx="1569660" cy="261610"/>
          </a:xfrm>
          <a:prstGeom prst="rect">
            <a:avLst/>
          </a:prstGeom>
          <a:noFill/>
        </p:spPr>
        <p:txBody>
          <a:bodyPr wrap="none" rtlCol="0">
            <a:spAutoFit/>
          </a:bodyPr>
          <a:lstStyle/>
          <a:p>
            <a:r>
              <a:rPr lang="en-US" sz="1100" dirty="0">
                <a:solidFill>
                  <a:srgbClr val="00C5F0"/>
                </a:solidFill>
              </a:rPr>
              <a:t>network bandwidth (</a:t>
            </a:r>
            <a:r>
              <a:rPr lang="en-US" sz="1100" dirty="0">
                <a:solidFill>
                  <a:srgbClr val="00C5F0"/>
                </a:solidFill>
                <a:latin typeface="Symbol" pitchFamily="2" charset="2"/>
              </a:rPr>
              <a:t>b</a:t>
            </a:r>
            <a:r>
              <a:rPr lang="en-US" sz="1100" dirty="0">
                <a:solidFill>
                  <a:srgbClr val="00C5F0"/>
                </a:solidFill>
              </a:rPr>
              <a:t>)</a:t>
            </a:r>
          </a:p>
        </p:txBody>
      </p:sp>
      <p:sp>
        <p:nvSpPr>
          <p:cNvPr id="8" name="TextBox 7">
            <a:extLst>
              <a:ext uri="{FF2B5EF4-FFF2-40B4-BE49-F238E27FC236}">
                <a16:creationId xmlns:a16="http://schemas.microsoft.com/office/drawing/2014/main" id="{1FCAFA49-758B-2E49-9D36-CB352D0AD8D7}"/>
              </a:ext>
            </a:extLst>
          </p:cNvPr>
          <p:cNvSpPr txBox="1"/>
          <p:nvPr/>
        </p:nvSpPr>
        <p:spPr>
          <a:xfrm>
            <a:off x="1615127" y="1030663"/>
            <a:ext cx="1385316" cy="261610"/>
          </a:xfrm>
          <a:prstGeom prst="rect">
            <a:avLst/>
          </a:prstGeom>
          <a:noFill/>
        </p:spPr>
        <p:txBody>
          <a:bodyPr wrap="none" rtlCol="0">
            <a:spAutoFit/>
          </a:bodyPr>
          <a:lstStyle/>
          <a:p>
            <a:r>
              <a:rPr lang="en-US" sz="1100" dirty="0">
                <a:solidFill>
                  <a:srgbClr val="BB30A0"/>
                </a:solidFill>
              </a:rPr>
              <a:t>network latency (</a:t>
            </a:r>
            <a:r>
              <a:rPr lang="en-US" sz="1100" dirty="0">
                <a:solidFill>
                  <a:srgbClr val="BB30A0"/>
                </a:solidFill>
                <a:latin typeface="Symbol" pitchFamily="2" charset="2"/>
              </a:rPr>
              <a:t>a</a:t>
            </a:r>
            <a:r>
              <a:rPr lang="en-US" sz="1100" dirty="0">
                <a:solidFill>
                  <a:srgbClr val="BB30A0"/>
                </a:solidFill>
              </a:rPr>
              <a:t>)</a:t>
            </a:r>
          </a:p>
        </p:txBody>
      </p:sp>
      <p:sp>
        <p:nvSpPr>
          <p:cNvPr id="9" name="TextBox 8">
            <a:extLst>
              <a:ext uri="{FF2B5EF4-FFF2-40B4-BE49-F238E27FC236}">
                <a16:creationId xmlns:a16="http://schemas.microsoft.com/office/drawing/2014/main" id="{A31B3B34-B01E-3841-A74B-FAA5F45B846F}"/>
              </a:ext>
            </a:extLst>
          </p:cNvPr>
          <p:cNvSpPr txBox="1"/>
          <p:nvPr/>
        </p:nvSpPr>
        <p:spPr>
          <a:xfrm>
            <a:off x="3238109" y="2663072"/>
            <a:ext cx="1478290" cy="261610"/>
          </a:xfrm>
          <a:prstGeom prst="rect">
            <a:avLst/>
          </a:prstGeom>
          <a:noFill/>
        </p:spPr>
        <p:txBody>
          <a:bodyPr wrap="none" rtlCol="0">
            <a:spAutoFit/>
          </a:bodyPr>
          <a:lstStyle/>
          <a:p>
            <a:r>
              <a:rPr lang="en-US" sz="1100" dirty="0">
                <a:solidFill>
                  <a:srgbClr val="00902F"/>
                </a:solidFill>
              </a:rPr>
              <a:t>memory latency (</a:t>
            </a:r>
            <a:r>
              <a:rPr lang="en-US" sz="1100" dirty="0">
                <a:solidFill>
                  <a:srgbClr val="00902F"/>
                </a:solidFill>
                <a:latin typeface="Symbol" pitchFamily="2" charset="2"/>
              </a:rPr>
              <a:t>a</a:t>
            </a:r>
            <a:r>
              <a:rPr lang="en-US" sz="1100" dirty="0">
                <a:solidFill>
                  <a:srgbClr val="00902F"/>
                </a:solidFill>
              </a:rPr>
              <a:t>2)</a:t>
            </a:r>
          </a:p>
        </p:txBody>
      </p:sp>
      <p:sp>
        <p:nvSpPr>
          <p:cNvPr id="11" name="TextBox 10">
            <a:extLst>
              <a:ext uri="{FF2B5EF4-FFF2-40B4-BE49-F238E27FC236}">
                <a16:creationId xmlns:a16="http://schemas.microsoft.com/office/drawing/2014/main" id="{51E00A90-6B34-0049-87CA-EFAE70DDB8C5}"/>
              </a:ext>
            </a:extLst>
          </p:cNvPr>
          <p:cNvSpPr txBox="1"/>
          <p:nvPr/>
        </p:nvSpPr>
        <p:spPr>
          <a:xfrm>
            <a:off x="267093" y="2859463"/>
            <a:ext cx="1611339" cy="261610"/>
          </a:xfrm>
          <a:prstGeom prst="rect">
            <a:avLst/>
          </a:prstGeom>
          <a:noFill/>
        </p:spPr>
        <p:txBody>
          <a:bodyPr wrap="none" rtlCol="0">
            <a:spAutoFit/>
          </a:bodyPr>
          <a:lstStyle/>
          <a:p>
            <a:r>
              <a:rPr lang="en-US" sz="1100" dirty="0">
                <a:solidFill>
                  <a:srgbClr val="FF0000"/>
                </a:solidFill>
              </a:rPr>
              <a:t>DRAM  bandwidth (</a:t>
            </a:r>
            <a:r>
              <a:rPr lang="en-US" sz="1100" dirty="0">
                <a:solidFill>
                  <a:srgbClr val="FF0000"/>
                </a:solidFill>
                <a:latin typeface="Symbol" pitchFamily="2" charset="2"/>
              </a:rPr>
              <a:t>b</a:t>
            </a:r>
            <a:r>
              <a:rPr lang="en-US" sz="1100" dirty="0">
                <a:solidFill>
                  <a:srgbClr val="FF0000"/>
                </a:solidFill>
              </a:rPr>
              <a:t>2)</a:t>
            </a:r>
          </a:p>
        </p:txBody>
      </p:sp>
      <p:sp>
        <p:nvSpPr>
          <p:cNvPr id="12" name="TextBox 11">
            <a:extLst>
              <a:ext uri="{FF2B5EF4-FFF2-40B4-BE49-F238E27FC236}">
                <a16:creationId xmlns:a16="http://schemas.microsoft.com/office/drawing/2014/main" id="{AAD9C459-B67C-B943-A457-C41DCB049CD9}"/>
              </a:ext>
            </a:extLst>
          </p:cNvPr>
          <p:cNvSpPr txBox="1"/>
          <p:nvPr/>
        </p:nvSpPr>
        <p:spPr>
          <a:xfrm>
            <a:off x="5420413" y="1527141"/>
            <a:ext cx="3183885" cy="2308324"/>
          </a:xfrm>
          <a:prstGeom prst="rect">
            <a:avLst/>
          </a:prstGeom>
          <a:noFill/>
        </p:spPr>
        <p:txBody>
          <a:bodyPr wrap="none" rtlCol="0">
            <a:spAutoFit/>
          </a:bodyPr>
          <a:lstStyle/>
          <a:p>
            <a:r>
              <a:rPr lang="en-US" sz="1800" dirty="0"/>
              <a:t>Time =</a:t>
            </a:r>
          </a:p>
          <a:p>
            <a:r>
              <a:rPr lang="en-US" sz="1800" dirty="0"/>
              <a:t>    </a:t>
            </a:r>
            <a:r>
              <a:rPr lang="en-US" sz="1800" dirty="0">
                <a:solidFill>
                  <a:srgbClr val="004AC0"/>
                </a:solidFill>
              </a:rPr>
              <a:t># flops * </a:t>
            </a:r>
            <a:r>
              <a:rPr lang="en-US" sz="1800" dirty="0">
                <a:solidFill>
                  <a:srgbClr val="004AC0"/>
                </a:solidFill>
                <a:latin typeface="Symbol" pitchFamily="2" charset="2"/>
              </a:rPr>
              <a:t>g</a:t>
            </a:r>
            <a:r>
              <a:rPr lang="en-US" sz="1800" dirty="0">
                <a:solidFill>
                  <a:srgbClr val="004AC0"/>
                </a:solidFill>
              </a:rPr>
              <a:t>  +</a:t>
            </a:r>
          </a:p>
          <a:p>
            <a:endParaRPr lang="en-US" sz="1800" dirty="0">
              <a:solidFill>
                <a:srgbClr val="004AC0"/>
              </a:solidFill>
            </a:endParaRPr>
          </a:p>
          <a:p>
            <a:r>
              <a:rPr lang="en-US" sz="1800" dirty="0"/>
              <a:t>    </a:t>
            </a:r>
            <a:r>
              <a:rPr lang="en-US" sz="1800" dirty="0">
                <a:solidFill>
                  <a:srgbClr val="BB30A0"/>
                </a:solidFill>
              </a:rPr>
              <a:t># message *  </a:t>
            </a:r>
            <a:r>
              <a:rPr lang="en-US" sz="1800" dirty="0">
                <a:solidFill>
                  <a:srgbClr val="BB30A0"/>
                </a:solidFill>
                <a:latin typeface="Symbol" pitchFamily="2" charset="2"/>
              </a:rPr>
              <a:t>a</a:t>
            </a:r>
            <a:r>
              <a:rPr lang="en-US" sz="1800" dirty="0">
                <a:solidFill>
                  <a:srgbClr val="BB30A0"/>
                </a:solidFill>
              </a:rPr>
              <a:t>  +</a:t>
            </a:r>
          </a:p>
          <a:p>
            <a:r>
              <a:rPr lang="en-US" sz="1800" dirty="0"/>
              <a:t>    </a:t>
            </a:r>
            <a:r>
              <a:rPr lang="en-US" sz="1800" dirty="0">
                <a:solidFill>
                  <a:srgbClr val="00C5F0"/>
                </a:solidFill>
              </a:rPr>
              <a:t># bytes comm  * </a:t>
            </a:r>
            <a:r>
              <a:rPr lang="en-US" sz="1800" dirty="0">
                <a:solidFill>
                  <a:srgbClr val="00C5F0"/>
                </a:solidFill>
                <a:latin typeface="Symbol" pitchFamily="2" charset="2"/>
              </a:rPr>
              <a:t>b</a:t>
            </a:r>
            <a:r>
              <a:rPr lang="en-US" sz="1800" dirty="0">
                <a:solidFill>
                  <a:srgbClr val="00C5F0"/>
                </a:solidFill>
              </a:rPr>
              <a:t>   +</a:t>
            </a:r>
          </a:p>
          <a:p>
            <a:endParaRPr lang="en-US" sz="1800" dirty="0">
              <a:solidFill>
                <a:srgbClr val="00C5F0"/>
              </a:solidFill>
            </a:endParaRPr>
          </a:p>
          <a:p>
            <a:r>
              <a:rPr lang="en-US" sz="1800" dirty="0"/>
              <a:t>    </a:t>
            </a:r>
            <a:r>
              <a:rPr lang="en-US" sz="1800" dirty="0">
                <a:solidFill>
                  <a:schemeClr val="accent3"/>
                </a:solidFill>
              </a:rPr>
              <a:t># diff memory </a:t>
            </a:r>
            <a:r>
              <a:rPr lang="en-US" sz="1800" dirty="0" err="1">
                <a:solidFill>
                  <a:schemeClr val="accent3"/>
                </a:solidFill>
              </a:rPr>
              <a:t>locs</a:t>
            </a:r>
            <a:r>
              <a:rPr lang="en-US" sz="1800" dirty="0">
                <a:solidFill>
                  <a:schemeClr val="accent3"/>
                </a:solidFill>
              </a:rPr>
              <a:t>  * </a:t>
            </a:r>
            <a:r>
              <a:rPr lang="en-US" sz="1800" dirty="0">
                <a:solidFill>
                  <a:schemeClr val="accent3"/>
                </a:solidFill>
                <a:latin typeface="Symbol" pitchFamily="2" charset="2"/>
              </a:rPr>
              <a:t>a</a:t>
            </a:r>
            <a:r>
              <a:rPr lang="en-US" sz="1800" dirty="0">
                <a:solidFill>
                  <a:schemeClr val="accent3"/>
                </a:solidFill>
              </a:rPr>
              <a:t>2  +</a:t>
            </a:r>
          </a:p>
          <a:p>
            <a:r>
              <a:rPr lang="en-US" sz="1800" dirty="0"/>
              <a:t>    </a:t>
            </a:r>
            <a:r>
              <a:rPr lang="en-US" sz="1800" dirty="0">
                <a:solidFill>
                  <a:srgbClr val="FF0000"/>
                </a:solidFill>
              </a:rPr>
              <a:t>#  memory words * </a:t>
            </a:r>
            <a:r>
              <a:rPr lang="en-US" sz="1800" dirty="0">
                <a:solidFill>
                  <a:srgbClr val="FF0000"/>
                </a:solidFill>
                <a:latin typeface="Symbol" pitchFamily="2" charset="2"/>
              </a:rPr>
              <a:t>b</a:t>
            </a:r>
            <a:r>
              <a:rPr lang="en-US" sz="1800" dirty="0">
                <a:solidFill>
                  <a:srgbClr val="FF0000"/>
                </a:solidFill>
              </a:rPr>
              <a:t>2</a:t>
            </a:r>
          </a:p>
        </p:txBody>
      </p:sp>
      <p:sp>
        <p:nvSpPr>
          <p:cNvPr id="3" name="TextBox 2">
            <a:extLst>
              <a:ext uri="{FF2B5EF4-FFF2-40B4-BE49-F238E27FC236}">
                <a16:creationId xmlns:a16="http://schemas.microsoft.com/office/drawing/2014/main" id="{BA241242-CBA4-544A-AE5E-3B7C6B05437A}"/>
              </a:ext>
            </a:extLst>
          </p:cNvPr>
          <p:cNvSpPr txBox="1"/>
          <p:nvPr/>
        </p:nvSpPr>
        <p:spPr>
          <a:xfrm>
            <a:off x="5294869" y="4402317"/>
            <a:ext cx="3849131" cy="276999"/>
          </a:xfrm>
          <a:prstGeom prst="rect">
            <a:avLst/>
          </a:prstGeom>
          <a:noFill/>
        </p:spPr>
        <p:txBody>
          <a:bodyPr wrap="none" rtlCol="0">
            <a:spAutoFit/>
          </a:bodyPr>
          <a:lstStyle/>
          <a:p>
            <a:r>
              <a:rPr lang="en-US" sz="1200" dirty="0"/>
              <a:t>Data from Hennessy / Patterson, Graph from </a:t>
            </a:r>
            <a:r>
              <a:rPr lang="en-US" sz="1200" dirty="0" err="1"/>
              <a:t>Demmel</a:t>
            </a:r>
            <a:endParaRPr lang="en-US" sz="1200" dirty="0"/>
          </a:p>
        </p:txBody>
      </p:sp>
    </p:spTree>
    <p:extLst>
      <p:ext uri="{BB962C8B-B14F-4D97-AF65-F5344CB8AC3E}">
        <p14:creationId xmlns:p14="http://schemas.microsoft.com/office/powerpoint/2010/main" val="106583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C5295A-44BA-B2F8-858B-BA2BBFF00E0E}"/>
              </a:ext>
            </a:extLst>
          </p:cNvPr>
          <p:cNvSpPr/>
          <p:nvPr/>
        </p:nvSpPr>
        <p:spPr>
          <a:xfrm>
            <a:off x="6722862" y="2721971"/>
            <a:ext cx="1593130" cy="4242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a:extLst>
              <a:ext uri="{FF2B5EF4-FFF2-40B4-BE49-F238E27FC236}">
                <a16:creationId xmlns:a16="http://schemas.microsoft.com/office/drawing/2014/main" id="{C00C9277-BE14-DCC4-1148-6BD4B319DEE5}"/>
              </a:ext>
            </a:extLst>
          </p:cNvPr>
          <p:cNvSpPr/>
          <p:nvPr/>
        </p:nvSpPr>
        <p:spPr>
          <a:xfrm>
            <a:off x="2262433" y="2732471"/>
            <a:ext cx="1593130" cy="4242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7" name="Rectangle 446">
            <a:extLst>
              <a:ext uri="{FF2B5EF4-FFF2-40B4-BE49-F238E27FC236}">
                <a16:creationId xmlns:a16="http://schemas.microsoft.com/office/drawing/2014/main" id="{7B37DBB7-F4D2-2D49-A4B6-885CDD0C5634}"/>
              </a:ext>
            </a:extLst>
          </p:cNvPr>
          <p:cNvSpPr/>
          <p:nvPr/>
        </p:nvSpPr>
        <p:spPr>
          <a:xfrm>
            <a:off x="669303" y="2733773"/>
            <a:ext cx="1593130" cy="42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87E54C7D-6BD4-A541-B5F4-B7FFB3E64E15}"/>
              </a:ext>
            </a:extLst>
          </p:cNvPr>
          <p:cNvSpPr>
            <a:spLocks noGrp="1"/>
          </p:cNvSpPr>
          <p:nvPr>
            <p:ph type="title"/>
          </p:nvPr>
        </p:nvSpPr>
        <p:spPr/>
        <p:txBody>
          <a:bodyPr/>
          <a:lstStyle/>
          <a:p>
            <a:r>
              <a:rPr lang="en-US" dirty="0"/>
              <a:t>Put the GPUs in Charge</a:t>
            </a:r>
          </a:p>
        </p:txBody>
      </p:sp>
      <p:sp>
        <p:nvSpPr>
          <p:cNvPr id="4" name="Slide Number Placeholder 3">
            <a:extLst>
              <a:ext uri="{FF2B5EF4-FFF2-40B4-BE49-F238E27FC236}">
                <a16:creationId xmlns:a16="http://schemas.microsoft.com/office/drawing/2014/main" id="{92B893F2-5173-D94E-9C26-AB219BD9B463}"/>
              </a:ext>
            </a:extLst>
          </p:cNvPr>
          <p:cNvSpPr>
            <a:spLocks noGrp="1"/>
          </p:cNvSpPr>
          <p:nvPr>
            <p:ph type="sldNum" sz="quarter" idx="10"/>
          </p:nvPr>
        </p:nvSpPr>
        <p:spPr/>
        <p:txBody>
          <a:bodyPr/>
          <a:lstStyle/>
          <a:p>
            <a:r>
              <a:rPr lang="en-US"/>
              <a:t>- </a:t>
            </a:r>
            <a:fld id="{D174BAF6-F8F2-EF4F-936C-8DF63288C82F}" type="slidenum">
              <a:rPr lang="en-US" smtClean="0"/>
              <a:pPr/>
              <a:t>31</a:t>
            </a:fld>
            <a:r>
              <a:rPr lang="en-US"/>
              <a:t> -</a:t>
            </a:r>
            <a:endParaRPr lang="en-US" dirty="0"/>
          </a:p>
        </p:txBody>
      </p:sp>
      <p:graphicFrame>
        <p:nvGraphicFramePr>
          <p:cNvPr id="6" name="Diagram 5">
            <a:extLst>
              <a:ext uri="{FF2B5EF4-FFF2-40B4-BE49-F238E27FC236}">
                <a16:creationId xmlns:a16="http://schemas.microsoft.com/office/drawing/2014/main" id="{BF0F7ED2-C116-7B4B-AAC7-78201A7E392D}"/>
              </a:ext>
            </a:extLst>
          </p:cNvPr>
          <p:cNvGraphicFramePr/>
          <p:nvPr/>
        </p:nvGraphicFramePr>
        <p:xfrm>
          <a:off x="122549" y="3469065"/>
          <a:ext cx="8955463" cy="113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5" name="Group 84">
            <a:extLst>
              <a:ext uri="{FF2B5EF4-FFF2-40B4-BE49-F238E27FC236}">
                <a16:creationId xmlns:a16="http://schemas.microsoft.com/office/drawing/2014/main" id="{6956DBB4-9449-F24F-8827-6E1E1598C685}"/>
              </a:ext>
            </a:extLst>
          </p:cNvPr>
          <p:cNvGrpSpPr/>
          <p:nvPr/>
        </p:nvGrpSpPr>
        <p:grpSpPr>
          <a:xfrm>
            <a:off x="2447199" y="1098027"/>
            <a:ext cx="1468069" cy="1473724"/>
            <a:chOff x="552411" y="1027521"/>
            <a:chExt cx="1468069" cy="1473724"/>
          </a:xfrm>
          <a:solidFill>
            <a:srgbClr val="B14053"/>
          </a:solidFill>
        </p:grpSpPr>
        <p:grpSp>
          <p:nvGrpSpPr>
            <p:cNvPr id="29" name="Group 28">
              <a:extLst>
                <a:ext uri="{FF2B5EF4-FFF2-40B4-BE49-F238E27FC236}">
                  <a16:creationId xmlns:a16="http://schemas.microsoft.com/office/drawing/2014/main" id="{E48CD787-12B9-BF48-8A1D-8848B1655E4A}"/>
                </a:ext>
              </a:extLst>
            </p:cNvPr>
            <p:cNvGrpSpPr/>
            <p:nvPr/>
          </p:nvGrpSpPr>
          <p:grpSpPr>
            <a:xfrm>
              <a:off x="552411" y="1027521"/>
              <a:ext cx="1464926" cy="367645"/>
              <a:chOff x="552411" y="1027521"/>
              <a:chExt cx="1464926" cy="367645"/>
            </a:xfrm>
            <a:grpFill/>
          </p:grpSpPr>
          <p:sp>
            <p:nvSpPr>
              <p:cNvPr id="9" name="Rectangle 8">
                <a:extLst>
                  <a:ext uri="{FF2B5EF4-FFF2-40B4-BE49-F238E27FC236}">
                    <a16:creationId xmlns:a16="http://schemas.microsoft.com/office/drawing/2014/main" id="{BA6DDB53-E857-314D-A125-13CA89496DF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3DBC1988-9264-9141-B41B-F7D180E601F0}"/>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BE629399-57AF-DD4E-B7B3-9393DAE9A4A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C5B09359-9027-884C-A569-3D92B5B0630A}"/>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0" name="Group 29">
              <a:extLst>
                <a:ext uri="{FF2B5EF4-FFF2-40B4-BE49-F238E27FC236}">
                  <a16:creationId xmlns:a16="http://schemas.microsoft.com/office/drawing/2014/main" id="{AB0E8A41-8377-5641-B0A1-83297A6A4702}"/>
                </a:ext>
              </a:extLst>
            </p:cNvPr>
            <p:cNvGrpSpPr/>
            <p:nvPr/>
          </p:nvGrpSpPr>
          <p:grpSpPr>
            <a:xfrm>
              <a:off x="553983" y="1396738"/>
              <a:ext cx="1464926" cy="367645"/>
              <a:chOff x="552411" y="1027521"/>
              <a:chExt cx="1464926" cy="367645"/>
            </a:xfrm>
            <a:grpFill/>
          </p:grpSpPr>
          <p:sp>
            <p:nvSpPr>
              <p:cNvPr id="31" name="Rectangle 30">
                <a:extLst>
                  <a:ext uri="{FF2B5EF4-FFF2-40B4-BE49-F238E27FC236}">
                    <a16:creationId xmlns:a16="http://schemas.microsoft.com/office/drawing/2014/main" id="{4D78C044-2C51-B443-9614-1AD76F77338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ectangle 31">
                <a:extLst>
                  <a:ext uri="{FF2B5EF4-FFF2-40B4-BE49-F238E27FC236}">
                    <a16:creationId xmlns:a16="http://schemas.microsoft.com/office/drawing/2014/main" id="{3A01C303-54E1-BE46-9E11-BB5E22059BF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EC800940-BB3F-8344-B2DA-E9BA49728EC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34672923-CD79-D84E-9E52-680F7F9D616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5" name="Group 34">
              <a:extLst>
                <a:ext uri="{FF2B5EF4-FFF2-40B4-BE49-F238E27FC236}">
                  <a16:creationId xmlns:a16="http://schemas.microsoft.com/office/drawing/2014/main" id="{FD2B69AD-D7F4-154C-A4DD-40F2FB3176EA}"/>
                </a:ext>
              </a:extLst>
            </p:cNvPr>
            <p:cNvGrpSpPr/>
            <p:nvPr/>
          </p:nvGrpSpPr>
          <p:grpSpPr>
            <a:xfrm>
              <a:off x="555554" y="1765954"/>
              <a:ext cx="1464926" cy="367645"/>
              <a:chOff x="552411" y="1027521"/>
              <a:chExt cx="1464926" cy="367645"/>
            </a:xfrm>
            <a:grpFill/>
          </p:grpSpPr>
          <p:sp>
            <p:nvSpPr>
              <p:cNvPr id="36" name="Rectangle 35">
                <a:extLst>
                  <a:ext uri="{FF2B5EF4-FFF2-40B4-BE49-F238E27FC236}">
                    <a16:creationId xmlns:a16="http://schemas.microsoft.com/office/drawing/2014/main" id="{CA00B3BD-9230-DB40-A917-056E799098B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B83537A2-3FC0-A647-BFCB-5B509CECC27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3751C377-C5FA-1140-B9D5-6CEF896AF48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CE7B5105-8B3E-F04C-8FAA-213E87EB39E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0" name="Group 39">
              <a:extLst>
                <a:ext uri="{FF2B5EF4-FFF2-40B4-BE49-F238E27FC236}">
                  <a16:creationId xmlns:a16="http://schemas.microsoft.com/office/drawing/2014/main" id="{BCDC2332-92A0-DE4D-8CCD-9784FD47CEB8}"/>
                </a:ext>
              </a:extLst>
            </p:cNvPr>
            <p:cNvGrpSpPr/>
            <p:nvPr/>
          </p:nvGrpSpPr>
          <p:grpSpPr>
            <a:xfrm>
              <a:off x="555554" y="2133600"/>
              <a:ext cx="1464926" cy="367645"/>
              <a:chOff x="552411" y="1027521"/>
              <a:chExt cx="1464926" cy="367645"/>
            </a:xfrm>
            <a:grpFill/>
          </p:grpSpPr>
          <p:sp>
            <p:nvSpPr>
              <p:cNvPr id="41" name="Rectangle 40">
                <a:extLst>
                  <a:ext uri="{FF2B5EF4-FFF2-40B4-BE49-F238E27FC236}">
                    <a16:creationId xmlns:a16="http://schemas.microsoft.com/office/drawing/2014/main" id="{F92F29FB-BD5E-6242-A7EC-F88B9CDDBC9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27C55B95-4344-0349-B5DE-7705C520F1F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D5994250-D3A8-3E46-97FC-912D048D959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59AF54D4-1D35-2E49-995B-3DDC3C936B8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448" name="Group 447">
            <a:extLst>
              <a:ext uri="{FF2B5EF4-FFF2-40B4-BE49-F238E27FC236}">
                <a16:creationId xmlns:a16="http://schemas.microsoft.com/office/drawing/2014/main" id="{FDD277FC-792A-E549-BAC3-CA51DAD3194C}"/>
              </a:ext>
            </a:extLst>
          </p:cNvPr>
          <p:cNvGrpSpPr/>
          <p:nvPr/>
        </p:nvGrpSpPr>
        <p:grpSpPr>
          <a:xfrm>
            <a:off x="667106" y="1146732"/>
            <a:ext cx="1362802" cy="1425019"/>
            <a:chOff x="667105" y="1146731"/>
            <a:chExt cx="1362802" cy="1425019"/>
          </a:xfrm>
          <a:solidFill>
            <a:srgbClr val="00B050"/>
          </a:solidFill>
        </p:grpSpPr>
        <p:grpSp>
          <p:nvGrpSpPr>
            <p:cNvPr id="86" name="Group 85">
              <a:extLst>
                <a:ext uri="{FF2B5EF4-FFF2-40B4-BE49-F238E27FC236}">
                  <a16:creationId xmlns:a16="http://schemas.microsoft.com/office/drawing/2014/main" id="{B6D5B3EA-8152-8542-829C-956B45C07DCF}"/>
                </a:ext>
              </a:extLst>
            </p:cNvPr>
            <p:cNvGrpSpPr/>
            <p:nvPr/>
          </p:nvGrpSpPr>
          <p:grpSpPr>
            <a:xfrm>
              <a:off x="667105" y="1154587"/>
              <a:ext cx="341564" cy="358219"/>
              <a:chOff x="552411" y="1027521"/>
              <a:chExt cx="1468069" cy="1473724"/>
            </a:xfrm>
            <a:grpFill/>
          </p:grpSpPr>
          <p:grpSp>
            <p:nvGrpSpPr>
              <p:cNvPr id="87" name="Group 86">
                <a:extLst>
                  <a:ext uri="{FF2B5EF4-FFF2-40B4-BE49-F238E27FC236}">
                    <a16:creationId xmlns:a16="http://schemas.microsoft.com/office/drawing/2014/main" id="{C9437A2C-2C08-F346-98B6-B5F893120173}"/>
                  </a:ext>
                </a:extLst>
              </p:cNvPr>
              <p:cNvGrpSpPr/>
              <p:nvPr/>
            </p:nvGrpSpPr>
            <p:grpSpPr>
              <a:xfrm>
                <a:off x="552411" y="1027521"/>
                <a:ext cx="1464926" cy="367645"/>
                <a:chOff x="552411" y="1027521"/>
                <a:chExt cx="1464926" cy="367645"/>
              </a:xfrm>
              <a:grpFill/>
            </p:grpSpPr>
            <p:sp>
              <p:nvSpPr>
                <p:cNvPr id="103" name="Rectangle 102">
                  <a:extLst>
                    <a:ext uri="{FF2B5EF4-FFF2-40B4-BE49-F238E27FC236}">
                      <a16:creationId xmlns:a16="http://schemas.microsoft.com/office/drawing/2014/main" id="{C3067441-B738-5841-9DBB-32EFCA8092E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ectangle 103">
                  <a:extLst>
                    <a:ext uri="{FF2B5EF4-FFF2-40B4-BE49-F238E27FC236}">
                      <a16:creationId xmlns:a16="http://schemas.microsoft.com/office/drawing/2014/main" id="{E8B0ED4E-461A-B84D-92F5-C327A999BB6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Rectangle 104">
                  <a:extLst>
                    <a:ext uri="{FF2B5EF4-FFF2-40B4-BE49-F238E27FC236}">
                      <a16:creationId xmlns:a16="http://schemas.microsoft.com/office/drawing/2014/main" id="{E7E161BF-11A8-DA4F-80A1-086A3A7859E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Rectangle 105">
                  <a:extLst>
                    <a:ext uri="{FF2B5EF4-FFF2-40B4-BE49-F238E27FC236}">
                      <a16:creationId xmlns:a16="http://schemas.microsoft.com/office/drawing/2014/main" id="{664A1342-5C93-D748-95C1-9E139A3D780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8" name="Group 87">
                <a:extLst>
                  <a:ext uri="{FF2B5EF4-FFF2-40B4-BE49-F238E27FC236}">
                    <a16:creationId xmlns:a16="http://schemas.microsoft.com/office/drawing/2014/main" id="{013AA501-DF23-DD47-AB07-2496477C1D5E}"/>
                  </a:ext>
                </a:extLst>
              </p:cNvPr>
              <p:cNvGrpSpPr/>
              <p:nvPr/>
            </p:nvGrpSpPr>
            <p:grpSpPr>
              <a:xfrm>
                <a:off x="553983" y="1396738"/>
                <a:ext cx="1464926" cy="367645"/>
                <a:chOff x="552411" y="1027521"/>
                <a:chExt cx="1464926" cy="367645"/>
              </a:xfrm>
              <a:grpFill/>
            </p:grpSpPr>
            <p:sp>
              <p:nvSpPr>
                <p:cNvPr id="99" name="Rectangle 98">
                  <a:extLst>
                    <a:ext uri="{FF2B5EF4-FFF2-40B4-BE49-F238E27FC236}">
                      <a16:creationId xmlns:a16="http://schemas.microsoft.com/office/drawing/2014/main" id="{33DBF6A1-112A-844B-9667-0AE2E156C09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Rectangle 99">
                  <a:extLst>
                    <a:ext uri="{FF2B5EF4-FFF2-40B4-BE49-F238E27FC236}">
                      <a16:creationId xmlns:a16="http://schemas.microsoft.com/office/drawing/2014/main" id="{1FB722DA-E2CC-AD4E-9D70-DE6CE323B73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Rectangle 100">
                  <a:extLst>
                    <a:ext uri="{FF2B5EF4-FFF2-40B4-BE49-F238E27FC236}">
                      <a16:creationId xmlns:a16="http://schemas.microsoft.com/office/drawing/2014/main" id="{0F72F77B-B3E9-BD40-8A31-D496117228F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Rectangle 101">
                  <a:extLst>
                    <a:ext uri="{FF2B5EF4-FFF2-40B4-BE49-F238E27FC236}">
                      <a16:creationId xmlns:a16="http://schemas.microsoft.com/office/drawing/2014/main" id="{8099649D-E9F0-C944-948F-1BA151C08BB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9" name="Group 88">
                <a:extLst>
                  <a:ext uri="{FF2B5EF4-FFF2-40B4-BE49-F238E27FC236}">
                    <a16:creationId xmlns:a16="http://schemas.microsoft.com/office/drawing/2014/main" id="{39B5B099-6E3B-AA4D-A9A9-F835326FD521}"/>
                  </a:ext>
                </a:extLst>
              </p:cNvPr>
              <p:cNvGrpSpPr/>
              <p:nvPr/>
            </p:nvGrpSpPr>
            <p:grpSpPr>
              <a:xfrm>
                <a:off x="555554" y="1765954"/>
                <a:ext cx="1464926" cy="367645"/>
                <a:chOff x="552411" y="1027521"/>
                <a:chExt cx="1464926" cy="367645"/>
              </a:xfrm>
              <a:grpFill/>
            </p:grpSpPr>
            <p:sp>
              <p:nvSpPr>
                <p:cNvPr id="95" name="Rectangle 94">
                  <a:extLst>
                    <a:ext uri="{FF2B5EF4-FFF2-40B4-BE49-F238E27FC236}">
                      <a16:creationId xmlns:a16="http://schemas.microsoft.com/office/drawing/2014/main" id="{9EF8FA33-FE1A-A94B-B1B1-86C14EF7D75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Rectangle 95">
                  <a:extLst>
                    <a:ext uri="{FF2B5EF4-FFF2-40B4-BE49-F238E27FC236}">
                      <a16:creationId xmlns:a16="http://schemas.microsoft.com/office/drawing/2014/main" id="{1F0691EA-165B-9248-AFC4-AE5DB4972D6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Rectangle 96">
                  <a:extLst>
                    <a:ext uri="{FF2B5EF4-FFF2-40B4-BE49-F238E27FC236}">
                      <a16:creationId xmlns:a16="http://schemas.microsoft.com/office/drawing/2014/main" id="{863982F2-249C-D740-802D-5928F2CFED4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Rectangle 97">
                  <a:extLst>
                    <a:ext uri="{FF2B5EF4-FFF2-40B4-BE49-F238E27FC236}">
                      <a16:creationId xmlns:a16="http://schemas.microsoft.com/office/drawing/2014/main" id="{5DD07745-935E-7A45-8DF1-CCC27D56B2E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0" name="Group 89">
                <a:extLst>
                  <a:ext uri="{FF2B5EF4-FFF2-40B4-BE49-F238E27FC236}">
                    <a16:creationId xmlns:a16="http://schemas.microsoft.com/office/drawing/2014/main" id="{1C1CF3C1-4E28-2F47-82B7-CD0C6D35199C}"/>
                  </a:ext>
                </a:extLst>
              </p:cNvPr>
              <p:cNvGrpSpPr/>
              <p:nvPr/>
            </p:nvGrpSpPr>
            <p:grpSpPr>
              <a:xfrm>
                <a:off x="555554" y="2133600"/>
                <a:ext cx="1464926" cy="367645"/>
                <a:chOff x="552411" y="1027521"/>
                <a:chExt cx="1464926" cy="367645"/>
              </a:xfrm>
              <a:grpFill/>
            </p:grpSpPr>
            <p:sp>
              <p:nvSpPr>
                <p:cNvPr id="91" name="Rectangle 90">
                  <a:extLst>
                    <a:ext uri="{FF2B5EF4-FFF2-40B4-BE49-F238E27FC236}">
                      <a16:creationId xmlns:a16="http://schemas.microsoft.com/office/drawing/2014/main" id="{E7B5C6D8-6C59-7840-88D0-9B5A11DF115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ectangle 91">
                  <a:extLst>
                    <a:ext uri="{FF2B5EF4-FFF2-40B4-BE49-F238E27FC236}">
                      <a16:creationId xmlns:a16="http://schemas.microsoft.com/office/drawing/2014/main" id="{7A309F4A-E1C9-B84A-AC52-52442ECA765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Rectangle 92">
                  <a:extLst>
                    <a:ext uri="{FF2B5EF4-FFF2-40B4-BE49-F238E27FC236}">
                      <a16:creationId xmlns:a16="http://schemas.microsoft.com/office/drawing/2014/main" id="{FEBB926B-58A4-E04E-A602-6359A6D2CCB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Rectangle 93">
                  <a:extLst>
                    <a:ext uri="{FF2B5EF4-FFF2-40B4-BE49-F238E27FC236}">
                      <a16:creationId xmlns:a16="http://schemas.microsoft.com/office/drawing/2014/main" id="{92EC1324-BF6F-AC48-AB4D-20C6346E003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128" name="Group 127">
              <a:extLst>
                <a:ext uri="{FF2B5EF4-FFF2-40B4-BE49-F238E27FC236}">
                  <a16:creationId xmlns:a16="http://schemas.microsoft.com/office/drawing/2014/main" id="{EB216180-B1CE-7D4C-8D55-82D193729D67}"/>
                </a:ext>
              </a:extLst>
            </p:cNvPr>
            <p:cNvGrpSpPr/>
            <p:nvPr/>
          </p:nvGrpSpPr>
          <p:grpSpPr>
            <a:xfrm>
              <a:off x="1008041" y="1146731"/>
              <a:ext cx="341564" cy="358219"/>
              <a:chOff x="552411" y="1027521"/>
              <a:chExt cx="1468069" cy="1473724"/>
            </a:xfrm>
            <a:grpFill/>
          </p:grpSpPr>
          <p:grpSp>
            <p:nvGrpSpPr>
              <p:cNvPr id="129" name="Group 128">
                <a:extLst>
                  <a:ext uri="{FF2B5EF4-FFF2-40B4-BE49-F238E27FC236}">
                    <a16:creationId xmlns:a16="http://schemas.microsoft.com/office/drawing/2014/main" id="{84A1909F-507A-4043-BF25-491BF38FE56D}"/>
                  </a:ext>
                </a:extLst>
              </p:cNvPr>
              <p:cNvGrpSpPr/>
              <p:nvPr/>
            </p:nvGrpSpPr>
            <p:grpSpPr>
              <a:xfrm>
                <a:off x="552411" y="1027521"/>
                <a:ext cx="1464926" cy="367645"/>
                <a:chOff x="552411" y="1027521"/>
                <a:chExt cx="1464926" cy="367645"/>
              </a:xfrm>
              <a:grpFill/>
            </p:grpSpPr>
            <p:sp>
              <p:nvSpPr>
                <p:cNvPr id="145" name="Rectangle 144">
                  <a:extLst>
                    <a:ext uri="{FF2B5EF4-FFF2-40B4-BE49-F238E27FC236}">
                      <a16:creationId xmlns:a16="http://schemas.microsoft.com/office/drawing/2014/main" id="{C36FD41E-6A73-8249-81D7-1A1FA37C300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Rectangle 145">
                  <a:extLst>
                    <a:ext uri="{FF2B5EF4-FFF2-40B4-BE49-F238E27FC236}">
                      <a16:creationId xmlns:a16="http://schemas.microsoft.com/office/drawing/2014/main" id="{F2403BFB-148D-DD4A-B8FE-1E7479E9A9C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Rectangle 146">
                  <a:extLst>
                    <a:ext uri="{FF2B5EF4-FFF2-40B4-BE49-F238E27FC236}">
                      <a16:creationId xmlns:a16="http://schemas.microsoft.com/office/drawing/2014/main" id="{21348BD7-B36D-C641-B6A0-126CB7F44EE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Rectangle 147">
                  <a:extLst>
                    <a:ext uri="{FF2B5EF4-FFF2-40B4-BE49-F238E27FC236}">
                      <a16:creationId xmlns:a16="http://schemas.microsoft.com/office/drawing/2014/main" id="{C57F2351-DEE4-A445-B00A-AE720BCFA40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30" name="Group 129">
                <a:extLst>
                  <a:ext uri="{FF2B5EF4-FFF2-40B4-BE49-F238E27FC236}">
                    <a16:creationId xmlns:a16="http://schemas.microsoft.com/office/drawing/2014/main" id="{37B27CA9-0FEC-8B41-8536-0C26A1846116}"/>
                  </a:ext>
                </a:extLst>
              </p:cNvPr>
              <p:cNvGrpSpPr/>
              <p:nvPr/>
            </p:nvGrpSpPr>
            <p:grpSpPr>
              <a:xfrm>
                <a:off x="553983" y="1396738"/>
                <a:ext cx="1464926" cy="367645"/>
                <a:chOff x="552411" y="1027521"/>
                <a:chExt cx="1464926" cy="367645"/>
              </a:xfrm>
              <a:grpFill/>
            </p:grpSpPr>
            <p:sp>
              <p:nvSpPr>
                <p:cNvPr id="141" name="Rectangle 140">
                  <a:extLst>
                    <a:ext uri="{FF2B5EF4-FFF2-40B4-BE49-F238E27FC236}">
                      <a16:creationId xmlns:a16="http://schemas.microsoft.com/office/drawing/2014/main" id="{B213A537-9428-E947-B8CB-A76CA56133B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2" name="Rectangle 141">
                  <a:extLst>
                    <a:ext uri="{FF2B5EF4-FFF2-40B4-BE49-F238E27FC236}">
                      <a16:creationId xmlns:a16="http://schemas.microsoft.com/office/drawing/2014/main" id="{08237991-00BB-124C-8B3A-7C8BCFE12D59}"/>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3" name="Rectangle 142">
                  <a:extLst>
                    <a:ext uri="{FF2B5EF4-FFF2-40B4-BE49-F238E27FC236}">
                      <a16:creationId xmlns:a16="http://schemas.microsoft.com/office/drawing/2014/main" id="{FF5E710F-42FE-E14E-A6A1-444C0C2B104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Rectangle 143">
                  <a:extLst>
                    <a:ext uri="{FF2B5EF4-FFF2-40B4-BE49-F238E27FC236}">
                      <a16:creationId xmlns:a16="http://schemas.microsoft.com/office/drawing/2014/main" id="{A63D1510-1ED7-2546-ACD8-45F2AAB1212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31" name="Group 130">
                <a:extLst>
                  <a:ext uri="{FF2B5EF4-FFF2-40B4-BE49-F238E27FC236}">
                    <a16:creationId xmlns:a16="http://schemas.microsoft.com/office/drawing/2014/main" id="{30796A7F-7B74-8544-882D-53F51B8C0780}"/>
                  </a:ext>
                </a:extLst>
              </p:cNvPr>
              <p:cNvGrpSpPr/>
              <p:nvPr/>
            </p:nvGrpSpPr>
            <p:grpSpPr>
              <a:xfrm>
                <a:off x="555554" y="1765954"/>
                <a:ext cx="1464926" cy="367645"/>
                <a:chOff x="552411" y="1027521"/>
                <a:chExt cx="1464926" cy="367645"/>
              </a:xfrm>
              <a:grpFill/>
            </p:grpSpPr>
            <p:sp>
              <p:nvSpPr>
                <p:cNvPr id="137" name="Rectangle 136">
                  <a:extLst>
                    <a:ext uri="{FF2B5EF4-FFF2-40B4-BE49-F238E27FC236}">
                      <a16:creationId xmlns:a16="http://schemas.microsoft.com/office/drawing/2014/main" id="{B461449E-B98E-6442-ABF5-0F58AD07536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Rectangle 137">
                  <a:extLst>
                    <a:ext uri="{FF2B5EF4-FFF2-40B4-BE49-F238E27FC236}">
                      <a16:creationId xmlns:a16="http://schemas.microsoft.com/office/drawing/2014/main" id="{2AA86206-A791-ED4C-9B58-EB1B3733DD8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9" name="Rectangle 138">
                  <a:extLst>
                    <a:ext uri="{FF2B5EF4-FFF2-40B4-BE49-F238E27FC236}">
                      <a16:creationId xmlns:a16="http://schemas.microsoft.com/office/drawing/2014/main" id="{C55C8E95-3E51-DB47-BCCE-5C7505E0048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Rectangle 139">
                  <a:extLst>
                    <a:ext uri="{FF2B5EF4-FFF2-40B4-BE49-F238E27FC236}">
                      <a16:creationId xmlns:a16="http://schemas.microsoft.com/office/drawing/2014/main" id="{D25838D9-3DAD-B048-B921-39E7C4601A0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32" name="Group 131">
                <a:extLst>
                  <a:ext uri="{FF2B5EF4-FFF2-40B4-BE49-F238E27FC236}">
                    <a16:creationId xmlns:a16="http://schemas.microsoft.com/office/drawing/2014/main" id="{7CE09833-2064-A342-84D9-C143E58B2793}"/>
                  </a:ext>
                </a:extLst>
              </p:cNvPr>
              <p:cNvGrpSpPr/>
              <p:nvPr/>
            </p:nvGrpSpPr>
            <p:grpSpPr>
              <a:xfrm>
                <a:off x="555554" y="2133600"/>
                <a:ext cx="1464926" cy="367645"/>
                <a:chOff x="552411" y="1027521"/>
                <a:chExt cx="1464926" cy="367645"/>
              </a:xfrm>
              <a:grpFill/>
            </p:grpSpPr>
            <p:sp>
              <p:nvSpPr>
                <p:cNvPr id="133" name="Rectangle 132">
                  <a:extLst>
                    <a:ext uri="{FF2B5EF4-FFF2-40B4-BE49-F238E27FC236}">
                      <a16:creationId xmlns:a16="http://schemas.microsoft.com/office/drawing/2014/main" id="{DAD81098-8034-1A49-864B-9B629FC086B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4" name="Rectangle 133">
                  <a:extLst>
                    <a:ext uri="{FF2B5EF4-FFF2-40B4-BE49-F238E27FC236}">
                      <a16:creationId xmlns:a16="http://schemas.microsoft.com/office/drawing/2014/main" id="{F8B8AD1F-992D-3E4A-807C-9974A1F9807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5" name="Rectangle 134">
                  <a:extLst>
                    <a:ext uri="{FF2B5EF4-FFF2-40B4-BE49-F238E27FC236}">
                      <a16:creationId xmlns:a16="http://schemas.microsoft.com/office/drawing/2014/main" id="{FFC25FC3-0E2F-BF4B-8B13-93B977757FE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Rectangle 135">
                  <a:extLst>
                    <a:ext uri="{FF2B5EF4-FFF2-40B4-BE49-F238E27FC236}">
                      <a16:creationId xmlns:a16="http://schemas.microsoft.com/office/drawing/2014/main" id="{2D669AF3-0D92-4340-8BC8-D59117548A2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149" name="Group 148">
              <a:extLst>
                <a:ext uri="{FF2B5EF4-FFF2-40B4-BE49-F238E27FC236}">
                  <a16:creationId xmlns:a16="http://schemas.microsoft.com/office/drawing/2014/main" id="{87860F50-71A9-7344-B882-6A555B2E5B17}"/>
                </a:ext>
              </a:extLst>
            </p:cNvPr>
            <p:cNvGrpSpPr/>
            <p:nvPr/>
          </p:nvGrpSpPr>
          <p:grpSpPr>
            <a:xfrm>
              <a:off x="1347406" y="1146731"/>
              <a:ext cx="341564" cy="358219"/>
              <a:chOff x="552411" y="1027521"/>
              <a:chExt cx="1468069" cy="1473724"/>
            </a:xfrm>
            <a:grpFill/>
          </p:grpSpPr>
          <p:grpSp>
            <p:nvGrpSpPr>
              <p:cNvPr id="150" name="Group 149">
                <a:extLst>
                  <a:ext uri="{FF2B5EF4-FFF2-40B4-BE49-F238E27FC236}">
                    <a16:creationId xmlns:a16="http://schemas.microsoft.com/office/drawing/2014/main" id="{68B239E5-A05E-474A-BA0A-972D56CF423C}"/>
                  </a:ext>
                </a:extLst>
              </p:cNvPr>
              <p:cNvGrpSpPr/>
              <p:nvPr/>
            </p:nvGrpSpPr>
            <p:grpSpPr>
              <a:xfrm>
                <a:off x="552411" y="1027521"/>
                <a:ext cx="1464926" cy="367645"/>
                <a:chOff x="552411" y="1027521"/>
                <a:chExt cx="1464926" cy="367645"/>
              </a:xfrm>
              <a:grpFill/>
            </p:grpSpPr>
            <p:sp>
              <p:nvSpPr>
                <p:cNvPr id="166" name="Rectangle 165">
                  <a:extLst>
                    <a:ext uri="{FF2B5EF4-FFF2-40B4-BE49-F238E27FC236}">
                      <a16:creationId xmlns:a16="http://schemas.microsoft.com/office/drawing/2014/main" id="{8B6497A5-489C-124A-A4EC-B50DD2AA3DB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Rectangle 166">
                  <a:extLst>
                    <a:ext uri="{FF2B5EF4-FFF2-40B4-BE49-F238E27FC236}">
                      <a16:creationId xmlns:a16="http://schemas.microsoft.com/office/drawing/2014/main" id="{DB723A04-9B5A-3641-B93F-61CE190EE1C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Rectangle 167">
                  <a:extLst>
                    <a:ext uri="{FF2B5EF4-FFF2-40B4-BE49-F238E27FC236}">
                      <a16:creationId xmlns:a16="http://schemas.microsoft.com/office/drawing/2014/main" id="{0E07CAAD-F6F9-C347-A13B-E7963531DAD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Rectangle 168">
                  <a:extLst>
                    <a:ext uri="{FF2B5EF4-FFF2-40B4-BE49-F238E27FC236}">
                      <a16:creationId xmlns:a16="http://schemas.microsoft.com/office/drawing/2014/main" id="{8A53B937-6046-8249-A514-4E6B37A08D2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1" name="Group 150">
                <a:extLst>
                  <a:ext uri="{FF2B5EF4-FFF2-40B4-BE49-F238E27FC236}">
                    <a16:creationId xmlns:a16="http://schemas.microsoft.com/office/drawing/2014/main" id="{B34773DA-72FA-5340-A51A-B4E17A1808DB}"/>
                  </a:ext>
                </a:extLst>
              </p:cNvPr>
              <p:cNvGrpSpPr/>
              <p:nvPr/>
            </p:nvGrpSpPr>
            <p:grpSpPr>
              <a:xfrm>
                <a:off x="553983" y="1396738"/>
                <a:ext cx="1464926" cy="367645"/>
                <a:chOff x="552411" y="1027521"/>
                <a:chExt cx="1464926" cy="367645"/>
              </a:xfrm>
              <a:grpFill/>
            </p:grpSpPr>
            <p:sp>
              <p:nvSpPr>
                <p:cNvPr id="162" name="Rectangle 161">
                  <a:extLst>
                    <a:ext uri="{FF2B5EF4-FFF2-40B4-BE49-F238E27FC236}">
                      <a16:creationId xmlns:a16="http://schemas.microsoft.com/office/drawing/2014/main" id="{AA119BBF-7CB0-5F47-84E4-209C4CA55AF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Rectangle 162">
                  <a:extLst>
                    <a:ext uri="{FF2B5EF4-FFF2-40B4-BE49-F238E27FC236}">
                      <a16:creationId xmlns:a16="http://schemas.microsoft.com/office/drawing/2014/main" id="{E2D44065-03BF-6046-AC86-E2247BDD0D2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Rectangle 163">
                  <a:extLst>
                    <a:ext uri="{FF2B5EF4-FFF2-40B4-BE49-F238E27FC236}">
                      <a16:creationId xmlns:a16="http://schemas.microsoft.com/office/drawing/2014/main" id="{61159D16-B4A9-5F45-A130-EB7DA9E66ED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Rectangle 164">
                  <a:extLst>
                    <a:ext uri="{FF2B5EF4-FFF2-40B4-BE49-F238E27FC236}">
                      <a16:creationId xmlns:a16="http://schemas.microsoft.com/office/drawing/2014/main" id="{C4C66807-2F08-0A45-84C3-C41033346B7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2" name="Group 151">
                <a:extLst>
                  <a:ext uri="{FF2B5EF4-FFF2-40B4-BE49-F238E27FC236}">
                    <a16:creationId xmlns:a16="http://schemas.microsoft.com/office/drawing/2014/main" id="{9A6D2C0A-5B0C-414F-A3D7-302E2F5FB5DC}"/>
                  </a:ext>
                </a:extLst>
              </p:cNvPr>
              <p:cNvGrpSpPr/>
              <p:nvPr/>
            </p:nvGrpSpPr>
            <p:grpSpPr>
              <a:xfrm>
                <a:off x="555554" y="1765954"/>
                <a:ext cx="1464926" cy="367645"/>
                <a:chOff x="552411" y="1027521"/>
                <a:chExt cx="1464926" cy="367645"/>
              </a:xfrm>
              <a:grpFill/>
            </p:grpSpPr>
            <p:sp>
              <p:nvSpPr>
                <p:cNvPr id="158" name="Rectangle 157">
                  <a:extLst>
                    <a:ext uri="{FF2B5EF4-FFF2-40B4-BE49-F238E27FC236}">
                      <a16:creationId xmlns:a16="http://schemas.microsoft.com/office/drawing/2014/main" id="{7783C074-40A2-734C-ABCF-247E0ED71E5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Rectangle 158">
                  <a:extLst>
                    <a:ext uri="{FF2B5EF4-FFF2-40B4-BE49-F238E27FC236}">
                      <a16:creationId xmlns:a16="http://schemas.microsoft.com/office/drawing/2014/main" id="{D9EB4718-6405-4A4A-B1CF-461DBCEE4EF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Rectangle 159">
                  <a:extLst>
                    <a:ext uri="{FF2B5EF4-FFF2-40B4-BE49-F238E27FC236}">
                      <a16:creationId xmlns:a16="http://schemas.microsoft.com/office/drawing/2014/main" id="{22ACC097-A594-C147-AEAF-F05C753FE69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Rectangle 160">
                  <a:extLst>
                    <a:ext uri="{FF2B5EF4-FFF2-40B4-BE49-F238E27FC236}">
                      <a16:creationId xmlns:a16="http://schemas.microsoft.com/office/drawing/2014/main" id="{C5FCCDD4-88F8-2147-80BF-E168654F40C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3" name="Group 152">
                <a:extLst>
                  <a:ext uri="{FF2B5EF4-FFF2-40B4-BE49-F238E27FC236}">
                    <a16:creationId xmlns:a16="http://schemas.microsoft.com/office/drawing/2014/main" id="{1AB9B222-F6AD-0D4A-ADFD-A9F0D7F3536C}"/>
                  </a:ext>
                </a:extLst>
              </p:cNvPr>
              <p:cNvGrpSpPr/>
              <p:nvPr/>
            </p:nvGrpSpPr>
            <p:grpSpPr>
              <a:xfrm>
                <a:off x="555554" y="2133600"/>
                <a:ext cx="1464926" cy="367645"/>
                <a:chOff x="552411" y="1027521"/>
                <a:chExt cx="1464926" cy="367645"/>
              </a:xfrm>
              <a:grpFill/>
            </p:grpSpPr>
            <p:sp>
              <p:nvSpPr>
                <p:cNvPr id="154" name="Rectangle 153">
                  <a:extLst>
                    <a:ext uri="{FF2B5EF4-FFF2-40B4-BE49-F238E27FC236}">
                      <a16:creationId xmlns:a16="http://schemas.microsoft.com/office/drawing/2014/main" id="{18A33F7D-DDE0-B348-B7A7-29609531D08E}"/>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Rectangle 154">
                  <a:extLst>
                    <a:ext uri="{FF2B5EF4-FFF2-40B4-BE49-F238E27FC236}">
                      <a16:creationId xmlns:a16="http://schemas.microsoft.com/office/drawing/2014/main" id="{C8BCF1A8-FB14-8B41-AE98-53200175568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Rectangle 155">
                  <a:extLst>
                    <a:ext uri="{FF2B5EF4-FFF2-40B4-BE49-F238E27FC236}">
                      <a16:creationId xmlns:a16="http://schemas.microsoft.com/office/drawing/2014/main" id="{83DC348A-30B1-0D4B-885D-FA9F314F917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Rectangle 156">
                  <a:extLst>
                    <a:ext uri="{FF2B5EF4-FFF2-40B4-BE49-F238E27FC236}">
                      <a16:creationId xmlns:a16="http://schemas.microsoft.com/office/drawing/2014/main" id="{D673F564-7EA2-F846-A369-88958655ED3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170" name="Group 169">
              <a:extLst>
                <a:ext uri="{FF2B5EF4-FFF2-40B4-BE49-F238E27FC236}">
                  <a16:creationId xmlns:a16="http://schemas.microsoft.com/office/drawing/2014/main" id="{BCFC790A-BF31-6447-9E0D-48678D1D1231}"/>
                </a:ext>
              </a:extLst>
            </p:cNvPr>
            <p:cNvGrpSpPr/>
            <p:nvPr/>
          </p:nvGrpSpPr>
          <p:grpSpPr>
            <a:xfrm>
              <a:off x="1686771" y="1146731"/>
              <a:ext cx="341564" cy="358219"/>
              <a:chOff x="552411" y="1027521"/>
              <a:chExt cx="1468069" cy="1473724"/>
            </a:xfrm>
            <a:grpFill/>
          </p:grpSpPr>
          <p:grpSp>
            <p:nvGrpSpPr>
              <p:cNvPr id="171" name="Group 170">
                <a:extLst>
                  <a:ext uri="{FF2B5EF4-FFF2-40B4-BE49-F238E27FC236}">
                    <a16:creationId xmlns:a16="http://schemas.microsoft.com/office/drawing/2014/main" id="{A8BF7ED6-B6AC-5840-A1BF-F74A99D055EB}"/>
                  </a:ext>
                </a:extLst>
              </p:cNvPr>
              <p:cNvGrpSpPr/>
              <p:nvPr/>
            </p:nvGrpSpPr>
            <p:grpSpPr>
              <a:xfrm>
                <a:off x="552411" y="1027521"/>
                <a:ext cx="1464926" cy="367645"/>
                <a:chOff x="552411" y="1027521"/>
                <a:chExt cx="1464926" cy="367645"/>
              </a:xfrm>
              <a:grpFill/>
            </p:grpSpPr>
            <p:sp>
              <p:nvSpPr>
                <p:cNvPr id="187" name="Rectangle 186">
                  <a:extLst>
                    <a:ext uri="{FF2B5EF4-FFF2-40B4-BE49-F238E27FC236}">
                      <a16:creationId xmlns:a16="http://schemas.microsoft.com/office/drawing/2014/main" id="{CAD6E598-6372-E24F-83CC-3D98458FB36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Rectangle 187">
                  <a:extLst>
                    <a:ext uri="{FF2B5EF4-FFF2-40B4-BE49-F238E27FC236}">
                      <a16:creationId xmlns:a16="http://schemas.microsoft.com/office/drawing/2014/main" id="{2A8D819E-6606-A047-9075-B8619E60376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Rectangle 188">
                  <a:extLst>
                    <a:ext uri="{FF2B5EF4-FFF2-40B4-BE49-F238E27FC236}">
                      <a16:creationId xmlns:a16="http://schemas.microsoft.com/office/drawing/2014/main" id="{88293744-90D0-814A-8787-A56552DE54C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Rectangle 189">
                  <a:extLst>
                    <a:ext uri="{FF2B5EF4-FFF2-40B4-BE49-F238E27FC236}">
                      <a16:creationId xmlns:a16="http://schemas.microsoft.com/office/drawing/2014/main" id="{6146B7D2-D574-F542-9C81-BB3445EC7F9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72" name="Group 171">
                <a:extLst>
                  <a:ext uri="{FF2B5EF4-FFF2-40B4-BE49-F238E27FC236}">
                    <a16:creationId xmlns:a16="http://schemas.microsoft.com/office/drawing/2014/main" id="{1505AFC8-9494-9942-AD7D-35E67F515053}"/>
                  </a:ext>
                </a:extLst>
              </p:cNvPr>
              <p:cNvGrpSpPr/>
              <p:nvPr/>
            </p:nvGrpSpPr>
            <p:grpSpPr>
              <a:xfrm>
                <a:off x="553983" y="1396738"/>
                <a:ext cx="1464926" cy="367645"/>
                <a:chOff x="552411" y="1027521"/>
                <a:chExt cx="1464926" cy="367645"/>
              </a:xfrm>
              <a:grpFill/>
            </p:grpSpPr>
            <p:sp>
              <p:nvSpPr>
                <p:cNvPr id="183" name="Rectangle 182">
                  <a:extLst>
                    <a:ext uri="{FF2B5EF4-FFF2-40B4-BE49-F238E27FC236}">
                      <a16:creationId xmlns:a16="http://schemas.microsoft.com/office/drawing/2014/main" id="{02E225EA-C6F4-D540-BEF1-6674230FEE4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Rectangle 183">
                  <a:extLst>
                    <a:ext uri="{FF2B5EF4-FFF2-40B4-BE49-F238E27FC236}">
                      <a16:creationId xmlns:a16="http://schemas.microsoft.com/office/drawing/2014/main" id="{A46A193D-1A5C-4C4C-954D-6829994D9D76}"/>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Rectangle 184">
                  <a:extLst>
                    <a:ext uri="{FF2B5EF4-FFF2-40B4-BE49-F238E27FC236}">
                      <a16:creationId xmlns:a16="http://schemas.microsoft.com/office/drawing/2014/main" id="{FC224A46-707B-AE47-81AE-06C840B9EF0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Rectangle 185">
                  <a:extLst>
                    <a:ext uri="{FF2B5EF4-FFF2-40B4-BE49-F238E27FC236}">
                      <a16:creationId xmlns:a16="http://schemas.microsoft.com/office/drawing/2014/main" id="{EE76001C-4449-CB44-ABE3-796D8EBC7AB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73" name="Group 172">
                <a:extLst>
                  <a:ext uri="{FF2B5EF4-FFF2-40B4-BE49-F238E27FC236}">
                    <a16:creationId xmlns:a16="http://schemas.microsoft.com/office/drawing/2014/main" id="{A87460B2-2498-124E-93BD-827EA2A0980E}"/>
                  </a:ext>
                </a:extLst>
              </p:cNvPr>
              <p:cNvGrpSpPr/>
              <p:nvPr/>
            </p:nvGrpSpPr>
            <p:grpSpPr>
              <a:xfrm>
                <a:off x="555554" y="1765954"/>
                <a:ext cx="1464926" cy="367645"/>
                <a:chOff x="552411" y="1027521"/>
                <a:chExt cx="1464926" cy="367645"/>
              </a:xfrm>
              <a:grpFill/>
            </p:grpSpPr>
            <p:sp>
              <p:nvSpPr>
                <p:cNvPr id="179" name="Rectangle 178">
                  <a:extLst>
                    <a:ext uri="{FF2B5EF4-FFF2-40B4-BE49-F238E27FC236}">
                      <a16:creationId xmlns:a16="http://schemas.microsoft.com/office/drawing/2014/main" id="{A002FE78-B674-5040-9071-5D8A0ADD196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0" name="Rectangle 179">
                  <a:extLst>
                    <a:ext uri="{FF2B5EF4-FFF2-40B4-BE49-F238E27FC236}">
                      <a16:creationId xmlns:a16="http://schemas.microsoft.com/office/drawing/2014/main" id="{0D1D62AA-8F0F-334E-81D3-FDA366C1EEC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Rectangle 180">
                  <a:extLst>
                    <a:ext uri="{FF2B5EF4-FFF2-40B4-BE49-F238E27FC236}">
                      <a16:creationId xmlns:a16="http://schemas.microsoft.com/office/drawing/2014/main" id="{5A2125C3-23A2-9C4A-879F-FD0C36CFDAB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Rectangle 181">
                  <a:extLst>
                    <a:ext uri="{FF2B5EF4-FFF2-40B4-BE49-F238E27FC236}">
                      <a16:creationId xmlns:a16="http://schemas.microsoft.com/office/drawing/2014/main" id="{790EE49B-A295-6A4F-BC6A-95579C7C918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74" name="Group 173">
                <a:extLst>
                  <a:ext uri="{FF2B5EF4-FFF2-40B4-BE49-F238E27FC236}">
                    <a16:creationId xmlns:a16="http://schemas.microsoft.com/office/drawing/2014/main" id="{BCD0DB3C-70A8-AA4D-8D4A-0ECEF21A63CE}"/>
                  </a:ext>
                </a:extLst>
              </p:cNvPr>
              <p:cNvGrpSpPr/>
              <p:nvPr/>
            </p:nvGrpSpPr>
            <p:grpSpPr>
              <a:xfrm>
                <a:off x="555554" y="2133600"/>
                <a:ext cx="1464926" cy="367645"/>
                <a:chOff x="552411" y="1027521"/>
                <a:chExt cx="1464926" cy="367645"/>
              </a:xfrm>
              <a:grpFill/>
            </p:grpSpPr>
            <p:sp>
              <p:nvSpPr>
                <p:cNvPr id="175" name="Rectangle 174">
                  <a:extLst>
                    <a:ext uri="{FF2B5EF4-FFF2-40B4-BE49-F238E27FC236}">
                      <a16:creationId xmlns:a16="http://schemas.microsoft.com/office/drawing/2014/main" id="{79A1E8F6-6F0B-6D41-B01A-D71984A4862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Rectangle 175">
                  <a:extLst>
                    <a:ext uri="{FF2B5EF4-FFF2-40B4-BE49-F238E27FC236}">
                      <a16:creationId xmlns:a16="http://schemas.microsoft.com/office/drawing/2014/main" id="{62FBD86B-B79D-FF49-9A53-7B7E2141354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7" name="Rectangle 176">
                  <a:extLst>
                    <a:ext uri="{FF2B5EF4-FFF2-40B4-BE49-F238E27FC236}">
                      <a16:creationId xmlns:a16="http://schemas.microsoft.com/office/drawing/2014/main" id="{159CB924-2F35-D04C-BE9F-02637917C47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8" name="Rectangle 177">
                  <a:extLst>
                    <a:ext uri="{FF2B5EF4-FFF2-40B4-BE49-F238E27FC236}">
                      <a16:creationId xmlns:a16="http://schemas.microsoft.com/office/drawing/2014/main" id="{10969382-D76D-F34B-AE79-EAE0963E071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191" name="Group 190">
              <a:extLst>
                <a:ext uri="{FF2B5EF4-FFF2-40B4-BE49-F238E27FC236}">
                  <a16:creationId xmlns:a16="http://schemas.microsoft.com/office/drawing/2014/main" id="{C39981E4-C6C0-A047-8371-BF9FA02F1406}"/>
                </a:ext>
              </a:extLst>
            </p:cNvPr>
            <p:cNvGrpSpPr/>
            <p:nvPr/>
          </p:nvGrpSpPr>
          <p:grpSpPr>
            <a:xfrm>
              <a:off x="668676" y="1495523"/>
              <a:ext cx="341564" cy="358219"/>
              <a:chOff x="552411" y="1027521"/>
              <a:chExt cx="1468069" cy="1473724"/>
            </a:xfrm>
            <a:grpFill/>
          </p:grpSpPr>
          <p:grpSp>
            <p:nvGrpSpPr>
              <p:cNvPr id="192" name="Group 191">
                <a:extLst>
                  <a:ext uri="{FF2B5EF4-FFF2-40B4-BE49-F238E27FC236}">
                    <a16:creationId xmlns:a16="http://schemas.microsoft.com/office/drawing/2014/main" id="{E0A371D8-FE72-AC4B-A759-FE17F2DB0D47}"/>
                  </a:ext>
                </a:extLst>
              </p:cNvPr>
              <p:cNvGrpSpPr/>
              <p:nvPr/>
            </p:nvGrpSpPr>
            <p:grpSpPr>
              <a:xfrm>
                <a:off x="552411" y="1027521"/>
                <a:ext cx="1464926" cy="367645"/>
                <a:chOff x="552411" y="1027521"/>
                <a:chExt cx="1464926" cy="367645"/>
              </a:xfrm>
              <a:grpFill/>
            </p:grpSpPr>
            <p:sp>
              <p:nvSpPr>
                <p:cNvPr id="208" name="Rectangle 207">
                  <a:extLst>
                    <a:ext uri="{FF2B5EF4-FFF2-40B4-BE49-F238E27FC236}">
                      <a16:creationId xmlns:a16="http://schemas.microsoft.com/office/drawing/2014/main" id="{0E3E2594-81FB-C644-9A16-41811DFA2A2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9" name="Rectangle 208">
                  <a:extLst>
                    <a:ext uri="{FF2B5EF4-FFF2-40B4-BE49-F238E27FC236}">
                      <a16:creationId xmlns:a16="http://schemas.microsoft.com/office/drawing/2014/main" id="{519FD2B2-040F-F84E-8A42-2D97681FF25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0" name="Rectangle 209">
                  <a:extLst>
                    <a:ext uri="{FF2B5EF4-FFF2-40B4-BE49-F238E27FC236}">
                      <a16:creationId xmlns:a16="http://schemas.microsoft.com/office/drawing/2014/main" id="{A5F10095-531A-3C47-ABDF-36D6DB052B6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1" name="Rectangle 210">
                  <a:extLst>
                    <a:ext uri="{FF2B5EF4-FFF2-40B4-BE49-F238E27FC236}">
                      <a16:creationId xmlns:a16="http://schemas.microsoft.com/office/drawing/2014/main" id="{EFD2F628-A781-B343-AB15-3FA25992AC3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93" name="Group 192">
                <a:extLst>
                  <a:ext uri="{FF2B5EF4-FFF2-40B4-BE49-F238E27FC236}">
                    <a16:creationId xmlns:a16="http://schemas.microsoft.com/office/drawing/2014/main" id="{F13AA25B-B5C2-5B45-8DE7-04E25C3DB188}"/>
                  </a:ext>
                </a:extLst>
              </p:cNvPr>
              <p:cNvGrpSpPr/>
              <p:nvPr/>
            </p:nvGrpSpPr>
            <p:grpSpPr>
              <a:xfrm>
                <a:off x="553983" y="1396738"/>
                <a:ext cx="1464926" cy="367645"/>
                <a:chOff x="552411" y="1027521"/>
                <a:chExt cx="1464926" cy="367645"/>
              </a:xfrm>
              <a:grpFill/>
            </p:grpSpPr>
            <p:sp>
              <p:nvSpPr>
                <p:cNvPr id="204" name="Rectangle 203">
                  <a:extLst>
                    <a:ext uri="{FF2B5EF4-FFF2-40B4-BE49-F238E27FC236}">
                      <a16:creationId xmlns:a16="http://schemas.microsoft.com/office/drawing/2014/main" id="{98475D23-430F-DF4C-B12A-01E6809855E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5" name="Rectangle 204">
                  <a:extLst>
                    <a:ext uri="{FF2B5EF4-FFF2-40B4-BE49-F238E27FC236}">
                      <a16:creationId xmlns:a16="http://schemas.microsoft.com/office/drawing/2014/main" id="{DD836C8E-8CB6-F04B-9706-FBBB7E085DA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6" name="Rectangle 205">
                  <a:extLst>
                    <a:ext uri="{FF2B5EF4-FFF2-40B4-BE49-F238E27FC236}">
                      <a16:creationId xmlns:a16="http://schemas.microsoft.com/office/drawing/2014/main" id="{04D718CE-13FF-224F-8438-77E36723BDB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7" name="Rectangle 206">
                  <a:extLst>
                    <a:ext uri="{FF2B5EF4-FFF2-40B4-BE49-F238E27FC236}">
                      <a16:creationId xmlns:a16="http://schemas.microsoft.com/office/drawing/2014/main" id="{B334A412-581C-2341-AB1C-355B257C8BE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94" name="Group 193">
                <a:extLst>
                  <a:ext uri="{FF2B5EF4-FFF2-40B4-BE49-F238E27FC236}">
                    <a16:creationId xmlns:a16="http://schemas.microsoft.com/office/drawing/2014/main" id="{22551AB8-3ECB-9E45-AD50-4807E393481C}"/>
                  </a:ext>
                </a:extLst>
              </p:cNvPr>
              <p:cNvGrpSpPr/>
              <p:nvPr/>
            </p:nvGrpSpPr>
            <p:grpSpPr>
              <a:xfrm>
                <a:off x="555554" y="1765954"/>
                <a:ext cx="1464926" cy="367645"/>
                <a:chOff x="552411" y="1027521"/>
                <a:chExt cx="1464926" cy="367645"/>
              </a:xfrm>
              <a:grpFill/>
            </p:grpSpPr>
            <p:sp>
              <p:nvSpPr>
                <p:cNvPr id="200" name="Rectangle 199">
                  <a:extLst>
                    <a:ext uri="{FF2B5EF4-FFF2-40B4-BE49-F238E27FC236}">
                      <a16:creationId xmlns:a16="http://schemas.microsoft.com/office/drawing/2014/main" id="{DD3E0CC5-AFBE-0042-B12E-36A9F5BC3C6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1" name="Rectangle 200">
                  <a:extLst>
                    <a:ext uri="{FF2B5EF4-FFF2-40B4-BE49-F238E27FC236}">
                      <a16:creationId xmlns:a16="http://schemas.microsoft.com/office/drawing/2014/main" id="{872E1596-5A4F-8547-B112-00C6EF41B32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2" name="Rectangle 201">
                  <a:extLst>
                    <a:ext uri="{FF2B5EF4-FFF2-40B4-BE49-F238E27FC236}">
                      <a16:creationId xmlns:a16="http://schemas.microsoft.com/office/drawing/2014/main" id="{1E74D21A-2C4F-5C47-AAC9-89594E2D159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3" name="Rectangle 202">
                  <a:extLst>
                    <a:ext uri="{FF2B5EF4-FFF2-40B4-BE49-F238E27FC236}">
                      <a16:creationId xmlns:a16="http://schemas.microsoft.com/office/drawing/2014/main" id="{7DF47B0E-EB5D-3B4A-9BD6-BFF139AF4B4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95" name="Group 194">
                <a:extLst>
                  <a:ext uri="{FF2B5EF4-FFF2-40B4-BE49-F238E27FC236}">
                    <a16:creationId xmlns:a16="http://schemas.microsoft.com/office/drawing/2014/main" id="{24AC46AB-41C5-EF47-A3C5-D82A6D48E9E0}"/>
                  </a:ext>
                </a:extLst>
              </p:cNvPr>
              <p:cNvGrpSpPr/>
              <p:nvPr/>
            </p:nvGrpSpPr>
            <p:grpSpPr>
              <a:xfrm>
                <a:off x="555554" y="2133600"/>
                <a:ext cx="1464926" cy="367645"/>
                <a:chOff x="552411" y="1027521"/>
                <a:chExt cx="1464926" cy="367645"/>
              </a:xfrm>
              <a:grpFill/>
            </p:grpSpPr>
            <p:sp>
              <p:nvSpPr>
                <p:cNvPr id="196" name="Rectangle 195">
                  <a:extLst>
                    <a:ext uri="{FF2B5EF4-FFF2-40B4-BE49-F238E27FC236}">
                      <a16:creationId xmlns:a16="http://schemas.microsoft.com/office/drawing/2014/main" id="{2F251A00-B686-564A-84FD-0C4191BAB20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7" name="Rectangle 196">
                  <a:extLst>
                    <a:ext uri="{FF2B5EF4-FFF2-40B4-BE49-F238E27FC236}">
                      <a16:creationId xmlns:a16="http://schemas.microsoft.com/office/drawing/2014/main" id="{F49B4A84-96DA-8540-889F-AE1CD14ECD7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8" name="Rectangle 197">
                  <a:extLst>
                    <a:ext uri="{FF2B5EF4-FFF2-40B4-BE49-F238E27FC236}">
                      <a16:creationId xmlns:a16="http://schemas.microsoft.com/office/drawing/2014/main" id="{E5382B41-959A-3643-82CD-E741EA7E75C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Rectangle 198">
                  <a:extLst>
                    <a:ext uri="{FF2B5EF4-FFF2-40B4-BE49-F238E27FC236}">
                      <a16:creationId xmlns:a16="http://schemas.microsoft.com/office/drawing/2014/main" id="{82553D9B-DA73-D241-89AD-2731BFC44E4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212" name="Group 211">
              <a:extLst>
                <a:ext uri="{FF2B5EF4-FFF2-40B4-BE49-F238E27FC236}">
                  <a16:creationId xmlns:a16="http://schemas.microsoft.com/office/drawing/2014/main" id="{F738F469-62B7-6D4D-8429-C3DFCDB0844D}"/>
                </a:ext>
              </a:extLst>
            </p:cNvPr>
            <p:cNvGrpSpPr/>
            <p:nvPr/>
          </p:nvGrpSpPr>
          <p:grpSpPr>
            <a:xfrm>
              <a:off x="1009612" y="1497094"/>
              <a:ext cx="341564" cy="358219"/>
              <a:chOff x="552411" y="1027521"/>
              <a:chExt cx="1468069" cy="1473724"/>
            </a:xfrm>
            <a:grpFill/>
          </p:grpSpPr>
          <p:grpSp>
            <p:nvGrpSpPr>
              <p:cNvPr id="213" name="Group 212">
                <a:extLst>
                  <a:ext uri="{FF2B5EF4-FFF2-40B4-BE49-F238E27FC236}">
                    <a16:creationId xmlns:a16="http://schemas.microsoft.com/office/drawing/2014/main" id="{72F9BEC0-014A-0741-957B-8A0652BF15EA}"/>
                  </a:ext>
                </a:extLst>
              </p:cNvPr>
              <p:cNvGrpSpPr/>
              <p:nvPr/>
            </p:nvGrpSpPr>
            <p:grpSpPr>
              <a:xfrm>
                <a:off x="552411" y="1027521"/>
                <a:ext cx="1464926" cy="367645"/>
                <a:chOff x="552411" y="1027521"/>
                <a:chExt cx="1464926" cy="367645"/>
              </a:xfrm>
              <a:grpFill/>
            </p:grpSpPr>
            <p:sp>
              <p:nvSpPr>
                <p:cNvPr id="229" name="Rectangle 228">
                  <a:extLst>
                    <a:ext uri="{FF2B5EF4-FFF2-40B4-BE49-F238E27FC236}">
                      <a16:creationId xmlns:a16="http://schemas.microsoft.com/office/drawing/2014/main" id="{149A084D-6F94-A541-9588-2D8040D3C7AE}"/>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0" name="Rectangle 229">
                  <a:extLst>
                    <a:ext uri="{FF2B5EF4-FFF2-40B4-BE49-F238E27FC236}">
                      <a16:creationId xmlns:a16="http://schemas.microsoft.com/office/drawing/2014/main" id="{14F44DA3-D6A8-A746-9DDC-713DD93BE32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230">
                  <a:extLst>
                    <a:ext uri="{FF2B5EF4-FFF2-40B4-BE49-F238E27FC236}">
                      <a16:creationId xmlns:a16="http://schemas.microsoft.com/office/drawing/2014/main" id="{21A9478F-2F71-494E-9A82-29ADD92E008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2" name="Rectangle 231">
                  <a:extLst>
                    <a:ext uri="{FF2B5EF4-FFF2-40B4-BE49-F238E27FC236}">
                      <a16:creationId xmlns:a16="http://schemas.microsoft.com/office/drawing/2014/main" id="{FC85C494-D3F9-AE40-BA2D-79729443424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14" name="Group 213">
                <a:extLst>
                  <a:ext uri="{FF2B5EF4-FFF2-40B4-BE49-F238E27FC236}">
                    <a16:creationId xmlns:a16="http://schemas.microsoft.com/office/drawing/2014/main" id="{6D669007-F048-FA4C-979E-1D4D642E770F}"/>
                  </a:ext>
                </a:extLst>
              </p:cNvPr>
              <p:cNvGrpSpPr/>
              <p:nvPr/>
            </p:nvGrpSpPr>
            <p:grpSpPr>
              <a:xfrm>
                <a:off x="553983" y="1396738"/>
                <a:ext cx="1464926" cy="367646"/>
                <a:chOff x="552411" y="1027521"/>
                <a:chExt cx="1464926" cy="367646"/>
              </a:xfrm>
              <a:grpFill/>
            </p:grpSpPr>
            <p:sp>
              <p:nvSpPr>
                <p:cNvPr id="225" name="Rectangle 224">
                  <a:extLst>
                    <a:ext uri="{FF2B5EF4-FFF2-40B4-BE49-F238E27FC236}">
                      <a16:creationId xmlns:a16="http://schemas.microsoft.com/office/drawing/2014/main" id="{61565D2E-D74A-0F4C-870C-066C8197C88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6" name="Rectangle 225">
                  <a:extLst>
                    <a:ext uri="{FF2B5EF4-FFF2-40B4-BE49-F238E27FC236}">
                      <a16:creationId xmlns:a16="http://schemas.microsoft.com/office/drawing/2014/main" id="{35972721-4F77-424C-8D3C-A9A1E0EE167B}"/>
                    </a:ext>
                  </a:extLst>
                </p:cNvPr>
                <p:cNvSpPr/>
                <p:nvPr/>
              </p:nvSpPr>
              <p:spPr>
                <a:xfrm>
                  <a:off x="918173" y="1027521"/>
                  <a:ext cx="367645" cy="3676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7" name="Rectangle 226">
                  <a:extLst>
                    <a:ext uri="{FF2B5EF4-FFF2-40B4-BE49-F238E27FC236}">
                      <a16:creationId xmlns:a16="http://schemas.microsoft.com/office/drawing/2014/main" id="{E4CD4ECC-1C3A-9543-859D-74B77E132C7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8" name="Rectangle 227">
                  <a:extLst>
                    <a:ext uri="{FF2B5EF4-FFF2-40B4-BE49-F238E27FC236}">
                      <a16:creationId xmlns:a16="http://schemas.microsoft.com/office/drawing/2014/main" id="{507E2F6B-1867-7648-8FA4-731B9B0CE22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15" name="Group 214">
                <a:extLst>
                  <a:ext uri="{FF2B5EF4-FFF2-40B4-BE49-F238E27FC236}">
                    <a16:creationId xmlns:a16="http://schemas.microsoft.com/office/drawing/2014/main" id="{906D5164-3679-C04F-AA00-BB1813C276A4}"/>
                  </a:ext>
                </a:extLst>
              </p:cNvPr>
              <p:cNvGrpSpPr/>
              <p:nvPr/>
            </p:nvGrpSpPr>
            <p:grpSpPr>
              <a:xfrm>
                <a:off x="555554" y="1765954"/>
                <a:ext cx="1464926" cy="367645"/>
                <a:chOff x="552411" y="1027521"/>
                <a:chExt cx="1464926" cy="367645"/>
              </a:xfrm>
              <a:grpFill/>
            </p:grpSpPr>
            <p:sp>
              <p:nvSpPr>
                <p:cNvPr id="221" name="Rectangle 220">
                  <a:extLst>
                    <a:ext uri="{FF2B5EF4-FFF2-40B4-BE49-F238E27FC236}">
                      <a16:creationId xmlns:a16="http://schemas.microsoft.com/office/drawing/2014/main" id="{07EEA29D-2943-1147-B35E-0FEC0291347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Rectangle 221">
                  <a:extLst>
                    <a:ext uri="{FF2B5EF4-FFF2-40B4-BE49-F238E27FC236}">
                      <a16:creationId xmlns:a16="http://schemas.microsoft.com/office/drawing/2014/main" id="{5EB0DB4A-9E3A-404E-8396-BF7ECDB23F4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3" name="Rectangle 222">
                  <a:extLst>
                    <a:ext uri="{FF2B5EF4-FFF2-40B4-BE49-F238E27FC236}">
                      <a16:creationId xmlns:a16="http://schemas.microsoft.com/office/drawing/2014/main" id="{67A87C21-D72E-CF48-97B4-1D9DA8ADC2D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4" name="Rectangle 223">
                  <a:extLst>
                    <a:ext uri="{FF2B5EF4-FFF2-40B4-BE49-F238E27FC236}">
                      <a16:creationId xmlns:a16="http://schemas.microsoft.com/office/drawing/2014/main" id="{E5BD1C09-5123-2E48-A448-85728CE8691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16" name="Group 215">
                <a:extLst>
                  <a:ext uri="{FF2B5EF4-FFF2-40B4-BE49-F238E27FC236}">
                    <a16:creationId xmlns:a16="http://schemas.microsoft.com/office/drawing/2014/main" id="{723B2BA3-1ADA-F340-849E-C011F2337810}"/>
                  </a:ext>
                </a:extLst>
              </p:cNvPr>
              <p:cNvGrpSpPr/>
              <p:nvPr/>
            </p:nvGrpSpPr>
            <p:grpSpPr>
              <a:xfrm>
                <a:off x="555554" y="2133600"/>
                <a:ext cx="1464926" cy="367645"/>
                <a:chOff x="552411" y="1027521"/>
                <a:chExt cx="1464926" cy="367645"/>
              </a:xfrm>
              <a:grpFill/>
            </p:grpSpPr>
            <p:sp>
              <p:nvSpPr>
                <p:cNvPr id="217" name="Rectangle 216">
                  <a:extLst>
                    <a:ext uri="{FF2B5EF4-FFF2-40B4-BE49-F238E27FC236}">
                      <a16:creationId xmlns:a16="http://schemas.microsoft.com/office/drawing/2014/main" id="{6B59EB6E-7788-B84D-A91F-D34C354545B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Rectangle 217">
                  <a:extLst>
                    <a:ext uri="{FF2B5EF4-FFF2-40B4-BE49-F238E27FC236}">
                      <a16:creationId xmlns:a16="http://schemas.microsoft.com/office/drawing/2014/main" id="{D8699D34-F903-B943-9231-52C8D049F70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9" name="Rectangle 218">
                  <a:extLst>
                    <a:ext uri="{FF2B5EF4-FFF2-40B4-BE49-F238E27FC236}">
                      <a16:creationId xmlns:a16="http://schemas.microsoft.com/office/drawing/2014/main" id="{6528E88C-72FD-BB43-A296-0C7FE112E6F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0" name="Rectangle 219">
                  <a:extLst>
                    <a:ext uri="{FF2B5EF4-FFF2-40B4-BE49-F238E27FC236}">
                      <a16:creationId xmlns:a16="http://schemas.microsoft.com/office/drawing/2014/main" id="{B864AFA1-4A7C-CF49-9E1A-32CCAA8F47E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233" name="Group 232">
              <a:extLst>
                <a:ext uri="{FF2B5EF4-FFF2-40B4-BE49-F238E27FC236}">
                  <a16:creationId xmlns:a16="http://schemas.microsoft.com/office/drawing/2014/main" id="{4909120A-8441-B04F-8DB8-8054CF11C593}"/>
                </a:ext>
              </a:extLst>
            </p:cNvPr>
            <p:cNvGrpSpPr/>
            <p:nvPr/>
          </p:nvGrpSpPr>
          <p:grpSpPr>
            <a:xfrm>
              <a:off x="1348977" y="1497094"/>
              <a:ext cx="341564" cy="358219"/>
              <a:chOff x="552411" y="1027521"/>
              <a:chExt cx="1468069" cy="1473724"/>
            </a:xfrm>
            <a:grpFill/>
          </p:grpSpPr>
          <p:grpSp>
            <p:nvGrpSpPr>
              <p:cNvPr id="234" name="Group 233">
                <a:extLst>
                  <a:ext uri="{FF2B5EF4-FFF2-40B4-BE49-F238E27FC236}">
                    <a16:creationId xmlns:a16="http://schemas.microsoft.com/office/drawing/2014/main" id="{83D7105F-834E-E14E-9413-28F1A7B61C19}"/>
                  </a:ext>
                </a:extLst>
              </p:cNvPr>
              <p:cNvGrpSpPr/>
              <p:nvPr/>
            </p:nvGrpSpPr>
            <p:grpSpPr>
              <a:xfrm>
                <a:off x="552411" y="1027521"/>
                <a:ext cx="1464926" cy="367645"/>
                <a:chOff x="552411" y="1027521"/>
                <a:chExt cx="1464926" cy="367645"/>
              </a:xfrm>
              <a:grpFill/>
            </p:grpSpPr>
            <p:sp>
              <p:nvSpPr>
                <p:cNvPr id="250" name="Rectangle 249">
                  <a:extLst>
                    <a:ext uri="{FF2B5EF4-FFF2-40B4-BE49-F238E27FC236}">
                      <a16:creationId xmlns:a16="http://schemas.microsoft.com/office/drawing/2014/main" id="{00AFB0E8-7DAF-DF4D-BC0D-764A256A72F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1" name="Rectangle 250">
                  <a:extLst>
                    <a:ext uri="{FF2B5EF4-FFF2-40B4-BE49-F238E27FC236}">
                      <a16:creationId xmlns:a16="http://schemas.microsoft.com/office/drawing/2014/main" id="{ADC2C750-8073-2F4F-A75D-6AE0C63BCBF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2" name="Rectangle 251">
                  <a:extLst>
                    <a:ext uri="{FF2B5EF4-FFF2-40B4-BE49-F238E27FC236}">
                      <a16:creationId xmlns:a16="http://schemas.microsoft.com/office/drawing/2014/main" id="{13A09841-FB84-3648-8DEC-B55EDA3966E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3" name="Rectangle 252">
                  <a:extLst>
                    <a:ext uri="{FF2B5EF4-FFF2-40B4-BE49-F238E27FC236}">
                      <a16:creationId xmlns:a16="http://schemas.microsoft.com/office/drawing/2014/main" id="{131E1A18-2349-8F4F-A3D5-85C2C56AB33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35" name="Group 234">
                <a:extLst>
                  <a:ext uri="{FF2B5EF4-FFF2-40B4-BE49-F238E27FC236}">
                    <a16:creationId xmlns:a16="http://schemas.microsoft.com/office/drawing/2014/main" id="{4FF8E40D-C955-954D-A12E-3A91A26A8E15}"/>
                  </a:ext>
                </a:extLst>
              </p:cNvPr>
              <p:cNvGrpSpPr/>
              <p:nvPr/>
            </p:nvGrpSpPr>
            <p:grpSpPr>
              <a:xfrm>
                <a:off x="553983" y="1396738"/>
                <a:ext cx="1464926" cy="367645"/>
                <a:chOff x="552411" y="1027521"/>
                <a:chExt cx="1464926" cy="367645"/>
              </a:xfrm>
              <a:grpFill/>
            </p:grpSpPr>
            <p:sp>
              <p:nvSpPr>
                <p:cNvPr id="246" name="Rectangle 245">
                  <a:extLst>
                    <a:ext uri="{FF2B5EF4-FFF2-40B4-BE49-F238E27FC236}">
                      <a16:creationId xmlns:a16="http://schemas.microsoft.com/office/drawing/2014/main" id="{918C2BE8-508A-5F4A-8616-E822AB78475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7" name="Rectangle 246">
                  <a:extLst>
                    <a:ext uri="{FF2B5EF4-FFF2-40B4-BE49-F238E27FC236}">
                      <a16:creationId xmlns:a16="http://schemas.microsoft.com/office/drawing/2014/main" id="{36BF80A2-9435-CA43-A6B0-8AF0AE92DB86}"/>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8" name="Rectangle 247">
                  <a:extLst>
                    <a:ext uri="{FF2B5EF4-FFF2-40B4-BE49-F238E27FC236}">
                      <a16:creationId xmlns:a16="http://schemas.microsoft.com/office/drawing/2014/main" id="{C6FDEA09-D0AB-1E4D-AEA3-8D3838721D5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9" name="Rectangle 248">
                  <a:extLst>
                    <a:ext uri="{FF2B5EF4-FFF2-40B4-BE49-F238E27FC236}">
                      <a16:creationId xmlns:a16="http://schemas.microsoft.com/office/drawing/2014/main" id="{2062951C-82AD-3C4E-8B54-41CE81C655E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36" name="Group 235">
                <a:extLst>
                  <a:ext uri="{FF2B5EF4-FFF2-40B4-BE49-F238E27FC236}">
                    <a16:creationId xmlns:a16="http://schemas.microsoft.com/office/drawing/2014/main" id="{8386DD0C-6855-4D41-B8F5-AE35C93E0AFB}"/>
                  </a:ext>
                </a:extLst>
              </p:cNvPr>
              <p:cNvGrpSpPr/>
              <p:nvPr/>
            </p:nvGrpSpPr>
            <p:grpSpPr>
              <a:xfrm>
                <a:off x="555554" y="1765954"/>
                <a:ext cx="1464926" cy="367645"/>
                <a:chOff x="552411" y="1027521"/>
                <a:chExt cx="1464926" cy="367645"/>
              </a:xfrm>
              <a:grpFill/>
            </p:grpSpPr>
            <p:sp>
              <p:nvSpPr>
                <p:cNvPr id="242" name="Rectangle 241">
                  <a:extLst>
                    <a:ext uri="{FF2B5EF4-FFF2-40B4-BE49-F238E27FC236}">
                      <a16:creationId xmlns:a16="http://schemas.microsoft.com/office/drawing/2014/main" id="{012EB16B-6FEB-4840-98DE-9B0A27C0CC4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3" name="Rectangle 242">
                  <a:extLst>
                    <a:ext uri="{FF2B5EF4-FFF2-40B4-BE49-F238E27FC236}">
                      <a16:creationId xmlns:a16="http://schemas.microsoft.com/office/drawing/2014/main" id="{84874FD4-EDC5-0D4C-BF1A-94C7B17FF3B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4" name="Rectangle 243">
                  <a:extLst>
                    <a:ext uri="{FF2B5EF4-FFF2-40B4-BE49-F238E27FC236}">
                      <a16:creationId xmlns:a16="http://schemas.microsoft.com/office/drawing/2014/main" id="{30CCC887-6E2D-DE47-A56B-D373A3F106A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5" name="Rectangle 244">
                  <a:extLst>
                    <a:ext uri="{FF2B5EF4-FFF2-40B4-BE49-F238E27FC236}">
                      <a16:creationId xmlns:a16="http://schemas.microsoft.com/office/drawing/2014/main" id="{8FDB9C5A-236F-6B4E-9F7C-B5D67170CF3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37" name="Group 236">
                <a:extLst>
                  <a:ext uri="{FF2B5EF4-FFF2-40B4-BE49-F238E27FC236}">
                    <a16:creationId xmlns:a16="http://schemas.microsoft.com/office/drawing/2014/main" id="{C8EBEDB5-640C-5448-AAB1-A45E6A6BA5C5}"/>
                  </a:ext>
                </a:extLst>
              </p:cNvPr>
              <p:cNvGrpSpPr/>
              <p:nvPr/>
            </p:nvGrpSpPr>
            <p:grpSpPr>
              <a:xfrm>
                <a:off x="555554" y="2133600"/>
                <a:ext cx="1464926" cy="367645"/>
                <a:chOff x="552411" y="1027521"/>
                <a:chExt cx="1464926" cy="367645"/>
              </a:xfrm>
              <a:grpFill/>
            </p:grpSpPr>
            <p:sp>
              <p:nvSpPr>
                <p:cNvPr id="238" name="Rectangle 237">
                  <a:extLst>
                    <a:ext uri="{FF2B5EF4-FFF2-40B4-BE49-F238E27FC236}">
                      <a16:creationId xmlns:a16="http://schemas.microsoft.com/office/drawing/2014/main" id="{33E7F2C6-3E05-5B42-A2A4-79D58E610DC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9" name="Rectangle 238">
                  <a:extLst>
                    <a:ext uri="{FF2B5EF4-FFF2-40B4-BE49-F238E27FC236}">
                      <a16:creationId xmlns:a16="http://schemas.microsoft.com/office/drawing/2014/main" id="{D9F6D169-CC49-8845-9F7C-B977E4C2D5D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0" name="Rectangle 239">
                  <a:extLst>
                    <a:ext uri="{FF2B5EF4-FFF2-40B4-BE49-F238E27FC236}">
                      <a16:creationId xmlns:a16="http://schemas.microsoft.com/office/drawing/2014/main" id="{41767F46-C69E-5A47-BFA8-040CDC8F09E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1" name="Rectangle 240">
                  <a:extLst>
                    <a:ext uri="{FF2B5EF4-FFF2-40B4-BE49-F238E27FC236}">
                      <a16:creationId xmlns:a16="http://schemas.microsoft.com/office/drawing/2014/main" id="{BD25F538-8ACA-744E-888E-528F89203D3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254" name="Group 253">
              <a:extLst>
                <a:ext uri="{FF2B5EF4-FFF2-40B4-BE49-F238E27FC236}">
                  <a16:creationId xmlns:a16="http://schemas.microsoft.com/office/drawing/2014/main" id="{FCC36919-F522-044C-9DEE-41657EAD3F29}"/>
                </a:ext>
              </a:extLst>
            </p:cNvPr>
            <p:cNvGrpSpPr/>
            <p:nvPr/>
          </p:nvGrpSpPr>
          <p:grpSpPr>
            <a:xfrm>
              <a:off x="1688342" y="1497094"/>
              <a:ext cx="341564" cy="358219"/>
              <a:chOff x="552411" y="1027521"/>
              <a:chExt cx="1468069" cy="1473724"/>
            </a:xfrm>
            <a:grpFill/>
          </p:grpSpPr>
          <p:grpSp>
            <p:nvGrpSpPr>
              <p:cNvPr id="255" name="Group 254">
                <a:extLst>
                  <a:ext uri="{FF2B5EF4-FFF2-40B4-BE49-F238E27FC236}">
                    <a16:creationId xmlns:a16="http://schemas.microsoft.com/office/drawing/2014/main" id="{CA7BFA9E-0584-8F4A-890D-42A0618C6141}"/>
                  </a:ext>
                </a:extLst>
              </p:cNvPr>
              <p:cNvGrpSpPr/>
              <p:nvPr/>
            </p:nvGrpSpPr>
            <p:grpSpPr>
              <a:xfrm>
                <a:off x="552411" y="1027521"/>
                <a:ext cx="1464926" cy="367645"/>
                <a:chOff x="552411" y="1027521"/>
                <a:chExt cx="1464926" cy="367645"/>
              </a:xfrm>
              <a:grpFill/>
            </p:grpSpPr>
            <p:sp>
              <p:nvSpPr>
                <p:cNvPr id="271" name="Rectangle 270">
                  <a:extLst>
                    <a:ext uri="{FF2B5EF4-FFF2-40B4-BE49-F238E27FC236}">
                      <a16:creationId xmlns:a16="http://schemas.microsoft.com/office/drawing/2014/main" id="{8B770E2A-63A8-6545-BCB7-418D25599F3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2" name="Rectangle 271">
                  <a:extLst>
                    <a:ext uri="{FF2B5EF4-FFF2-40B4-BE49-F238E27FC236}">
                      <a16:creationId xmlns:a16="http://schemas.microsoft.com/office/drawing/2014/main" id="{9BA7F4F0-6D5F-9044-A11C-69F5EF9EA680}"/>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3" name="Rectangle 272">
                  <a:extLst>
                    <a:ext uri="{FF2B5EF4-FFF2-40B4-BE49-F238E27FC236}">
                      <a16:creationId xmlns:a16="http://schemas.microsoft.com/office/drawing/2014/main" id="{891946AD-3BE8-D14E-AAF3-747CC81F6C2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4" name="Rectangle 273">
                  <a:extLst>
                    <a:ext uri="{FF2B5EF4-FFF2-40B4-BE49-F238E27FC236}">
                      <a16:creationId xmlns:a16="http://schemas.microsoft.com/office/drawing/2014/main" id="{29A5DE87-954C-B54C-8795-D91DE4EC924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56" name="Group 255">
                <a:extLst>
                  <a:ext uri="{FF2B5EF4-FFF2-40B4-BE49-F238E27FC236}">
                    <a16:creationId xmlns:a16="http://schemas.microsoft.com/office/drawing/2014/main" id="{B9C56456-5CDF-F84C-AB42-3D0A364AA8A0}"/>
                  </a:ext>
                </a:extLst>
              </p:cNvPr>
              <p:cNvGrpSpPr/>
              <p:nvPr/>
            </p:nvGrpSpPr>
            <p:grpSpPr>
              <a:xfrm>
                <a:off x="553983" y="1396738"/>
                <a:ext cx="1464926" cy="367645"/>
                <a:chOff x="552411" y="1027521"/>
                <a:chExt cx="1464926" cy="367645"/>
              </a:xfrm>
              <a:grpFill/>
            </p:grpSpPr>
            <p:sp>
              <p:nvSpPr>
                <p:cNvPr id="267" name="Rectangle 266">
                  <a:extLst>
                    <a:ext uri="{FF2B5EF4-FFF2-40B4-BE49-F238E27FC236}">
                      <a16:creationId xmlns:a16="http://schemas.microsoft.com/office/drawing/2014/main" id="{6F512962-DDED-514C-83D2-560C3417C58E}"/>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8" name="Rectangle 267">
                  <a:extLst>
                    <a:ext uri="{FF2B5EF4-FFF2-40B4-BE49-F238E27FC236}">
                      <a16:creationId xmlns:a16="http://schemas.microsoft.com/office/drawing/2014/main" id="{CC98629F-FAC7-8B4F-98D4-E8371A70E9E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9" name="Rectangle 268">
                  <a:extLst>
                    <a:ext uri="{FF2B5EF4-FFF2-40B4-BE49-F238E27FC236}">
                      <a16:creationId xmlns:a16="http://schemas.microsoft.com/office/drawing/2014/main" id="{28FBB9EE-710F-5748-A20B-E68C3FD0EBD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0" name="Rectangle 269">
                  <a:extLst>
                    <a:ext uri="{FF2B5EF4-FFF2-40B4-BE49-F238E27FC236}">
                      <a16:creationId xmlns:a16="http://schemas.microsoft.com/office/drawing/2014/main" id="{B4D4B689-ACDF-0947-87EE-48E4638AA73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57" name="Group 256">
                <a:extLst>
                  <a:ext uri="{FF2B5EF4-FFF2-40B4-BE49-F238E27FC236}">
                    <a16:creationId xmlns:a16="http://schemas.microsoft.com/office/drawing/2014/main" id="{F3D0F01A-D68C-A541-824A-08619DD40E48}"/>
                  </a:ext>
                </a:extLst>
              </p:cNvPr>
              <p:cNvGrpSpPr/>
              <p:nvPr/>
            </p:nvGrpSpPr>
            <p:grpSpPr>
              <a:xfrm>
                <a:off x="555554" y="1765954"/>
                <a:ext cx="1464926" cy="367645"/>
                <a:chOff x="552411" y="1027521"/>
                <a:chExt cx="1464926" cy="367645"/>
              </a:xfrm>
              <a:grpFill/>
            </p:grpSpPr>
            <p:sp>
              <p:nvSpPr>
                <p:cNvPr id="263" name="Rectangle 262">
                  <a:extLst>
                    <a:ext uri="{FF2B5EF4-FFF2-40B4-BE49-F238E27FC236}">
                      <a16:creationId xmlns:a16="http://schemas.microsoft.com/office/drawing/2014/main" id="{B2B963D0-5786-1743-A39C-D59F66FA921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4" name="Rectangle 263">
                  <a:extLst>
                    <a:ext uri="{FF2B5EF4-FFF2-40B4-BE49-F238E27FC236}">
                      <a16:creationId xmlns:a16="http://schemas.microsoft.com/office/drawing/2014/main" id="{A23EC74D-52F6-2C44-ACF4-D49A333CCB8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5" name="Rectangle 264">
                  <a:extLst>
                    <a:ext uri="{FF2B5EF4-FFF2-40B4-BE49-F238E27FC236}">
                      <a16:creationId xmlns:a16="http://schemas.microsoft.com/office/drawing/2014/main" id="{FCA08A16-F9A2-8E48-B538-B3BCDCD3E07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6" name="Rectangle 265">
                  <a:extLst>
                    <a:ext uri="{FF2B5EF4-FFF2-40B4-BE49-F238E27FC236}">
                      <a16:creationId xmlns:a16="http://schemas.microsoft.com/office/drawing/2014/main" id="{45054E6E-0DFC-7F49-9FF3-CFD03E51FBC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58" name="Group 257">
                <a:extLst>
                  <a:ext uri="{FF2B5EF4-FFF2-40B4-BE49-F238E27FC236}">
                    <a16:creationId xmlns:a16="http://schemas.microsoft.com/office/drawing/2014/main" id="{ADE6CE22-08D8-5147-B889-6921C06E09DB}"/>
                  </a:ext>
                </a:extLst>
              </p:cNvPr>
              <p:cNvGrpSpPr/>
              <p:nvPr/>
            </p:nvGrpSpPr>
            <p:grpSpPr>
              <a:xfrm>
                <a:off x="555554" y="2133600"/>
                <a:ext cx="1464926" cy="367645"/>
                <a:chOff x="552411" y="1027521"/>
                <a:chExt cx="1464926" cy="367645"/>
              </a:xfrm>
              <a:grpFill/>
            </p:grpSpPr>
            <p:sp>
              <p:nvSpPr>
                <p:cNvPr id="259" name="Rectangle 258">
                  <a:extLst>
                    <a:ext uri="{FF2B5EF4-FFF2-40B4-BE49-F238E27FC236}">
                      <a16:creationId xmlns:a16="http://schemas.microsoft.com/office/drawing/2014/main" id="{23618279-A3C3-5D4F-B078-57BBE60D1FB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0" name="Rectangle 259">
                  <a:extLst>
                    <a:ext uri="{FF2B5EF4-FFF2-40B4-BE49-F238E27FC236}">
                      <a16:creationId xmlns:a16="http://schemas.microsoft.com/office/drawing/2014/main" id="{9F5304D0-B84B-F44B-A56A-F6CA033190D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1" name="Rectangle 260">
                  <a:extLst>
                    <a:ext uri="{FF2B5EF4-FFF2-40B4-BE49-F238E27FC236}">
                      <a16:creationId xmlns:a16="http://schemas.microsoft.com/office/drawing/2014/main" id="{A6EF5460-5A49-EB46-A150-BDC37308CD3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2" name="Rectangle 261">
                  <a:extLst>
                    <a:ext uri="{FF2B5EF4-FFF2-40B4-BE49-F238E27FC236}">
                      <a16:creationId xmlns:a16="http://schemas.microsoft.com/office/drawing/2014/main" id="{F9F3BAA0-6C99-F741-91F1-696FB003C49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275" name="Group 274">
              <a:extLst>
                <a:ext uri="{FF2B5EF4-FFF2-40B4-BE49-F238E27FC236}">
                  <a16:creationId xmlns:a16="http://schemas.microsoft.com/office/drawing/2014/main" id="{FF73D347-8C3E-E144-8D9D-AADF212A6694}"/>
                </a:ext>
              </a:extLst>
            </p:cNvPr>
            <p:cNvGrpSpPr/>
            <p:nvPr/>
          </p:nvGrpSpPr>
          <p:grpSpPr>
            <a:xfrm>
              <a:off x="668676" y="1853741"/>
              <a:ext cx="341564" cy="358219"/>
              <a:chOff x="552411" y="1027521"/>
              <a:chExt cx="1468069" cy="1473724"/>
            </a:xfrm>
            <a:grpFill/>
          </p:grpSpPr>
          <p:grpSp>
            <p:nvGrpSpPr>
              <p:cNvPr id="276" name="Group 275">
                <a:extLst>
                  <a:ext uri="{FF2B5EF4-FFF2-40B4-BE49-F238E27FC236}">
                    <a16:creationId xmlns:a16="http://schemas.microsoft.com/office/drawing/2014/main" id="{7DAE340D-DD41-7740-80B8-DAF6AFCBD822}"/>
                  </a:ext>
                </a:extLst>
              </p:cNvPr>
              <p:cNvGrpSpPr/>
              <p:nvPr/>
            </p:nvGrpSpPr>
            <p:grpSpPr>
              <a:xfrm>
                <a:off x="552411" y="1027521"/>
                <a:ext cx="1464926" cy="367645"/>
                <a:chOff x="552411" y="1027521"/>
                <a:chExt cx="1464926" cy="367645"/>
              </a:xfrm>
              <a:grpFill/>
            </p:grpSpPr>
            <p:sp>
              <p:nvSpPr>
                <p:cNvPr id="292" name="Rectangle 291">
                  <a:extLst>
                    <a:ext uri="{FF2B5EF4-FFF2-40B4-BE49-F238E27FC236}">
                      <a16:creationId xmlns:a16="http://schemas.microsoft.com/office/drawing/2014/main" id="{0B6A6551-17A6-9045-A0F1-D970EDA6A58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Rectangle 292">
                  <a:extLst>
                    <a:ext uri="{FF2B5EF4-FFF2-40B4-BE49-F238E27FC236}">
                      <a16:creationId xmlns:a16="http://schemas.microsoft.com/office/drawing/2014/main" id="{BCB1013E-F1AD-DD4A-8E6F-44640FE8A29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Rectangle 293">
                  <a:extLst>
                    <a:ext uri="{FF2B5EF4-FFF2-40B4-BE49-F238E27FC236}">
                      <a16:creationId xmlns:a16="http://schemas.microsoft.com/office/drawing/2014/main" id="{6F77ED76-4913-4446-85B9-B6C768303A2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Rectangle 294">
                  <a:extLst>
                    <a:ext uri="{FF2B5EF4-FFF2-40B4-BE49-F238E27FC236}">
                      <a16:creationId xmlns:a16="http://schemas.microsoft.com/office/drawing/2014/main" id="{8D1FB0AA-7C31-114F-9FC9-89C1370F8A3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77" name="Group 276">
                <a:extLst>
                  <a:ext uri="{FF2B5EF4-FFF2-40B4-BE49-F238E27FC236}">
                    <a16:creationId xmlns:a16="http://schemas.microsoft.com/office/drawing/2014/main" id="{B67E3077-840F-ED4E-AA1D-C21442FAD444}"/>
                  </a:ext>
                </a:extLst>
              </p:cNvPr>
              <p:cNvGrpSpPr/>
              <p:nvPr/>
            </p:nvGrpSpPr>
            <p:grpSpPr>
              <a:xfrm>
                <a:off x="553983" y="1396738"/>
                <a:ext cx="1464926" cy="367645"/>
                <a:chOff x="552411" y="1027521"/>
                <a:chExt cx="1464926" cy="367645"/>
              </a:xfrm>
              <a:grpFill/>
            </p:grpSpPr>
            <p:sp>
              <p:nvSpPr>
                <p:cNvPr id="288" name="Rectangle 287">
                  <a:extLst>
                    <a:ext uri="{FF2B5EF4-FFF2-40B4-BE49-F238E27FC236}">
                      <a16:creationId xmlns:a16="http://schemas.microsoft.com/office/drawing/2014/main" id="{E1929E97-9366-0644-9AEB-B1E02D8679D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Rectangle 288">
                  <a:extLst>
                    <a:ext uri="{FF2B5EF4-FFF2-40B4-BE49-F238E27FC236}">
                      <a16:creationId xmlns:a16="http://schemas.microsoft.com/office/drawing/2014/main" id="{AAC4BC78-54EE-0B42-AD17-A8A38D2B768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Rectangle 289">
                  <a:extLst>
                    <a:ext uri="{FF2B5EF4-FFF2-40B4-BE49-F238E27FC236}">
                      <a16:creationId xmlns:a16="http://schemas.microsoft.com/office/drawing/2014/main" id="{39C37040-698B-4B41-903B-ADDDB71E0D6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Rectangle 290">
                  <a:extLst>
                    <a:ext uri="{FF2B5EF4-FFF2-40B4-BE49-F238E27FC236}">
                      <a16:creationId xmlns:a16="http://schemas.microsoft.com/office/drawing/2014/main" id="{95EC901B-E4AB-6943-B7A4-DE9E4A75A9D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78" name="Group 277">
                <a:extLst>
                  <a:ext uri="{FF2B5EF4-FFF2-40B4-BE49-F238E27FC236}">
                    <a16:creationId xmlns:a16="http://schemas.microsoft.com/office/drawing/2014/main" id="{6C0A5049-9CB3-5F43-B1A9-13F4C384540A}"/>
                  </a:ext>
                </a:extLst>
              </p:cNvPr>
              <p:cNvGrpSpPr/>
              <p:nvPr/>
            </p:nvGrpSpPr>
            <p:grpSpPr>
              <a:xfrm>
                <a:off x="555554" y="1765954"/>
                <a:ext cx="1464926" cy="367645"/>
                <a:chOff x="552411" y="1027521"/>
                <a:chExt cx="1464926" cy="367645"/>
              </a:xfrm>
              <a:grpFill/>
            </p:grpSpPr>
            <p:sp>
              <p:nvSpPr>
                <p:cNvPr id="284" name="Rectangle 283">
                  <a:extLst>
                    <a:ext uri="{FF2B5EF4-FFF2-40B4-BE49-F238E27FC236}">
                      <a16:creationId xmlns:a16="http://schemas.microsoft.com/office/drawing/2014/main" id="{F61E2032-1CE7-A840-84EF-A835726DDE8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Rectangle 284">
                  <a:extLst>
                    <a:ext uri="{FF2B5EF4-FFF2-40B4-BE49-F238E27FC236}">
                      <a16:creationId xmlns:a16="http://schemas.microsoft.com/office/drawing/2014/main" id="{1DDDE03F-4722-9F4A-A8AE-85369E2FD4C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Rectangle 285">
                  <a:extLst>
                    <a:ext uri="{FF2B5EF4-FFF2-40B4-BE49-F238E27FC236}">
                      <a16:creationId xmlns:a16="http://schemas.microsoft.com/office/drawing/2014/main" id="{7DF69C2C-9C54-7849-AF02-7683AA72AE6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Rectangle 286">
                  <a:extLst>
                    <a:ext uri="{FF2B5EF4-FFF2-40B4-BE49-F238E27FC236}">
                      <a16:creationId xmlns:a16="http://schemas.microsoft.com/office/drawing/2014/main" id="{4430C4CE-E9B2-E041-9362-7692A29E42C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79" name="Group 278">
                <a:extLst>
                  <a:ext uri="{FF2B5EF4-FFF2-40B4-BE49-F238E27FC236}">
                    <a16:creationId xmlns:a16="http://schemas.microsoft.com/office/drawing/2014/main" id="{27B1EA7A-DC99-E341-9C83-09B9CC9B804D}"/>
                  </a:ext>
                </a:extLst>
              </p:cNvPr>
              <p:cNvGrpSpPr/>
              <p:nvPr/>
            </p:nvGrpSpPr>
            <p:grpSpPr>
              <a:xfrm>
                <a:off x="555554" y="2133600"/>
                <a:ext cx="1464926" cy="367645"/>
                <a:chOff x="552411" y="1027521"/>
                <a:chExt cx="1464926" cy="367645"/>
              </a:xfrm>
              <a:grpFill/>
            </p:grpSpPr>
            <p:sp>
              <p:nvSpPr>
                <p:cNvPr id="280" name="Rectangle 279">
                  <a:extLst>
                    <a:ext uri="{FF2B5EF4-FFF2-40B4-BE49-F238E27FC236}">
                      <a16:creationId xmlns:a16="http://schemas.microsoft.com/office/drawing/2014/main" id="{D8075EEF-51BB-CB4F-B8E4-E7BE00C6731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Rectangle 280">
                  <a:extLst>
                    <a:ext uri="{FF2B5EF4-FFF2-40B4-BE49-F238E27FC236}">
                      <a16:creationId xmlns:a16="http://schemas.microsoft.com/office/drawing/2014/main" id="{5A9840EB-3333-8A40-9130-ED89D87ADD3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Rectangle 281">
                  <a:extLst>
                    <a:ext uri="{FF2B5EF4-FFF2-40B4-BE49-F238E27FC236}">
                      <a16:creationId xmlns:a16="http://schemas.microsoft.com/office/drawing/2014/main" id="{D3CA0340-7A50-A641-AF94-EFD3219828D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Rectangle 282">
                  <a:extLst>
                    <a:ext uri="{FF2B5EF4-FFF2-40B4-BE49-F238E27FC236}">
                      <a16:creationId xmlns:a16="http://schemas.microsoft.com/office/drawing/2014/main" id="{28BCAFB8-444E-3547-98D3-DCE380CECF2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296" name="Group 295">
              <a:extLst>
                <a:ext uri="{FF2B5EF4-FFF2-40B4-BE49-F238E27FC236}">
                  <a16:creationId xmlns:a16="http://schemas.microsoft.com/office/drawing/2014/main" id="{7E15D484-0D60-6743-B87C-D0ABD5B8680F}"/>
                </a:ext>
              </a:extLst>
            </p:cNvPr>
            <p:cNvGrpSpPr/>
            <p:nvPr/>
          </p:nvGrpSpPr>
          <p:grpSpPr>
            <a:xfrm>
              <a:off x="1009612" y="1855312"/>
              <a:ext cx="341564" cy="358219"/>
              <a:chOff x="552411" y="1027521"/>
              <a:chExt cx="1468069" cy="1473724"/>
            </a:xfrm>
            <a:grpFill/>
          </p:grpSpPr>
          <p:grpSp>
            <p:nvGrpSpPr>
              <p:cNvPr id="297" name="Group 296">
                <a:extLst>
                  <a:ext uri="{FF2B5EF4-FFF2-40B4-BE49-F238E27FC236}">
                    <a16:creationId xmlns:a16="http://schemas.microsoft.com/office/drawing/2014/main" id="{C3E0078C-B20B-A24C-B927-E168633169C1}"/>
                  </a:ext>
                </a:extLst>
              </p:cNvPr>
              <p:cNvGrpSpPr/>
              <p:nvPr/>
            </p:nvGrpSpPr>
            <p:grpSpPr>
              <a:xfrm>
                <a:off x="552411" y="1027521"/>
                <a:ext cx="1464926" cy="367645"/>
                <a:chOff x="552411" y="1027521"/>
                <a:chExt cx="1464926" cy="367645"/>
              </a:xfrm>
              <a:grpFill/>
            </p:grpSpPr>
            <p:sp>
              <p:nvSpPr>
                <p:cNvPr id="313" name="Rectangle 312">
                  <a:extLst>
                    <a:ext uri="{FF2B5EF4-FFF2-40B4-BE49-F238E27FC236}">
                      <a16:creationId xmlns:a16="http://schemas.microsoft.com/office/drawing/2014/main" id="{9016CC2D-C088-8C40-A91D-545A942DB2A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4" name="Rectangle 313">
                  <a:extLst>
                    <a:ext uri="{FF2B5EF4-FFF2-40B4-BE49-F238E27FC236}">
                      <a16:creationId xmlns:a16="http://schemas.microsoft.com/office/drawing/2014/main" id="{01B0199D-B625-B24B-BCAA-3C74BD3E066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5" name="Rectangle 314">
                  <a:extLst>
                    <a:ext uri="{FF2B5EF4-FFF2-40B4-BE49-F238E27FC236}">
                      <a16:creationId xmlns:a16="http://schemas.microsoft.com/office/drawing/2014/main" id="{FDCC48C8-9893-9C48-83E6-A5DB34CFF30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6" name="Rectangle 315">
                  <a:extLst>
                    <a:ext uri="{FF2B5EF4-FFF2-40B4-BE49-F238E27FC236}">
                      <a16:creationId xmlns:a16="http://schemas.microsoft.com/office/drawing/2014/main" id="{E6C15877-C15B-A440-B87A-A71EBFEBEA6A}"/>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98" name="Group 297">
                <a:extLst>
                  <a:ext uri="{FF2B5EF4-FFF2-40B4-BE49-F238E27FC236}">
                    <a16:creationId xmlns:a16="http://schemas.microsoft.com/office/drawing/2014/main" id="{1B37AE5D-0941-0845-90E6-4A007CD1D8D2}"/>
                  </a:ext>
                </a:extLst>
              </p:cNvPr>
              <p:cNvGrpSpPr/>
              <p:nvPr/>
            </p:nvGrpSpPr>
            <p:grpSpPr>
              <a:xfrm>
                <a:off x="553983" y="1396738"/>
                <a:ext cx="1464926" cy="367645"/>
                <a:chOff x="552411" y="1027521"/>
                <a:chExt cx="1464926" cy="367645"/>
              </a:xfrm>
              <a:grpFill/>
            </p:grpSpPr>
            <p:sp>
              <p:nvSpPr>
                <p:cNvPr id="309" name="Rectangle 308">
                  <a:extLst>
                    <a:ext uri="{FF2B5EF4-FFF2-40B4-BE49-F238E27FC236}">
                      <a16:creationId xmlns:a16="http://schemas.microsoft.com/office/drawing/2014/main" id="{DC2F38B7-2934-9645-AD14-67A6330C198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0" name="Rectangle 309">
                  <a:extLst>
                    <a:ext uri="{FF2B5EF4-FFF2-40B4-BE49-F238E27FC236}">
                      <a16:creationId xmlns:a16="http://schemas.microsoft.com/office/drawing/2014/main" id="{91B69BD9-0CB7-4F46-8A40-7E6B4B6F849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1" name="Rectangle 310">
                  <a:extLst>
                    <a:ext uri="{FF2B5EF4-FFF2-40B4-BE49-F238E27FC236}">
                      <a16:creationId xmlns:a16="http://schemas.microsoft.com/office/drawing/2014/main" id="{E58E8C1C-21D3-5446-9297-BAF7BF38D28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2" name="Rectangle 311">
                  <a:extLst>
                    <a:ext uri="{FF2B5EF4-FFF2-40B4-BE49-F238E27FC236}">
                      <a16:creationId xmlns:a16="http://schemas.microsoft.com/office/drawing/2014/main" id="{04E8B0A7-C11F-C543-9BE9-2177700D7EF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99" name="Group 298">
                <a:extLst>
                  <a:ext uri="{FF2B5EF4-FFF2-40B4-BE49-F238E27FC236}">
                    <a16:creationId xmlns:a16="http://schemas.microsoft.com/office/drawing/2014/main" id="{A7B93487-3B3B-8B45-A1C8-C547A6956ABC}"/>
                  </a:ext>
                </a:extLst>
              </p:cNvPr>
              <p:cNvGrpSpPr/>
              <p:nvPr/>
            </p:nvGrpSpPr>
            <p:grpSpPr>
              <a:xfrm>
                <a:off x="555554" y="1765954"/>
                <a:ext cx="1464926" cy="367645"/>
                <a:chOff x="552411" y="1027521"/>
                <a:chExt cx="1464926" cy="367645"/>
              </a:xfrm>
              <a:grpFill/>
            </p:grpSpPr>
            <p:sp>
              <p:nvSpPr>
                <p:cNvPr id="305" name="Rectangle 304">
                  <a:extLst>
                    <a:ext uri="{FF2B5EF4-FFF2-40B4-BE49-F238E27FC236}">
                      <a16:creationId xmlns:a16="http://schemas.microsoft.com/office/drawing/2014/main" id="{FF61015B-0A7F-1C49-AD68-CDF6397EEAD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Rectangle 305">
                  <a:extLst>
                    <a:ext uri="{FF2B5EF4-FFF2-40B4-BE49-F238E27FC236}">
                      <a16:creationId xmlns:a16="http://schemas.microsoft.com/office/drawing/2014/main" id="{F658A79E-09F8-7346-BA31-AF9489DA605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Rectangle 306">
                  <a:extLst>
                    <a:ext uri="{FF2B5EF4-FFF2-40B4-BE49-F238E27FC236}">
                      <a16:creationId xmlns:a16="http://schemas.microsoft.com/office/drawing/2014/main" id="{90A179A4-966A-134B-B9A0-FC237F1FFB0F}"/>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8" name="Rectangle 307">
                  <a:extLst>
                    <a:ext uri="{FF2B5EF4-FFF2-40B4-BE49-F238E27FC236}">
                      <a16:creationId xmlns:a16="http://schemas.microsoft.com/office/drawing/2014/main" id="{E5BB04D2-F9D8-CE41-9A2B-C3CF658D612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00" name="Group 299">
                <a:extLst>
                  <a:ext uri="{FF2B5EF4-FFF2-40B4-BE49-F238E27FC236}">
                    <a16:creationId xmlns:a16="http://schemas.microsoft.com/office/drawing/2014/main" id="{281F5C51-0A44-C041-B5F1-6E06F902179C}"/>
                  </a:ext>
                </a:extLst>
              </p:cNvPr>
              <p:cNvGrpSpPr/>
              <p:nvPr/>
            </p:nvGrpSpPr>
            <p:grpSpPr>
              <a:xfrm>
                <a:off x="555554" y="2133600"/>
                <a:ext cx="1464926" cy="367645"/>
                <a:chOff x="552411" y="1027521"/>
                <a:chExt cx="1464926" cy="367645"/>
              </a:xfrm>
              <a:grpFill/>
            </p:grpSpPr>
            <p:sp>
              <p:nvSpPr>
                <p:cNvPr id="301" name="Rectangle 300">
                  <a:extLst>
                    <a:ext uri="{FF2B5EF4-FFF2-40B4-BE49-F238E27FC236}">
                      <a16:creationId xmlns:a16="http://schemas.microsoft.com/office/drawing/2014/main" id="{C8561823-FC55-204A-A24C-1FE906F7C35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2" name="Rectangle 301">
                  <a:extLst>
                    <a:ext uri="{FF2B5EF4-FFF2-40B4-BE49-F238E27FC236}">
                      <a16:creationId xmlns:a16="http://schemas.microsoft.com/office/drawing/2014/main" id="{C46E4BA6-52ED-E24B-A2AB-E6BE493818B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3" name="Rectangle 302">
                  <a:extLst>
                    <a:ext uri="{FF2B5EF4-FFF2-40B4-BE49-F238E27FC236}">
                      <a16:creationId xmlns:a16="http://schemas.microsoft.com/office/drawing/2014/main" id="{C209BC3A-B8A5-404C-AB7C-907C64C4F81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4" name="Rectangle 303">
                  <a:extLst>
                    <a:ext uri="{FF2B5EF4-FFF2-40B4-BE49-F238E27FC236}">
                      <a16:creationId xmlns:a16="http://schemas.microsoft.com/office/drawing/2014/main" id="{39ECE9BA-7BE6-DA47-9268-321D857C210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17" name="Group 316">
              <a:extLst>
                <a:ext uri="{FF2B5EF4-FFF2-40B4-BE49-F238E27FC236}">
                  <a16:creationId xmlns:a16="http://schemas.microsoft.com/office/drawing/2014/main" id="{A0174080-4D69-754D-8CD6-EAF32C3FC667}"/>
                </a:ext>
              </a:extLst>
            </p:cNvPr>
            <p:cNvGrpSpPr/>
            <p:nvPr/>
          </p:nvGrpSpPr>
          <p:grpSpPr>
            <a:xfrm>
              <a:off x="1348977" y="1855312"/>
              <a:ext cx="341564" cy="358219"/>
              <a:chOff x="552411" y="1027521"/>
              <a:chExt cx="1468069" cy="1473724"/>
            </a:xfrm>
            <a:grpFill/>
          </p:grpSpPr>
          <p:grpSp>
            <p:nvGrpSpPr>
              <p:cNvPr id="318" name="Group 317">
                <a:extLst>
                  <a:ext uri="{FF2B5EF4-FFF2-40B4-BE49-F238E27FC236}">
                    <a16:creationId xmlns:a16="http://schemas.microsoft.com/office/drawing/2014/main" id="{51FB151C-59B7-C548-A019-7A1EC073439D}"/>
                  </a:ext>
                </a:extLst>
              </p:cNvPr>
              <p:cNvGrpSpPr/>
              <p:nvPr/>
            </p:nvGrpSpPr>
            <p:grpSpPr>
              <a:xfrm>
                <a:off x="552411" y="1027521"/>
                <a:ext cx="1464926" cy="367645"/>
                <a:chOff x="552411" y="1027521"/>
                <a:chExt cx="1464926" cy="367645"/>
              </a:xfrm>
              <a:grpFill/>
            </p:grpSpPr>
            <p:sp>
              <p:nvSpPr>
                <p:cNvPr id="334" name="Rectangle 333">
                  <a:extLst>
                    <a:ext uri="{FF2B5EF4-FFF2-40B4-BE49-F238E27FC236}">
                      <a16:creationId xmlns:a16="http://schemas.microsoft.com/office/drawing/2014/main" id="{83CC83B9-A0BB-1F4D-9EF0-DBE16F04019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5" name="Rectangle 334">
                  <a:extLst>
                    <a:ext uri="{FF2B5EF4-FFF2-40B4-BE49-F238E27FC236}">
                      <a16:creationId xmlns:a16="http://schemas.microsoft.com/office/drawing/2014/main" id="{6DE05DF2-DAFF-3847-811A-BFFF8431D4E9}"/>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6" name="Rectangle 335">
                  <a:extLst>
                    <a:ext uri="{FF2B5EF4-FFF2-40B4-BE49-F238E27FC236}">
                      <a16:creationId xmlns:a16="http://schemas.microsoft.com/office/drawing/2014/main" id="{083C6CB9-ED0B-2D46-8C49-C58B1901596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7" name="Rectangle 336">
                  <a:extLst>
                    <a:ext uri="{FF2B5EF4-FFF2-40B4-BE49-F238E27FC236}">
                      <a16:creationId xmlns:a16="http://schemas.microsoft.com/office/drawing/2014/main" id="{4AF77EAC-7D36-A647-8FD1-95AB08C8071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19" name="Group 318">
                <a:extLst>
                  <a:ext uri="{FF2B5EF4-FFF2-40B4-BE49-F238E27FC236}">
                    <a16:creationId xmlns:a16="http://schemas.microsoft.com/office/drawing/2014/main" id="{B0516CBE-3311-E043-AC5B-B60160D3CC78}"/>
                  </a:ext>
                </a:extLst>
              </p:cNvPr>
              <p:cNvGrpSpPr/>
              <p:nvPr/>
            </p:nvGrpSpPr>
            <p:grpSpPr>
              <a:xfrm>
                <a:off x="553983" y="1396738"/>
                <a:ext cx="1464926" cy="367645"/>
                <a:chOff x="552411" y="1027521"/>
                <a:chExt cx="1464926" cy="367645"/>
              </a:xfrm>
              <a:grpFill/>
            </p:grpSpPr>
            <p:sp>
              <p:nvSpPr>
                <p:cNvPr id="330" name="Rectangle 329">
                  <a:extLst>
                    <a:ext uri="{FF2B5EF4-FFF2-40B4-BE49-F238E27FC236}">
                      <a16:creationId xmlns:a16="http://schemas.microsoft.com/office/drawing/2014/main" id="{8C1EC3BD-9123-3A46-ABC3-F6A127E7298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1" name="Rectangle 330">
                  <a:extLst>
                    <a:ext uri="{FF2B5EF4-FFF2-40B4-BE49-F238E27FC236}">
                      <a16:creationId xmlns:a16="http://schemas.microsoft.com/office/drawing/2014/main" id="{F1CC7598-8127-8F49-AE72-A66FE4ABEF4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2" name="Rectangle 331">
                  <a:extLst>
                    <a:ext uri="{FF2B5EF4-FFF2-40B4-BE49-F238E27FC236}">
                      <a16:creationId xmlns:a16="http://schemas.microsoft.com/office/drawing/2014/main" id="{8C6A9AF9-7722-7A40-A3A2-5E011B7241D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3" name="Rectangle 332">
                  <a:extLst>
                    <a:ext uri="{FF2B5EF4-FFF2-40B4-BE49-F238E27FC236}">
                      <a16:creationId xmlns:a16="http://schemas.microsoft.com/office/drawing/2014/main" id="{B3B9936C-1D0B-0C42-8D82-64D6367065E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20" name="Group 319">
                <a:extLst>
                  <a:ext uri="{FF2B5EF4-FFF2-40B4-BE49-F238E27FC236}">
                    <a16:creationId xmlns:a16="http://schemas.microsoft.com/office/drawing/2014/main" id="{10594021-D105-9D4D-94B0-1DF9F29DC329}"/>
                  </a:ext>
                </a:extLst>
              </p:cNvPr>
              <p:cNvGrpSpPr/>
              <p:nvPr/>
            </p:nvGrpSpPr>
            <p:grpSpPr>
              <a:xfrm>
                <a:off x="555554" y="1765954"/>
                <a:ext cx="1464926" cy="367645"/>
                <a:chOff x="552411" y="1027521"/>
                <a:chExt cx="1464926" cy="367645"/>
              </a:xfrm>
              <a:grpFill/>
            </p:grpSpPr>
            <p:sp>
              <p:nvSpPr>
                <p:cNvPr id="326" name="Rectangle 325">
                  <a:extLst>
                    <a:ext uri="{FF2B5EF4-FFF2-40B4-BE49-F238E27FC236}">
                      <a16:creationId xmlns:a16="http://schemas.microsoft.com/office/drawing/2014/main" id="{69686C02-6FF0-EF41-86E9-842C224B324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7" name="Rectangle 326">
                  <a:extLst>
                    <a:ext uri="{FF2B5EF4-FFF2-40B4-BE49-F238E27FC236}">
                      <a16:creationId xmlns:a16="http://schemas.microsoft.com/office/drawing/2014/main" id="{79346DCF-017D-CC43-B2E7-3209E27B1FA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8" name="Rectangle 327">
                  <a:extLst>
                    <a:ext uri="{FF2B5EF4-FFF2-40B4-BE49-F238E27FC236}">
                      <a16:creationId xmlns:a16="http://schemas.microsoft.com/office/drawing/2014/main" id="{6C7947DD-6E5B-4B43-A784-51099DC7FF5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9" name="Rectangle 328">
                  <a:extLst>
                    <a:ext uri="{FF2B5EF4-FFF2-40B4-BE49-F238E27FC236}">
                      <a16:creationId xmlns:a16="http://schemas.microsoft.com/office/drawing/2014/main" id="{1723198D-465F-3243-8854-97199BC673D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21" name="Group 320">
                <a:extLst>
                  <a:ext uri="{FF2B5EF4-FFF2-40B4-BE49-F238E27FC236}">
                    <a16:creationId xmlns:a16="http://schemas.microsoft.com/office/drawing/2014/main" id="{9E0CFE2E-45C6-CE4E-97DF-AF6DFF05AD97}"/>
                  </a:ext>
                </a:extLst>
              </p:cNvPr>
              <p:cNvGrpSpPr/>
              <p:nvPr/>
            </p:nvGrpSpPr>
            <p:grpSpPr>
              <a:xfrm>
                <a:off x="555554" y="2133600"/>
                <a:ext cx="1464926" cy="367645"/>
                <a:chOff x="552411" y="1027521"/>
                <a:chExt cx="1464926" cy="367645"/>
              </a:xfrm>
              <a:grpFill/>
            </p:grpSpPr>
            <p:sp>
              <p:nvSpPr>
                <p:cNvPr id="322" name="Rectangle 321">
                  <a:extLst>
                    <a:ext uri="{FF2B5EF4-FFF2-40B4-BE49-F238E27FC236}">
                      <a16:creationId xmlns:a16="http://schemas.microsoft.com/office/drawing/2014/main" id="{D939B2E0-F1BF-844C-8106-16668451064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3" name="Rectangle 322">
                  <a:extLst>
                    <a:ext uri="{FF2B5EF4-FFF2-40B4-BE49-F238E27FC236}">
                      <a16:creationId xmlns:a16="http://schemas.microsoft.com/office/drawing/2014/main" id="{353E0972-6051-1040-9A2D-FD4F9623655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4" name="Rectangle 323">
                  <a:extLst>
                    <a:ext uri="{FF2B5EF4-FFF2-40B4-BE49-F238E27FC236}">
                      <a16:creationId xmlns:a16="http://schemas.microsoft.com/office/drawing/2014/main" id="{990B1F64-D273-224B-BCB7-CD662296113F}"/>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5" name="Rectangle 324">
                  <a:extLst>
                    <a:ext uri="{FF2B5EF4-FFF2-40B4-BE49-F238E27FC236}">
                      <a16:creationId xmlns:a16="http://schemas.microsoft.com/office/drawing/2014/main" id="{AF556C0B-EED1-314A-B3CB-38AC87EA2F7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38" name="Group 337">
              <a:extLst>
                <a:ext uri="{FF2B5EF4-FFF2-40B4-BE49-F238E27FC236}">
                  <a16:creationId xmlns:a16="http://schemas.microsoft.com/office/drawing/2014/main" id="{1247D79A-E8CD-7948-A7C8-A759960B828C}"/>
                </a:ext>
              </a:extLst>
            </p:cNvPr>
            <p:cNvGrpSpPr/>
            <p:nvPr/>
          </p:nvGrpSpPr>
          <p:grpSpPr>
            <a:xfrm>
              <a:off x="1688342" y="1855312"/>
              <a:ext cx="341564" cy="358219"/>
              <a:chOff x="552411" y="1027521"/>
              <a:chExt cx="1468069" cy="1473724"/>
            </a:xfrm>
            <a:grpFill/>
          </p:grpSpPr>
          <p:grpSp>
            <p:nvGrpSpPr>
              <p:cNvPr id="339" name="Group 338">
                <a:extLst>
                  <a:ext uri="{FF2B5EF4-FFF2-40B4-BE49-F238E27FC236}">
                    <a16:creationId xmlns:a16="http://schemas.microsoft.com/office/drawing/2014/main" id="{83DC7D2B-8872-3041-BC35-585BB1DB747C}"/>
                  </a:ext>
                </a:extLst>
              </p:cNvPr>
              <p:cNvGrpSpPr/>
              <p:nvPr/>
            </p:nvGrpSpPr>
            <p:grpSpPr>
              <a:xfrm>
                <a:off x="552411" y="1027521"/>
                <a:ext cx="1464926" cy="367645"/>
                <a:chOff x="552411" y="1027521"/>
                <a:chExt cx="1464926" cy="367645"/>
              </a:xfrm>
              <a:grpFill/>
            </p:grpSpPr>
            <p:sp>
              <p:nvSpPr>
                <p:cNvPr id="355" name="Rectangle 354">
                  <a:extLst>
                    <a:ext uri="{FF2B5EF4-FFF2-40B4-BE49-F238E27FC236}">
                      <a16:creationId xmlns:a16="http://schemas.microsoft.com/office/drawing/2014/main" id="{75DE1E14-B63A-7347-A348-B4B5CC6F46D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6" name="Rectangle 355">
                  <a:extLst>
                    <a:ext uri="{FF2B5EF4-FFF2-40B4-BE49-F238E27FC236}">
                      <a16:creationId xmlns:a16="http://schemas.microsoft.com/office/drawing/2014/main" id="{1126C1D1-9459-0A45-BC37-432292866E4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7" name="Rectangle 356">
                  <a:extLst>
                    <a:ext uri="{FF2B5EF4-FFF2-40B4-BE49-F238E27FC236}">
                      <a16:creationId xmlns:a16="http://schemas.microsoft.com/office/drawing/2014/main" id="{7A355698-09F6-C648-B162-E1C6AF91082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8" name="Rectangle 357">
                  <a:extLst>
                    <a:ext uri="{FF2B5EF4-FFF2-40B4-BE49-F238E27FC236}">
                      <a16:creationId xmlns:a16="http://schemas.microsoft.com/office/drawing/2014/main" id="{54E7DD9B-0CE0-834A-AF00-F438FF7AB75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0" name="Group 339">
                <a:extLst>
                  <a:ext uri="{FF2B5EF4-FFF2-40B4-BE49-F238E27FC236}">
                    <a16:creationId xmlns:a16="http://schemas.microsoft.com/office/drawing/2014/main" id="{F9F48518-9BA6-C840-A8CD-70C9CE708B8C}"/>
                  </a:ext>
                </a:extLst>
              </p:cNvPr>
              <p:cNvGrpSpPr/>
              <p:nvPr/>
            </p:nvGrpSpPr>
            <p:grpSpPr>
              <a:xfrm>
                <a:off x="553983" y="1396738"/>
                <a:ext cx="1464926" cy="367645"/>
                <a:chOff x="552411" y="1027521"/>
                <a:chExt cx="1464926" cy="367645"/>
              </a:xfrm>
              <a:grpFill/>
            </p:grpSpPr>
            <p:sp>
              <p:nvSpPr>
                <p:cNvPr id="351" name="Rectangle 350">
                  <a:extLst>
                    <a:ext uri="{FF2B5EF4-FFF2-40B4-BE49-F238E27FC236}">
                      <a16:creationId xmlns:a16="http://schemas.microsoft.com/office/drawing/2014/main" id="{8FE57A62-F5BB-454C-A505-D516EED3B60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2" name="Rectangle 351">
                  <a:extLst>
                    <a:ext uri="{FF2B5EF4-FFF2-40B4-BE49-F238E27FC236}">
                      <a16:creationId xmlns:a16="http://schemas.microsoft.com/office/drawing/2014/main" id="{3EA23CEA-E0AA-4D4C-98DE-72B0A2C7719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3" name="Rectangle 352">
                  <a:extLst>
                    <a:ext uri="{FF2B5EF4-FFF2-40B4-BE49-F238E27FC236}">
                      <a16:creationId xmlns:a16="http://schemas.microsoft.com/office/drawing/2014/main" id="{51AE6452-AC7A-B14F-B443-81288E8D4BA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4" name="Rectangle 353">
                  <a:extLst>
                    <a:ext uri="{FF2B5EF4-FFF2-40B4-BE49-F238E27FC236}">
                      <a16:creationId xmlns:a16="http://schemas.microsoft.com/office/drawing/2014/main" id="{F3FB48A8-9F98-004E-AC83-59F0F8F28C5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1" name="Group 340">
                <a:extLst>
                  <a:ext uri="{FF2B5EF4-FFF2-40B4-BE49-F238E27FC236}">
                    <a16:creationId xmlns:a16="http://schemas.microsoft.com/office/drawing/2014/main" id="{4DDF0106-31EF-D242-A608-C8D4DE3C8B44}"/>
                  </a:ext>
                </a:extLst>
              </p:cNvPr>
              <p:cNvGrpSpPr/>
              <p:nvPr/>
            </p:nvGrpSpPr>
            <p:grpSpPr>
              <a:xfrm>
                <a:off x="555554" y="1765954"/>
                <a:ext cx="1464926" cy="367645"/>
                <a:chOff x="552411" y="1027521"/>
                <a:chExt cx="1464926" cy="367645"/>
              </a:xfrm>
              <a:grpFill/>
            </p:grpSpPr>
            <p:sp>
              <p:nvSpPr>
                <p:cNvPr id="347" name="Rectangle 346">
                  <a:extLst>
                    <a:ext uri="{FF2B5EF4-FFF2-40B4-BE49-F238E27FC236}">
                      <a16:creationId xmlns:a16="http://schemas.microsoft.com/office/drawing/2014/main" id="{706AE3CD-69F3-ED42-8AFC-CB8F6EC3374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8" name="Rectangle 347">
                  <a:extLst>
                    <a:ext uri="{FF2B5EF4-FFF2-40B4-BE49-F238E27FC236}">
                      <a16:creationId xmlns:a16="http://schemas.microsoft.com/office/drawing/2014/main" id="{157A03AA-9D74-234D-B00F-D66C2F8C7FE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9" name="Rectangle 348">
                  <a:extLst>
                    <a:ext uri="{FF2B5EF4-FFF2-40B4-BE49-F238E27FC236}">
                      <a16:creationId xmlns:a16="http://schemas.microsoft.com/office/drawing/2014/main" id="{5AEF65DE-1C83-1148-9A18-15BB23AD028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0" name="Rectangle 349">
                  <a:extLst>
                    <a:ext uri="{FF2B5EF4-FFF2-40B4-BE49-F238E27FC236}">
                      <a16:creationId xmlns:a16="http://schemas.microsoft.com/office/drawing/2014/main" id="{2586355C-88DD-7941-9A2C-937E8265678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2" name="Group 341">
                <a:extLst>
                  <a:ext uri="{FF2B5EF4-FFF2-40B4-BE49-F238E27FC236}">
                    <a16:creationId xmlns:a16="http://schemas.microsoft.com/office/drawing/2014/main" id="{634B4EDB-57CD-884B-9146-19D1931EF7CC}"/>
                  </a:ext>
                </a:extLst>
              </p:cNvPr>
              <p:cNvGrpSpPr/>
              <p:nvPr/>
            </p:nvGrpSpPr>
            <p:grpSpPr>
              <a:xfrm>
                <a:off x="555554" y="2133600"/>
                <a:ext cx="1464926" cy="367645"/>
                <a:chOff x="552411" y="1027521"/>
                <a:chExt cx="1464926" cy="367645"/>
              </a:xfrm>
              <a:grpFill/>
            </p:grpSpPr>
            <p:sp>
              <p:nvSpPr>
                <p:cNvPr id="343" name="Rectangle 342">
                  <a:extLst>
                    <a:ext uri="{FF2B5EF4-FFF2-40B4-BE49-F238E27FC236}">
                      <a16:creationId xmlns:a16="http://schemas.microsoft.com/office/drawing/2014/main" id="{483827D7-3799-4445-BA32-4851F815B1D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4" name="Rectangle 343">
                  <a:extLst>
                    <a:ext uri="{FF2B5EF4-FFF2-40B4-BE49-F238E27FC236}">
                      <a16:creationId xmlns:a16="http://schemas.microsoft.com/office/drawing/2014/main" id="{54047F98-D62B-9942-A832-9890FD2EB6A0}"/>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5" name="Rectangle 344">
                  <a:extLst>
                    <a:ext uri="{FF2B5EF4-FFF2-40B4-BE49-F238E27FC236}">
                      <a16:creationId xmlns:a16="http://schemas.microsoft.com/office/drawing/2014/main" id="{34C43FFB-D9B1-1A45-B11C-65F41017C6A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6" name="Rectangle 345">
                  <a:extLst>
                    <a:ext uri="{FF2B5EF4-FFF2-40B4-BE49-F238E27FC236}">
                      <a16:creationId xmlns:a16="http://schemas.microsoft.com/office/drawing/2014/main" id="{32646DD0-AAE5-E84C-9A14-B3574FE3CB5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59" name="Group 358">
              <a:extLst>
                <a:ext uri="{FF2B5EF4-FFF2-40B4-BE49-F238E27FC236}">
                  <a16:creationId xmlns:a16="http://schemas.microsoft.com/office/drawing/2014/main" id="{8E1FB28A-81B1-AF4E-B8F1-14F551892474}"/>
                </a:ext>
              </a:extLst>
            </p:cNvPr>
            <p:cNvGrpSpPr/>
            <p:nvPr/>
          </p:nvGrpSpPr>
          <p:grpSpPr>
            <a:xfrm>
              <a:off x="668677" y="2211960"/>
              <a:ext cx="341564" cy="358219"/>
              <a:chOff x="552411" y="1027521"/>
              <a:chExt cx="1468069" cy="1473724"/>
            </a:xfrm>
            <a:grpFill/>
          </p:grpSpPr>
          <p:grpSp>
            <p:nvGrpSpPr>
              <p:cNvPr id="360" name="Group 359">
                <a:extLst>
                  <a:ext uri="{FF2B5EF4-FFF2-40B4-BE49-F238E27FC236}">
                    <a16:creationId xmlns:a16="http://schemas.microsoft.com/office/drawing/2014/main" id="{51C22E69-1378-CD44-AC0C-4FDF44E6EB75}"/>
                  </a:ext>
                </a:extLst>
              </p:cNvPr>
              <p:cNvGrpSpPr/>
              <p:nvPr/>
            </p:nvGrpSpPr>
            <p:grpSpPr>
              <a:xfrm>
                <a:off x="552411" y="1027521"/>
                <a:ext cx="1464926" cy="367645"/>
                <a:chOff x="552411" y="1027521"/>
                <a:chExt cx="1464926" cy="367645"/>
              </a:xfrm>
              <a:grpFill/>
            </p:grpSpPr>
            <p:sp>
              <p:nvSpPr>
                <p:cNvPr id="376" name="Rectangle 375">
                  <a:extLst>
                    <a:ext uri="{FF2B5EF4-FFF2-40B4-BE49-F238E27FC236}">
                      <a16:creationId xmlns:a16="http://schemas.microsoft.com/office/drawing/2014/main" id="{5EE3FA5E-EE89-1646-AF0B-C0A4FA69176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7" name="Rectangle 376">
                  <a:extLst>
                    <a:ext uri="{FF2B5EF4-FFF2-40B4-BE49-F238E27FC236}">
                      <a16:creationId xmlns:a16="http://schemas.microsoft.com/office/drawing/2014/main" id="{FF3386A6-F67E-9346-9188-B691259DF16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8" name="Rectangle 377">
                  <a:extLst>
                    <a:ext uri="{FF2B5EF4-FFF2-40B4-BE49-F238E27FC236}">
                      <a16:creationId xmlns:a16="http://schemas.microsoft.com/office/drawing/2014/main" id="{72DB3F18-9B53-134C-92D6-4B33229ED11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9" name="Rectangle 378">
                  <a:extLst>
                    <a:ext uri="{FF2B5EF4-FFF2-40B4-BE49-F238E27FC236}">
                      <a16:creationId xmlns:a16="http://schemas.microsoft.com/office/drawing/2014/main" id="{E875B9D3-1BFB-F34F-BA5F-EB6615056FE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61" name="Group 360">
                <a:extLst>
                  <a:ext uri="{FF2B5EF4-FFF2-40B4-BE49-F238E27FC236}">
                    <a16:creationId xmlns:a16="http://schemas.microsoft.com/office/drawing/2014/main" id="{FE8356D3-CD57-0E41-884D-C5C5C9972320}"/>
                  </a:ext>
                </a:extLst>
              </p:cNvPr>
              <p:cNvGrpSpPr/>
              <p:nvPr/>
            </p:nvGrpSpPr>
            <p:grpSpPr>
              <a:xfrm>
                <a:off x="553983" y="1396738"/>
                <a:ext cx="1464926" cy="367645"/>
                <a:chOff x="552411" y="1027521"/>
                <a:chExt cx="1464926" cy="367645"/>
              </a:xfrm>
              <a:grpFill/>
            </p:grpSpPr>
            <p:sp>
              <p:nvSpPr>
                <p:cNvPr id="372" name="Rectangle 371">
                  <a:extLst>
                    <a:ext uri="{FF2B5EF4-FFF2-40B4-BE49-F238E27FC236}">
                      <a16:creationId xmlns:a16="http://schemas.microsoft.com/office/drawing/2014/main" id="{AD83E869-D1E2-5A47-BD59-C86AF22E7BD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Rectangle 372">
                  <a:extLst>
                    <a:ext uri="{FF2B5EF4-FFF2-40B4-BE49-F238E27FC236}">
                      <a16:creationId xmlns:a16="http://schemas.microsoft.com/office/drawing/2014/main" id="{DC1D97B4-E58A-F34A-816D-AB19FE30DDE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Rectangle 373">
                  <a:extLst>
                    <a:ext uri="{FF2B5EF4-FFF2-40B4-BE49-F238E27FC236}">
                      <a16:creationId xmlns:a16="http://schemas.microsoft.com/office/drawing/2014/main" id="{A9AD11CA-5DE6-7042-974A-CF5206420BD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Rectangle 374">
                  <a:extLst>
                    <a:ext uri="{FF2B5EF4-FFF2-40B4-BE49-F238E27FC236}">
                      <a16:creationId xmlns:a16="http://schemas.microsoft.com/office/drawing/2014/main" id="{8B8E1457-7872-BE46-B32F-E5F2E3566CF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62" name="Group 361">
                <a:extLst>
                  <a:ext uri="{FF2B5EF4-FFF2-40B4-BE49-F238E27FC236}">
                    <a16:creationId xmlns:a16="http://schemas.microsoft.com/office/drawing/2014/main" id="{1CA531B3-18B6-8149-A408-F22642E8A76F}"/>
                  </a:ext>
                </a:extLst>
              </p:cNvPr>
              <p:cNvGrpSpPr/>
              <p:nvPr/>
            </p:nvGrpSpPr>
            <p:grpSpPr>
              <a:xfrm>
                <a:off x="555554" y="1765954"/>
                <a:ext cx="1464926" cy="367645"/>
                <a:chOff x="552411" y="1027521"/>
                <a:chExt cx="1464926" cy="367645"/>
              </a:xfrm>
              <a:grpFill/>
            </p:grpSpPr>
            <p:sp>
              <p:nvSpPr>
                <p:cNvPr id="368" name="Rectangle 367">
                  <a:extLst>
                    <a:ext uri="{FF2B5EF4-FFF2-40B4-BE49-F238E27FC236}">
                      <a16:creationId xmlns:a16="http://schemas.microsoft.com/office/drawing/2014/main" id="{49A639BA-4770-7F48-8A4F-68BCC346E47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Rectangle 368">
                  <a:extLst>
                    <a:ext uri="{FF2B5EF4-FFF2-40B4-BE49-F238E27FC236}">
                      <a16:creationId xmlns:a16="http://schemas.microsoft.com/office/drawing/2014/main" id="{FF11408C-38B0-7E4A-81E3-93B45F1FFD7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Rectangle 369">
                  <a:extLst>
                    <a:ext uri="{FF2B5EF4-FFF2-40B4-BE49-F238E27FC236}">
                      <a16:creationId xmlns:a16="http://schemas.microsoft.com/office/drawing/2014/main" id="{BC71E20D-30E6-A94E-A618-AA1C81FB933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Rectangle 370">
                  <a:extLst>
                    <a:ext uri="{FF2B5EF4-FFF2-40B4-BE49-F238E27FC236}">
                      <a16:creationId xmlns:a16="http://schemas.microsoft.com/office/drawing/2014/main" id="{378C2814-725F-1E42-A169-1C6AA1DD442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63" name="Group 362">
                <a:extLst>
                  <a:ext uri="{FF2B5EF4-FFF2-40B4-BE49-F238E27FC236}">
                    <a16:creationId xmlns:a16="http://schemas.microsoft.com/office/drawing/2014/main" id="{880254E3-3B99-6F42-93D1-C028C5D78061}"/>
                  </a:ext>
                </a:extLst>
              </p:cNvPr>
              <p:cNvGrpSpPr/>
              <p:nvPr/>
            </p:nvGrpSpPr>
            <p:grpSpPr>
              <a:xfrm>
                <a:off x="555554" y="2133600"/>
                <a:ext cx="1464926" cy="367645"/>
                <a:chOff x="552411" y="1027521"/>
                <a:chExt cx="1464926" cy="367645"/>
              </a:xfrm>
              <a:grpFill/>
            </p:grpSpPr>
            <p:sp>
              <p:nvSpPr>
                <p:cNvPr id="364" name="Rectangle 363">
                  <a:extLst>
                    <a:ext uri="{FF2B5EF4-FFF2-40B4-BE49-F238E27FC236}">
                      <a16:creationId xmlns:a16="http://schemas.microsoft.com/office/drawing/2014/main" id="{94DAE33E-79FB-7843-AC13-84F6DE4EF2D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Rectangle 364">
                  <a:extLst>
                    <a:ext uri="{FF2B5EF4-FFF2-40B4-BE49-F238E27FC236}">
                      <a16:creationId xmlns:a16="http://schemas.microsoft.com/office/drawing/2014/main" id="{CBA24DAE-493C-994F-9745-D31A065B860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Rectangle 365">
                  <a:extLst>
                    <a:ext uri="{FF2B5EF4-FFF2-40B4-BE49-F238E27FC236}">
                      <a16:creationId xmlns:a16="http://schemas.microsoft.com/office/drawing/2014/main" id="{76DADA16-173A-F74D-98CF-D47A2469AD7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Rectangle 366">
                  <a:extLst>
                    <a:ext uri="{FF2B5EF4-FFF2-40B4-BE49-F238E27FC236}">
                      <a16:creationId xmlns:a16="http://schemas.microsoft.com/office/drawing/2014/main" id="{562B7844-F85D-AD4D-8BBA-57F11D367F5A}"/>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80" name="Group 379">
              <a:extLst>
                <a:ext uri="{FF2B5EF4-FFF2-40B4-BE49-F238E27FC236}">
                  <a16:creationId xmlns:a16="http://schemas.microsoft.com/office/drawing/2014/main" id="{490803C8-0E3E-354D-BAB4-77B49D9336D9}"/>
                </a:ext>
              </a:extLst>
            </p:cNvPr>
            <p:cNvGrpSpPr/>
            <p:nvPr/>
          </p:nvGrpSpPr>
          <p:grpSpPr>
            <a:xfrm>
              <a:off x="1009613" y="2213531"/>
              <a:ext cx="341564" cy="358219"/>
              <a:chOff x="552411" y="1027521"/>
              <a:chExt cx="1468069" cy="1473724"/>
            </a:xfrm>
            <a:grpFill/>
          </p:grpSpPr>
          <p:grpSp>
            <p:nvGrpSpPr>
              <p:cNvPr id="381" name="Group 380">
                <a:extLst>
                  <a:ext uri="{FF2B5EF4-FFF2-40B4-BE49-F238E27FC236}">
                    <a16:creationId xmlns:a16="http://schemas.microsoft.com/office/drawing/2014/main" id="{C05F338A-8041-8847-834F-DE91361776C0}"/>
                  </a:ext>
                </a:extLst>
              </p:cNvPr>
              <p:cNvGrpSpPr/>
              <p:nvPr/>
            </p:nvGrpSpPr>
            <p:grpSpPr>
              <a:xfrm>
                <a:off x="552411" y="1027521"/>
                <a:ext cx="1464926" cy="367645"/>
                <a:chOff x="552411" y="1027521"/>
                <a:chExt cx="1464926" cy="367645"/>
              </a:xfrm>
              <a:grpFill/>
            </p:grpSpPr>
            <p:sp>
              <p:nvSpPr>
                <p:cNvPr id="397" name="Rectangle 396">
                  <a:extLst>
                    <a:ext uri="{FF2B5EF4-FFF2-40B4-BE49-F238E27FC236}">
                      <a16:creationId xmlns:a16="http://schemas.microsoft.com/office/drawing/2014/main" id="{9183856C-E78F-7B43-B38E-FF067E1C84A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Rectangle 397">
                  <a:extLst>
                    <a:ext uri="{FF2B5EF4-FFF2-40B4-BE49-F238E27FC236}">
                      <a16:creationId xmlns:a16="http://schemas.microsoft.com/office/drawing/2014/main" id="{403FE9AE-AA18-AC46-946C-494CB758EA5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Rectangle 398">
                  <a:extLst>
                    <a:ext uri="{FF2B5EF4-FFF2-40B4-BE49-F238E27FC236}">
                      <a16:creationId xmlns:a16="http://schemas.microsoft.com/office/drawing/2014/main" id="{156F7CC5-C605-CE4F-9173-DE63C725408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Rectangle 399">
                  <a:extLst>
                    <a:ext uri="{FF2B5EF4-FFF2-40B4-BE49-F238E27FC236}">
                      <a16:creationId xmlns:a16="http://schemas.microsoft.com/office/drawing/2014/main" id="{2E911D10-5D6F-8F48-94A5-9E4545B7B97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2" name="Group 381">
                <a:extLst>
                  <a:ext uri="{FF2B5EF4-FFF2-40B4-BE49-F238E27FC236}">
                    <a16:creationId xmlns:a16="http://schemas.microsoft.com/office/drawing/2014/main" id="{4C0AE351-9307-B64F-B2DA-85354D77EBFB}"/>
                  </a:ext>
                </a:extLst>
              </p:cNvPr>
              <p:cNvGrpSpPr/>
              <p:nvPr/>
            </p:nvGrpSpPr>
            <p:grpSpPr>
              <a:xfrm>
                <a:off x="553983" y="1396738"/>
                <a:ext cx="1464926" cy="367645"/>
                <a:chOff x="552411" y="1027521"/>
                <a:chExt cx="1464926" cy="367645"/>
              </a:xfrm>
              <a:grpFill/>
            </p:grpSpPr>
            <p:sp>
              <p:nvSpPr>
                <p:cNvPr id="393" name="Rectangle 392">
                  <a:extLst>
                    <a:ext uri="{FF2B5EF4-FFF2-40B4-BE49-F238E27FC236}">
                      <a16:creationId xmlns:a16="http://schemas.microsoft.com/office/drawing/2014/main" id="{F58E29BC-4991-7F4A-B768-F581CD8B1D1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4" name="Rectangle 393">
                  <a:extLst>
                    <a:ext uri="{FF2B5EF4-FFF2-40B4-BE49-F238E27FC236}">
                      <a16:creationId xmlns:a16="http://schemas.microsoft.com/office/drawing/2014/main" id="{071FA011-B8C4-6442-8BD0-FB1919FD105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5" name="Rectangle 394">
                  <a:extLst>
                    <a:ext uri="{FF2B5EF4-FFF2-40B4-BE49-F238E27FC236}">
                      <a16:creationId xmlns:a16="http://schemas.microsoft.com/office/drawing/2014/main" id="{DAC6B214-455B-E943-B075-0B00ADCE39A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Rectangle 395">
                  <a:extLst>
                    <a:ext uri="{FF2B5EF4-FFF2-40B4-BE49-F238E27FC236}">
                      <a16:creationId xmlns:a16="http://schemas.microsoft.com/office/drawing/2014/main" id="{B6C2B3A4-50BC-BD49-A92B-B5735474C50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3" name="Group 382">
                <a:extLst>
                  <a:ext uri="{FF2B5EF4-FFF2-40B4-BE49-F238E27FC236}">
                    <a16:creationId xmlns:a16="http://schemas.microsoft.com/office/drawing/2014/main" id="{D906F223-4AEC-6C43-9F94-3C5080C414BF}"/>
                  </a:ext>
                </a:extLst>
              </p:cNvPr>
              <p:cNvGrpSpPr/>
              <p:nvPr/>
            </p:nvGrpSpPr>
            <p:grpSpPr>
              <a:xfrm>
                <a:off x="555554" y="1765954"/>
                <a:ext cx="1464926" cy="367645"/>
                <a:chOff x="552411" y="1027521"/>
                <a:chExt cx="1464926" cy="367645"/>
              </a:xfrm>
              <a:grpFill/>
            </p:grpSpPr>
            <p:sp>
              <p:nvSpPr>
                <p:cNvPr id="389" name="Rectangle 388">
                  <a:extLst>
                    <a:ext uri="{FF2B5EF4-FFF2-40B4-BE49-F238E27FC236}">
                      <a16:creationId xmlns:a16="http://schemas.microsoft.com/office/drawing/2014/main" id="{5E193C31-97D6-D54D-942A-6A27BF86C58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0" name="Rectangle 389">
                  <a:extLst>
                    <a:ext uri="{FF2B5EF4-FFF2-40B4-BE49-F238E27FC236}">
                      <a16:creationId xmlns:a16="http://schemas.microsoft.com/office/drawing/2014/main" id="{53DB1142-EED3-5745-B872-9BE979E2448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1" name="Rectangle 390">
                  <a:extLst>
                    <a:ext uri="{FF2B5EF4-FFF2-40B4-BE49-F238E27FC236}">
                      <a16:creationId xmlns:a16="http://schemas.microsoft.com/office/drawing/2014/main" id="{62C2D6D2-25CE-644D-B9D6-60876633122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2" name="Rectangle 391">
                  <a:extLst>
                    <a:ext uri="{FF2B5EF4-FFF2-40B4-BE49-F238E27FC236}">
                      <a16:creationId xmlns:a16="http://schemas.microsoft.com/office/drawing/2014/main" id="{F353D9B3-6AF9-4D42-A7FF-8848C76A096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84" name="Group 383">
                <a:extLst>
                  <a:ext uri="{FF2B5EF4-FFF2-40B4-BE49-F238E27FC236}">
                    <a16:creationId xmlns:a16="http://schemas.microsoft.com/office/drawing/2014/main" id="{78EA9027-C643-6645-88E1-94D137BFE0E0}"/>
                  </a:ext>
                </a:extLst>
              </p:cNvPr>
              <p:cNvGrpSpPr/>
              <p:nvPr/>
            </p:nvGrpSpPr>
            <p:grpSpPr>
              <a:xfrm>
                <a:off x="555554" y="2133600"/>
                <a:ext cx="1464926" cy="367645"/>
                <a:chOff x="552411" y="1027521"/>
                <a:chExt cx="1464926" cy="367645"/>
              </a:xfrm>
              <a:grpFill/>
            </p:grpSpPr>
            <p:sp>
              <p:nvSpPr>
                <p:cNvPr id="385" name="Rectangle 384">
                  <a:extLst>
                    <a:ext uri="{FF2B5EF4-FFF2-40B4-BE49-F238E27FC236}">
                      <a16:creationId xmlns:a16="http://schemas.microsoft.com/office/drawing/2014/main" id="{EEE13E93-3FCA-644D-8410-C2C743FDA0C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6" name="Rectangle 385">
                  <a:extLst>
                    <a:ext uri="{FF2B5EF4-FFF2-40B4-BE49-F238E27FC236}">
                      <a16:creationId xmlns:a16="http://schemas.microsoft.com/office/drawing/2014/main" id="{B32F5B5B-587E-764A-AB78-0F62AA7183D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7" name="Rectangle 386">
                  <a:extLst>
                    <a:ext uri="{FF2B5EF4-FFF2-40B4-BE49-F238E27FC236}">
                      <a16:creationId xmlns:a16="http://schemas.microsoft.com/office/drawing/2014/main" id="{807097B4-6AA5-6740-B177-EC1E356112E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8" name="Rectangle 387">
                  <a:extLst>
                    <a:ext uri="{FF2B5EF4-FFF2-40B4-BE49-F238E27FC236}">
                      <a16:creationId xmlns:a16="http://schemas.microsoft.com/office/drawing/2014/main" id="{03654502-AF77-6D46-A0CE-64B4834780F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401" name="Group 400">
              <a:extLst>
                <a:ext uri="{FF2B5EF4-FFF2-40B4-BE49-F238E27FC236}">
                  <a16:creationId xmlns:a16="http://schemas.microsoft.com/office/drawing/2014/main" id="{0B924EE1-56BC-8343-B011-48EBDBC4209C}"/>
                </a:ext>
              </a:extLst>
            </p:cNvPr>
            <p:cNvGrpSpPr/>
            <p:nvPr/>
          </p:nvGrpSpPr>
          <p:grpSpPr>
            <a:xfrm>
              <a:off x="1348978" y="2213531"/>
              <a:ext cx="341564" cy="358219"/>
              <a:chOff x="552411" y="1027521"/>
              <a:chExt cx="1468069" cy="1473724"/>
            </a:xfrm>
            <a:grpFill/>
          </p:grpSpPr>
          <p:grpSp>
            <p:nvGrpSpPr>
              <p:cNvPr id="402" name="Group 401">
                <a:extLst>
                  <a:ext uri="{FF2B5EF4-FFF2-40B4-BE49-F238E27FC236}">
                    <a16:creationId xmlns:a16="http://schemas.microsoft.com/office/drawing/2014/main" id="{85CB00DA-33C5-804E-A14C-664C61DC7746}"/>
                  </a:ext>
                </a:extLst>
              </p:cNvPr>
              <p:cNvGrpSpPr/>
              <p:nvPr/>
            </p:nvGrpSpPr>
            <p:grpSpPr>
              <a:xfrm>
                <a:off x="552411" y="1027521"/>
                <a:ext cx="1464926" cy="367645"/>
                <a:chOff x="552411" y="1027521"/>
                <a:chExt cx="1464926" cy="367645"/>
              </a:xfrm>
              <a:grpFill/>
            </p:grpSpPr>
            <p:sp>
              <p:nvSpPr>
                <p:cNvPr id="418" name="Rectangle 417">
                  <a:extLst>
                    <a:ext uri="{FF2B5EF4-FFF2-40B4-BE49-F238E27FC236}">
                      <a16:creationId xmlns:a16="http://schemas.microsoft.com/office/drawing/2014/main" id="{F23661E8-43A0-3543-BB2C-F406F19048F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9" name="Rectangle 418">
                  <a:extLst>
                    <a:ext uri="{FF2B5EF4-FFF2-40B4-BE49-F238E27FC236}">
                      <a16:creationId xmlns:a16="http://schemas.microsoft.com/office/drawing/2014/main" id="{FFCF5A7B-A1FE-1B43-A865-C4C5796880B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0" name="Rectangle 419">
                  <a:extLst>
                    <a:ext uri="{FF2B5EF4-FFF2-40B4-BE49-F238E27FC236}">
                      <a16:creationId xmlns:a16="http://schemas.microsoft.com/office/drawing/2014/main" id="{14687BC7-59E5-744B-BE72-2AE4BD06EFA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1" name="Rectangle 420">
                  <a:extLst>
                    <a:ext uri="{FF2B5EF4-FFF2-40B4-BE49-F238E27FC236}">
                      <a16:creationId xmlns:a16="http://schemas.microsoft.com/office/drawing/2014/main" id="{4EE9B446-B18A-0743-98F5-1D3F8508539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03" name="Group 402">
                <a:extLst>
                  <a:ext uri="{FF2B5EF4-FFF2-40B4-BE49-F238E27FC236}">
                    <a16:creationId xmlns:a16="http://schemas.microsoft.com/office/drawing/2014/main" id="{6B92DDC2-B5EA-F84E-AB80-F41DF922DCCC}"/>
                  </a:ext>
                </a:extLst>
              </p:cNvPr>
              <p:cNvGrpSpPr/>
              <p:nvPr/>
            </p:nvGrpSpPr>
            <p:grpSpPr>
              <a:xfrm>
                <a:off x="553983" y="1396738"/>
                <a:ext cx="1464926" cy="367645"/>
                <a:chOff x="552411" y="1027521"/>
                <a:chExt cx="1464926" cy="367645"/>
              </a:xfrm>
              <a:grpFill/>
            </p:grpSpPr>
            <p:sp>
              <p:nvSpPr>
                <p:cNvPr id="414" name="Rectangle 413">
                  <a:extLst>
                    <a:ext uri="{FF2B5EF4-FFF2-40B4-BE49-F238E27FC236}">
                      <a16:creationId xmlns:a16="http://schemas.microsoft.com/office/drawing/2014/main" id="{D49CD931-E4FA-D840-92B6-DD37FF09184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5" name="Rectangle 414">
                  <a:extLst>
                    <a:ext uri="{FF2B5EF4-FFF2-40B4-BE49-F238E27FC236}">
                      <a16:creationId xmlns:a16="http://schemas.microsoft.com/office/drawing/2014/main" id="{793E1F07-C499-5944-8486-6ECA88E13EF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6" name="Rectangle 415">
                  <a:extLst>
                    <a:ext uri="{FF2B5EF4-FFF2-40B4-BE49-F238E27FC236}">
                      <a16:creationId xmlns:a16="http://schemas.microsoft.com/office/drawing/2014/main" id="{BE162729-88CA-2C40-855E-DC1B4839EDB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7" name="Rectangle 416">
                  <a:extLst>
                    <a:ext uri="{FF2B5EF4-FFF2-40B4-BE49-F238E27FC236}">
                      <a16:creationId xmlns:a16="http://schemas.microsoft.com/office/drawing/2014/main" id="{E191485C-FD9A-D845-8536-818073C420D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04" name="Group 403">
                <a:extLst>
                  <a:ext uri="{FF2B5EF4-FFF2-40B4-BE49-F238E27FC236}">
                    <a16:creationId xmlns:a16="http://schemas.microsoft.com/office/drawing/2014/main" id="{5ACECE99-7F40-7349-91C4-4E93454F6EDC}"/>
                  </a:ext>
                </a:extLst>
              </p:cNvPr>
              <p:cNvGrpSpPr/>
              <p:nvPr/>
            </p:nvGrpSpPr>
            <p:grpSpPr>
              <a:xfrm>
                <a:off x="555554" y="1765954"/>
                <a:ext cx="1464926" cy="367645"/>
                <a:chOff x="552411" y="1027521"/>
                <a:chExt cx="1464926" cy="367645"/>
              </a:xfrm>
              <a:grpFill/>
            </p:grpSpPr>
            <p:sp>
              <p:nvSpPr>
                <p:cNvPr id="410" name="Rectangle 409">
                  <a:extLst>
                    <a:ext uri="{FF2B5EF4-FFF2-40B4-BE49-F238E27FC236}">
                      <a16:creationId xmlns:a16="http://schemas.microsoft.com/office/drawing/2014/main" id="{EFBD1FDD-D561-B04B-A70F-21264C892E8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1" name="Rectangle 410">
                  <a:extLst>
                    <a:ext uri="{FF2B5EF4-FFF2-40B4-BE49-F238E27FC236}">
                      <a16:creationId xmlns:a16="http://schemas.microsoft.com/office/drawing/2014/main" id="{78174E31-7C38-8447-9561-79EBA6AE32B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2" name="Rectangle 411">
                  <a:extLst>
                    <a:ext uri="{FF2B5EF4-FFF2-40B4-BE49-F238E27FC236}">
                      <a16:creationId xmlns:a16="http://schemas.microsoft.com/office/drawing/2014/main" id="{B84B9753-EDD8-7C4B-A241-44131E75D71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3" name="Rectangle 412">
                  <a:extLst>
                    <a:ext uri="{FF2B5EF4-FFF2-40B4-BE49-F238E27FC236}">
                      <a16:creationId xmlns:a16="http://schemas.microsoft.com/office/drawing/2014/main" id="{907D0B85-9B16-4C4D-80B8-7CA10522718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05" name="Group 404">
                <a:extLst>
                  <a:ext uri="{FF2B5EF4-FFF2-40B4-BE49-F238E27FC236}">
                    <a16:creationId xmlns:a16="http://schemas.microsoft.com/office/drawing/2014/main" id="{9151332F-CE69-5C47-BC93-7FDBC2F3E828}"/>
                  </a:ext>
                </a:extLst>
              </p:cNvPr>
              <p:cNvGrpSpPr/>
              <p:nvPr/>
            </p:nvGrpSpPr>
            <p:grpSpPr>
              <a:xfrm>
                <a:off x="555554" y="2133600"/>
                <a:ext cx="1464926" cy="367645"/>
                <a:chOff x="552411" y="1027521"/>
                <a:chExt cx="1464926" cy="367645"/>
              </a:xfrm>
              <a:grpFill/>
            </p:grpSpPr>
            <p:sp>
              <p:nvSpPr>
                <p:cNvPr id="406" name="Rectangle 405">
                  <a:extLst>
                    <a:ext uri="{FF2B5EF4-FFF2-40B4-BE49-F238E27FC236}">
                      <a16:creationId xmlns:a16="http://schemas.microsoft.com/office/drawing/2014/main" id="{8537023A-1C94-B04D-A25C-A937BFBAC5C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7" name="Rectangle 406">
                  <a:extLst>
                    <a:ext uri="{FF2B5EF4-FFF2-40B4-BE49-F238E27FC236}">
                      <a16:creationId xmlns:a16="http://schemas.microsoft.com/office/drawing/2014/main" id="{38393F6C-4782-914A-A702-44504EE2446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8" name="Rectangle 407">
                  <a:extLst>
                    <a:ext uri="{FF2B5EF4-FFF2-40B4-BE49-F238E27FC236}">
                      <a16:creationId xmlns:a16="http://schemas.microsoft.com/office/drawing/2014/main" id="{FE311EC3-A5E0-274C-9C18-C40959ADB7A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9" name="Rectangle 408">
                  <a:extLst>
                    <a:ext uri="{FF2B5EF4-FFF2-40B4-BE49-F238E27FC236}">
                      <a16:creationId xmlns:a16="http://schemas.microsoft.com/office/drawing/2014/main" id="{3BCC8E68-AFE0-6D47-A6F6-4483E7CDA82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422" name="Group 421">
              <a:extLst>
                <a:ext uri="{FF2B5EF4-FFF2-40B4-BE49-F238E27FC236}">
                  <a16:creationId xmlns:a16="http://schemas.microsoft.com/office/drawing/2014/main" id="{D60548E4-FEB5-6140-88BD-B49042FE1481}"/>
                </a:ext>
              </a:extLst>
            </p:cNvPr>
            <p:cNvGrpSpPr/>
            <p:nvPr/>
          </p:nvGrpSpPr>
          <p:grpSpPr>
            <a:xfrm>
              <a:off x="1688343" y="2213531"/>
              <a:ext cx="341564" cy="358219"/>
              <a:chOff x="552411" y="1027521"/>
              <a:chExt cx="1468069" cy="1473724"/>
            </a:xfrm>
            <a:grpFill/>
          </p:grpSpPr>
          <p:grpSp>
            <p:nvGrpSpPr>
              <p:cNvPr id="423" name="Group 422">
                <a:extLst>
                  <a:ext uri="{FF2B5EF4-FFF2-40B4-BE49-F238E27FC236}">
                    <a16:creationId xmlns:a16="http://schemas.microsoft.com/office/drawing/2014/main" id="{9889D692-034C-374A-A726-CDD536E732DC}"/>
                  </a:ext>
                </a:extLst>
              </p:cNvPr>
              <p:cNvGrpSpPr/>
              <p:nvPr/>
            </p:nvGrpSpPr>
            <p:grpSpPr>
              <a:xfrm>
                <a:off x="552411" y="1027521"/>
                <a:ext cx="1464926" cy="367645"/>
                <a:chOff x="552411" y="1027521"/>
                <a:chExt cx="1464926" cy="367645"/>
              </a:xfrm>
              <a:grpFill/>
            </p:grpSpPr>
            <p:sp>
              <p:nvSpPr>
                <p:cNvPr id="439" name="Rectangle 438">
                  <a:extLst>
                    <a:ext uri="{FF2B5EF4-FFF2-40B4-BE49-F238E27FC236}">
                      <a16:creationId xmlns:a16="http://schemas.microsoft.com/office/drawing/2014/main" id="{1C8220E0-E42F-3742-90D9-E3A6DA7DE7A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0" name="Rectangle 439">
                  <a:extLst>
                    <a:ext uri="{FF2B5EF4-FFF2-40B4-BE49-F238E27FC236}">
                      <a16:creationId xmlns:a16="http://schemas.microsoft.com/office/drawing/2014/main" id="{4D59694D-78D9-824F-906C-3A16824CBAD6}"/>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1" name="Rectangle 440">
                  <a:extLst>
                    <a:ext uri="{FF2B5EF4-FFF2-40B4-BE49-F238E27FC236}">
                      <a16:creationId xmlns:a16="http://schemas.microsoft.com/office/drawing/2014/main" id="{5F81F5F2-2914-A34E-B0FA-6BAB5562915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2" name="Rectangle 441">
                  <a:extLst>
                    <a:ext uri="{FF2B5EF4-FFF2-40B4-BE49-F238E27FC236}">
                      <a16:creationId xmlns:a16="http://schemas.microsoft.com/office/drawing/2014/main" id="{B0B2C455-5800-DF4F-B363-EA138A09A27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24" name="Group 423">
                <a:extLst>
                  <a:ext uri="{FF2B5EF4-FFF2-40B4-BE49-F238E27FC236}">
                    <a16:creationId xmlns:a16="http://schemas.microsoft.com/office/drawing/2014/main" id="{ED10E062-5918-D74E-95FA-3BA659501152}"/>
                  </a:ext>
                </a:extLst>
              </p:cNvPr>
              <p:cNvGrpSpPr/>
              <p:nvPr/>
            </p:nvGrpSpPr>
            <p:grpSpPr>
              <a:xfrm>
                <a:off x="553983" y="1396738"/>
                <a:ext cx="1464926" cy="367645"/>
                <a:chOff x="552411" y="1027521"/>
                <a:chExt cx="1464926" cy="367645"/>
              </a:xfrm>
              <a:grpFill/>
            </p:grpSpPr>
            <p:sp>
              <p:nvSpPr>
                <p:cNvPr id="435" name="Rectangle 434">
                  <a:extLst>
                    <a:ext uri="{FF2B5EF4-FFF2-40B4-BE49-F238E27FC236}">
                      <a16:creationId xmlns:a16="http://schemas.microsoft.com/office/drawing/2014/main" id="{5C01BE3E-70D8-8F4A-8014-20A4A2D893E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6" name="Rectangle 435">
                  <a:extLst>
                    <a:ext uri="{FF2B5EF4-FFF2-40B4-BE49-F238E27FC236}">
                      <a16:creationId xmlns:a16="http://schemas.microsoft.com/office/drawing/2014/main" id="{3883ADDD-5A42-0F48-80E2-73C316873A1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7" name="Rectangle 436">
                  <a:extLst>
                    <a:ext uri="{FF2B5EF4-FFF2-40B4-BE49-F238E27FC236}">
                      <a16:creationId xmlns:a16="http://schemas.microsoft.com/office/drawing/2014/main" id="{D3E81F7B-11BE-FC47-ABFF-A9667365C8E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8" name="Rectangle 437">
                  <a:extLst>
                    <a:ext uri="{FF2B5EF4-FFF2-40B4-BE49-F238E27FC236}">
                      <a16:creationId xmlns:a16="http://schemas.microsoft.com/office/drawing/2014/main" id="{6D100F6E-4BC8-6544-920D-939A47FBA28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25" name="Group 424">
                <a:extLst>
                  <a:ext uri="{FF2B5EF4-FFF2-40B4-BE49-F238E27FC236}">
                    <a16:creationId xmlns:a16="http://schemas.microsoft.com/office/drawing/2014/main" id="{F2A0938F-FD24-3240-8F68-C9A34BC8A6A4}"/>
                  </a:ext>
                </a:extLst>
              </p:cNvPr>
              <p:cNvGrpSpPr/>
              <p:nvPr/>
            </p:nvGrpSpPr>
            <p:grpSpPr>
              <a:xfrm>
                <a:off x="555554" y="1765954"/>
                <a:ext cx="1464926" cy="367645"/>
                <a:chOff x="552411" y="1027521"/>
                <a:chExt cx="1464926" cy="367645"/>
              </a:xfrm>
              <a:grpFill/>
            </p:grpSpPr>
            <p:sp>
              <p:nvSpPr>
                <p:cNvPr id="431" name="Rectangle 430">
                  <a:extLst>
                    <a:ext uri="{FF2B5EF4-FFF2-40B4-BE49-F238E27FC236}">
                      <a16:creationId xmlns:a16="http://schemas.microsoft.com/office/drawing/2014/main" id="{47ECE73D-E215-CE4B-8F44-13B108C4742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2" name="Rectangle 431">
                  <a:extLst>
                    <a:ext uri="{FF2B5EF4-FFF2-40B4-BE49-F238E27FC236}">
                      <a16:creationId xmlns:a16="http://schemas.microsoft.com/office/drawing/2014/main" id="{130C6E7E-98D9-434E-AB9C-C5CE903F4AD6}"/>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3" name="Rectangle 432">
                  <a:extLst>
                    <a:ext uri="{FF2B5EF4-FFF2-40B4-BE49-F238E27FC236}">
                      <a16:creationId xmlns:a16="http://schemas.microsoft.com/office/drawing/2014/main" id="{6EA1A134-BD8F-0443-A160-9C4BD083A57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4" name="Rectangle 433">
                  <a:extLst>
                    <a:ext uri="{FF2B5EF4-FFF2-40B4-BE49-F238E27FC236}">
                      <a16:creationId xmlns:a16="http://schemas.microsoft.com/office/drawing/2014/main" id="{C3BA17CC-6E27-2448-AC46-791ECB95AA5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26" name="Group 425">
                <a:extLst>
                  <a:ext uri="{FF2B5EF4-FFF2-40B4-BE49-F238E27FC236}">
                    <a16:creationId xmlns:a16="http://schemas.microsoft.com/office/drawing/2014/main" id="{99C6C2C9-525D-234E-B023-D35F99730C1E}"/>
                  </a:ext>
                </a:extLst>
              </p:cNvPr>
              <p:cNvGrpSpPr/>
              <p:nvPr/>
            </p:nvGrpSpPr>
            <p:grpSpPr>
              <a:xfrm>
                <a:off x="555554" y="2133600"/>
                <a:ext cx="1464926" cy="367645"/>
                <a:chOff x="552411" y="1027521"/>
                <a:chExt cx="1464926" cy="367645"/>
              </a:xfrm>
              <a:grpFill/>
            </p:grpSpPr>
            <p:sp>
              <p:nvSpPr>
                <p:cNvPr id="427" name="Rectangle 426">
                  <a:extLst>
                    <a:ext uri="{FF2B5EF4-FFF2-40B4-BE49-F238E27FC236}">
                      <a16:creationId xmlns:a16="http://schemas.microsoft.com/office/drawing/2014/main" id="{A964B781-530B-444B-ABC9-259FF10DCD3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Rectangle 427">
                  <a:extLst>
                    <a:ext uri="{FF2B5EF4-FFF2-40B4-BE49-F238E27FC236}">
                      <a16:creationId xmlns:a16="http://schemas.microsoft.com/office/drawing/2014/main" id="{9E5E324E-47EB-B843-8B3C-C4944C306EE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9" name="Rectangle 428">
                  <a:extLst>
                    <a:ext uri="{FF2B5EF4-FFF2-40B4-BE49-F238E27FC236}">
                      <a16:creationId xmlns:a16="http://schemas.microsoft.com/office/drawing/2014/main" id="{866C50E5-815C-774F-A5BD-ECD4F379792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0" name="Rectangle 429">
                  <a:extLst>
                    <a:ext uri="{FF2B5EF4-FFF2-40B4-BE49-F238E27FC236}">
                      <a16:creationId xmlns:a16="http://schemas.microsoft.com/office/drawing/2014/main" id="{813D1927-74C4-8C4F-98FF-0B6D9841D1F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sp>
        <p:nvSpPr>
          <p:cNvPr id="444" name="Rectangle 443">
            <a:extLst>
              <a:ext uri="{FF2B5EF4-FFF2-40B4-BE49-F238E27FC236}">
                <a16:creationId xmlns:a16="http://schemas.microsoft.com/office/drawing/2014/main" id="{A542E359-7E2F-D545-9EE3-CA899676A764}"/>
              </a:ext>
            </a:extLst>
          </p:cNvPr>
          <p:cNvSpPr/>
          <p:nvPr/>
        </p:nvSpPr>
        <p:spPr>
          <a:xfrm>
            <a:off x="678730" y="2733773"/>
            <a:ext cx="3261674" cy="424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Memory</a:t>
            </a:r>
          </a:p>
        </p:txBody>
      </p:sp>
      <p:sp>
        <p:nvSpPr>
          <p:cNvPr id="450" name="TextBox 449">
            <a:extLst>
              <a:ext uri="{FF2B5EF4-FFF2-40B4-BE49-F238E27FC236}">
                <a16:creationId xmlns:a16="http://schemas.microsoft.com/office/drawing/2014/main" id="{C9086D76-BBD4-2D4C-AB41-9D2EB6E452DB}"/>
              </a:ext>
            </a:extLst>
          </p:cNvPr>
          <p:cNvSpPr txBox="1"/>
          <p:nvPr/>
        </p:nvSpPr>
        <p:spPr>
          <a:xfrm>
            <a:off x="2780908" y="1706252"/>
            <a:ext cx="671979" cy="369332"/>
          </a:xfrm>
          <a:prstGeom prst="rect">
            <a:avLst/>
          </a:prstGeom>
          <a:noFill/>
        </p:spPr>
        <p:txBody>
          <a:bodyPr wrap="none" rtlCol="0">
            <a:spAutoFit/>
          </a:bodyPr>
          <a:lstStyle/>
          <a:p>
            <a:r>
              <a:rPr lang="en-US" sz="1800" b="1" dirty="0">
                <a:solidFill>
                  <a:schemeClr val="bg1"/>
                </a:solidFill>
              </a:rPr>
              <a:t>CPU</a:t>
            </a:r>
          </a:p>
        </p:txBody>
      </p:sp>
      <p:sp>
        <p:nvSpPr>
          <p:cNvPr id="451" name="TextBox 450">
            <a:extLst>
              <a:ext uri="{FF2B5EF4-FFF2-40B4-BE49-F238E27FC236}">
                <a16:creationId xmlns:a16="http://schemas.microsoft.com/office/drawing/2014/main" id="{543DC949-7DDD-674A-BF5A-ACF4CF50B04D}"/>
              </a:ext>
            </a:extLst>
          </p:cNvPr>
          <p:cNvSpPr txBox="1"/>
          <p:nvPr/>
        </p:nvSpPr>
        <p:spPr>
          <a:xfrm>
            <a:off x="1010240" y="1660690"/>
            <a:ext cx="684803" cy="369332"/>
          </a:xfrm>
          <a:prstGeom prst="rect">
            <a:avLst/>
          </a:prstGeom>
          <a:noFill/>
        </p:spPr>
        <p:txBody>
          <a:bodyPr wrap="none" rtlCol="0">
            <a:spAutoFit/>
          </a:bodyPr>
          <a:lstStyle/>
          <a:p>
            <a:r>
              <a:rPr lang="en-US" sz="1800" b="1" dirty="0">
                <a:solidFill>
                  <a:schemeClr val="bg1"/>
                </a:solidFill>
              </a:rPr>
              <a:t>GPU</a:t>
            </a:r>
          </a:p>
        </p:txBody>
      </p:sp>
      <p:sp>
        <p:nvSpPr>
          <p:cNvPr id="452" name="Rectangle 451">
            <a:extLst>
              <a:ext uri="{FF2B5EF4-FFF2-40B4-BE49-F238E27FC236}">
                <a16:creationId xmlns:a16="http://schemas.microsoft.com/office/drawing/2014/main" id="{2283D298-D530-7943-8FF1-2A6DC8C123FB}"/>
              </a:ext>
            </a:extLst>
          </p:cNvPr>
          <p:cNvSpPr/>
          <p:nvPr/>
        </p:nvSpPr>
        <p:spPr>
          <a:xfrm>
            <a:off x="5129754" y="2716492"/>
            <a:ext cx="1593130" cy="42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53" name="Group 452">
            <a:extLst>
              <a:ext uri="{FF2B5EF4-FFF2-40B4-BE49-F238E27FC236}">
                <a16:creationId xmlns:a16="http://schemas.microsoft.com/office/drawing/2014/main" id="{86895F5D-9F83-BA42-B0EF-4D1414670EB0}"/>
              </a:ext>
            </a:extLst>
          </p:cNvPr>
          <p:cNvGrpSpPr/>
          <p:nvPr/>
        </p:nvGrpSpPr>
        <p:grpSpPr>
          <a:xfrm>
            <a:off x="5135411" y="1107454"/>
            <a:ext cx="1475925" cy="1464297"/>
            <a:chOff x="552411" y="1036948"/>
            <a:chExt cx="1475925" cy="1464297"/>
          </a:xfrm>
          <a:solidFill>
            <a:srgbClr val="B14053"/>
          </a:solidFill>
        </p:grpSpPr>
        <p:grpSp>
          <p:nvGrpSpPr>
            <p:cNvPr id="454" name="Group 453">
              <a:extLst>
                <a:ext uri="{FF2B5EF4-FFF2-40B4-BE49-F238E27FC236}">
                  <a16:creationId xmlns:a16="http://schemas.microsoft.com/office/drawing/2014/main" id="{C7A0E2C7-ECBF-454F-B179-FA6C2866CB0E}"/>
                </a:ext>
              </a:extLst>
            </p:cNvPr>
            <p:cNvGrpSpPr/>
            <p:nvPr/>
          </p:nvGrpSpPr>
          <p:grpSpPr>
            <a:xfrm>
              <a:off x="552411" y="1036948"/>
              <a:ext cx="1474353" cy="367645"/>
              <a:chOff x="552411" y="1036948"/>
              <a:chExt cx="1474353" cy="367645"/>
            </a:xfrm>
            <a:grpFill/>
          </p:grpSpPr>
          <p:sp>
            <p:nvSpPr>
              <p:cNvPr id="470" name="Rectangle 469">
                <a:extLst>
                  <a:ext uri="{FF2B5EF4-FFF2-40B4-BE49-F238E27FC236}">
                    <a16:creationId xmlns:a16="http://schemas.microsoft.com/office/drawing/2014/main" id="{F8B352E7-BC6C-294C-BD62-F9ECC96C9BA1}"/>
                  </a:ext>
                </a:extLst>
              </p:cNvPr>
              <p:cNvSpPr/>
              <p:nvPr/>
            </p:nvSpPr>
            <p:spPr>
              <a:xfrm>
                <a:off x="552411" y="1036948"/>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1" name="Rectangle 470">
                <a:extLst>
                  <a:ext uri="{FF2B5EF4-FFF2-40B4-BE49-F238E27FC236}">
                    <a16:creationId xmlns:a16="http://schemas.microsoft.com/office/drawing/2014/main" id="{09CA100D-7FFC-2449-87C9-47FE9FDB0B5A}"/>
                  </a:ext>
                </a:extLst>
              </p:cNvPr>
              <p:cNvSpPr/>
              <p:nvPr/>
            </p:nvSpPr>
            <p:spPr>
              <a:xfrm>
                <a:off x="918171" y="1036948"/>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2" name="Rectangle 471">
                <a:extLst>
                  <a:ext uri="{FF2B5EF4-FFF2-40B4-BE49-F238E27FC236}">
                    <a16:creationId xmlns:a16="http://schemas.microsoft.com/office/drawing/2014/main" id="{FE447E00-DC31-F64F-858D-9E393C754AE4}"/>
                  </a:ext>
                </a:extLst>
              </p:cNvPr>
              <p:cNvSpPr/>
              <p:nvPr/>
            </p:nvSpPr>
            <p:spPr>
              <a:xfrm>
                <a:off x="1283931" y="1036948"/>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3" name="Rectangle 472">
                <a:extLst>
                  <a:ext uri="{FF2B5EF4-FFF2-40B4-BE49-F238E27FC236}">
                    <a16:creationId xmlns:a16="http://schemas.microsoft.com/office/drawing/2014/main" id="{2A217009-66F0-AA46-87EA-DBDF2D5AE6A1}"/>
                  </a:ext>
                </a:extLst>
              </p:cNvPr>
              <p:cNvSpPr/>
              <p:nvPr/>
            </p:nvSpPr>
            <p:spPr>
              <a:xfrm>
                <a:off x="1659118" y="1036948"/>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55" name="Group 454">
              <a:extLst>
                <a:ext uri="{FF2B5EF4-FFF2-40B4-BE49-F238E27FC236}">
                  <a16:creationId xmlns:a16="http://schemas.microsoft.com/office/drawing/2014/main" id="{9D296988-3F5E-F649-9C36-1F4B152A4FF9}"/>
                </a:ext>
              </a:extLst>
            </p:cNvPr>
            <p:cNvGrpSpPr/>
            <p:nvPr/>
          </p:nvGrpSpPr>
          <p:grpSpPr>
            <a:xfrm>
              <a:off x="553983" y="1396738"/>
              <a:ext cx="1474353" cy="367645"/>
              <a:chOff x="552411" y="1027521"/>
              <a:chExt cx="1474353" cy="367645"/>
            </a:xfrm>
            <a:grpFill/>
          </p:grpSpPr>
          <p:sp>
            <p:nvSpPr>
              <p:cNvPr id="466" name="Rectangle 465">
                <a:extLst>
                  <a:ext uri="{FF2B5EF4-FFF2-40B4-BE49-F238E27FC236}">
                    <a16:creationId xmlns:a16="http://schemas.microsoft.com/office/drawing/2014/main" id="{1D37FFCE-96B5-B14C-9B75-F83721351C8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7" name="Rectangle 466">
                <a:extLst>
                  <a:ext uri="{FF2B5EF4-FFF2-40B4-BE49-F238E27FC236}">
                    <a16:creationId xmlns:a16="http://schemas.microsoft.com/office/drawing/2014/main" id="{5DDE27E8-F0BD-4A4B-BDB6-CDD77F6FAE76}"/>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8" name="Rectangle 467">
                <a:extLst>
                  <a:ext uri="{FF2B5EF4-FFF2-40B4-BE49-F238E27FC236}">
                    <a16:creationId xmlns:a16="http://schemas.microsoft.com/office/drawing/2014/main" id="{3AE01348-B031-8042-8119-64BE89B6220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9" name="Rectangle 468">
                <a:extLst>
                  <a:ext uri="{FF2B5EF4-FFF2-40B4-BE49-F238E27FC236}">
                    <a16:creationId xmlns:a16="http://schemas.microsoft.com/office/drawing/2014/main" id="{EC1A5C12-C188-E84A-B39D-04434E93206C}"/>
                  </a:ext>
                </a:extLst>
              </p:cNvPr>
              <p:cNvSpPr/>
              <p:nvPr/>
            </p:nvSpPr>
            <p:spPr>
              <a:xfrm>
                <a:off x="1659118"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56" name="Group 455">
              <a:extLst>
                <a:ext uri="{FF2B5EF4-FFF2-40B4-BE49-F238E27FC236}">
                  <a16:creationId xmlns:a16="http://schemas.microsoft.com/office/drawing/2014/main" id="{A003FC66-F534-0E40-8933-3F71838FE02E}"/>
                </a:ext>
              </a:extLst>
            </p:cNvPr>
            <p:cNvGrpSpPr/>
            <p:nvPr/>
          </p:nvGrpSpPr>
          <p:grpSpPr>
            <a:xfrm>
              <a:off x="555554" y="1765954"/>
              <a:ext cx="1464926" cy="367645"/>
              <a:chOff x="552411" y="1027521"/>
              <a:chExt cx="1464926" cy="367645"/>
            </a:xfrm>
            <a:grpFill/>
          </p:grpSpPr>
          <p:sp>
            <p:nvSpPr>
              <p:cNvPr id="462" name="Rectangle 461">
                <a:extLst>
                  <a:ext uri="{FF2B5EF4-FFF2-40B4-BE49-F238E27FC236}">
                    <a16:creationId xmlns:a16="http://schemas.microsoft.com/office/drawing/2014/main" id="{365BD012-9563-5844-BA45-E95AB3D5D0A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3" name="Rectangle 462">
                <a:extLst>
                  <a:ext uri="{FF2B5EF4-FFF2-40B4-BE49-F238E27FC236}">
                    <a16:creationId xmlns:a16="http://schemas.microsoft.com/office/drawing/2014/main" id="{9DA7E896-7222-854C-B7A6-1CBD3EE4374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4" name="Rectangle 463">
                <a:extLst>
                  <a:ext uri="{FF2B5EF4-FFF2-40B4-BE49-F238E27FC236}">
                    <a16:creationId xmlns:a16="http://schemas.microsoft.com/office/drawing/2014/main" id="{A02D7BA0-8630-4E42-908D-336E1E2F721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5" name="Rectangle 464">
                <a:extLst>
                  <a:ext uri="{FF2B5EF4-FFF2-40B4-BE49-F238E27FC236}">
                    <a16:creationId xmlns:a16="http://schemas.microsoft.com/office/drawing/2014/main" id="{C473F802-7665-7944-97AD-F1F3300DB51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457" name="Group 456">
              <a:extLst>
                <a:ext uri="{FF2B5EF4-FFF2-40B4-BE49-F238E27FC236}">
                  <a16:creationId xmlns:a16="http://schemas.microsoft.com/office/drawing/2014/main" id="{4BD4F597-CA2A-5041-B7F4-AA30C99BC460}"/>
                </a:ext>
              </a:extLst>
            </p:cNvPr>
            <p:cNvGrpSpPr/>
            <p:nvPr/>
          </p:nvGrpSpPr>
          <p:grpSpPr>
            <a:xfrm>
              <a:off x="555554" y="2133600"/>
              <a:ext cx="1464926" cy="367645"/>
              <a:chOff x="552411" y="1027521"/>
              <a:chExt cx="1464926" cy="367645"/>
            </a:xfrm>
            <a:grpFill/>
          </p:grpSpPr>
          <p:sp>
            <p:nvSpPr>
              <p:cNvPr id="458" name="Rectangle 457">
                <a:extLst>
                  <a:ext uri="{FF2B5EF4-FFF2-40B4-BE49-F238E27FC236}">
                    <a16:creationId xmlns:a16="http://schemas.microsoft.com/office/drawing/2014/main" id="{12EE3FF6-90F0-3D45-A6C1-87B5137CB6A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9" name="Rectangle 458">
                <a:extLst>
                  <a:ext uri="{FF2B5EF4-FFF2-40B4-BE49-F238E27FC236}">
                    <a16:creationId xmlns:a16="http://schemas.microsoft.com/office/drawing/2014/main" id="{2A556B48-746E-8944-919C-DE82D40B8F9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0" name="Rectangle 459">
                <a:extLst>
                  <a:ext uri="{FF2B5EF4-FFF2-40B4-BE49-F238E27FC236}">
                    <a16:creationId xmlns:a16="http://schemas.microsoft.com/office/drawing/2014/main" id="{EB99307A-38B6-7E4A-96C7-19F78B788E8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1" name="Rectangle 460">
                <a:extLst>
                  <a:ext uri="{FF2B5EF4-FFF2-40B4-BE49-F238E27FC236}">
                    <a16:creationId xmlns:a16="http://schemas.microsoft.com/office/drawing/2014/main" id="{95A53F77-500C-2247-AFCC-C677C3FC12D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811" name="Rectangle 810">
            <a:extLst>
              <a:ext uri="{FF2B5EF4-FFF2-40B4-BE49-F238E27FC236}">
                <a16:creationId xmlns:a16="http://schemas.microsoft.com/office/drawing/2014/main" id="{EA91248D-C7B4-464D-8079-ECE532111B1F}"/>
              </a:ext>
            </a:extLst>
          </p:cNvPr>
          <p:cNvSpPr/>
          <p:nvPr/>
        </p:nvSpPr>
        <p:spPr>
          <a:xfrm>
            <a:off x="5139181" y="2716492"/>
            <a:ext cx="3261674" cy="424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Memory</a:t>
            </a:r>
          </a:p>
        </p:txBody>
      </p:sp>
      <p:grpSp>
        <p:nvGrpSpPr>
          <p:cNvPr id="814" name="Group 813">
            <a:extLst>
              <a:ext uri="{FF2B5EF4-FFF2-40B4-BE49-F238E27FC236}">
                <a16:creationId xmlns:a16="http://schemas.microsoft.com/office/drawing/2014/main" id="{D9E0F68D-65E4-EF46-86F1-0FFA1BB27957}"/>
              </a:ext>
            </a:extLst>
          </p:cNvPr>
          <p:cNvGrpSpPr/>
          <p:nvPr/>
        </p:nvGrpSpPr>
        <p:grpSpPr>
          <a:xfrm>
            <a:off x="7050624" y="1146732"/>
            <a:ext cx="1362436" cy="1425019"/>
            <a:chOff x="667105" y="1146731"/>
            <a:chExt cx="1362436" cy="1425019"/>
          </a:xfrm>
          <a:solidFill>
            <a:srgbClr val="00B050"/>
          </a:solidFill>
        </p:grpSpPr>
        <p:grpSp>
          <p:nvGrpSpPr>
            <p:cNvPr id="815" name="Group 814">
              <a:extLst>
                <a:ext uri="{FF2B5EF4-FFF2-40B4-BE49-F238E27FC236}">
                  <a16:creationId xmlns:a16="http://schemas.microsoft.com/office/drawing/2014/main" id="{B7A9F55C-0BD5-5C43-8C76-ABFD02920034}"/>
                </a:ext>
              </a:extLst>
            </p:cNvPr>
            <p:cNvGrpSpPr/>
            <p:nvPr/>
          </p:nvGrpSpPr>
          <p:grpSpPr>
            <a:xfrm>
              <a:off x="667105" y="1154587"/>
              <a:ext cx="341564" cy="358219"/>
              <a:chOff x="552411" y="1027521"/>
              <a:chExt cx="1468069" cy="1473724"/>
            </a:xfrm>
            <a:grpFill/>
          </p:grpSpPr>
          <p:grpSp>
            <p:nvGrpSpPr>
              <p:cNvPr id="1131" name="Group 1130">
                <a:extLst>
                  <a:ext uri="{FF2B5EF4-FFF2-40B4-BE49-F238E27FC236}">
                    <a16:creationId xmlns:a16="http://schemas.microsoft.com/office/drawing/2014/main" id="{487417BB-FA89-BC45-9A82-2AD2709B27C1}"/>
                  </a:ext>
                </a:extLst>
              </p:cNvPr>
              <p:cNvGrpSpPr/>
              <p:nvPr/>
            </p:nvGrpSpPr>
            <p:grpSpPr>
              <a:xfrm>
                <a:off x="552411" y="1027521"/>
                <a:ext cx="1464926" cy="367645"/>
                <a:chOff x="552411" y="1027521"/>
                <a:chExt cx="1464926" cy="367645"/>
              </a:xfrm>
              <a:grpFill/>
            </p:grpSpPr>
            <p:sp>
              <p:nvSpPr>
                <p:cNvPr id="1147" name="Rectangle 1146">
                  <a:extLst>
                    <a:ext uri="{FF2B5EF4-FFF2-40B4-BE49-F238E27FC236}">
                      <a16:creationId xmlns:a16="http://schemas.microsoft.com/office/drawing/2014/main" id="{5A35987B-05FF-C949-A11E-5E517E8AFD6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8" name="Rectangle 1147">
                  <a:extLst>
                    <a:ext uri="{FF2B5EF4-FFF2-40B4-BE49-F238E27FC236}">
                      <a16:creationId xmlns:a16="http://schemas.microsoft.com/office/drawing/2014/main" id="{56D1033A-D13C-614D-80C7-3B8F71FD99F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9" name="Rectangle 1148">
                  <a:extLst>
                    <a:ext uri="{FF2B5EF4-FFF2-40B4-BE49-F238E27FC236}">
                      <a16:creationId xmlns:a16="http://schemas.microsoft.com/office/drawing/2014/main" id="{A2F7F7EA-E261-AE4C-AB73-37A0FAA64F6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0" name="Rectangle 1149">
                  <a:extLst>
                    <a:ext uri="{FF2B5EF4-FFF2-40B4-BE49-F238E27FC236}">
                      <a16:creationId xmlns:a16="http://schemas.microsoft.com/office/drawing/2014/main" id="{3F1AAF78-C090-1E46-A81E-B106936A9F2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32" name="Group 1131">
                <a:extLst>
                  <a:ext uri="{FF2B5EF4-FFF2-40B4-BE49-F238E27FC236}">
                    <a16:creationId xmlns:a16="http://schemas.microsoft.com/office/drawing/2014/main" id="{FFDD73CE-6C87-AA4A-A4B5-DEB3418DDF3F}"/>
                  </a:ext>
                </a:extLst>
              </p:cNvPr>
              <p:cNvGrpSpPr/>
              <p:nvPr/>
            </p:nvGrpSpPr>
            <p:grpSpPr>
              <a:xfrm>
                <a:off x="553983" y="1396738"/>
                <a:ext cx="1464926" cy="367645"/>
                <a:chOff x="552411" y="1027521"/>
                <a:chExt cx="1464926" cy="367645"/>
              </a:xfrm>
              <a:grpFill/>
            </p:grpSpPr>
            <p:sp>
              <p:nvSpPr>
                <p:cNvPr id="1143" name="Rectangle 1142">
                  <a:extLst>
                    <a:ext uri="{FF2B5EF4-FFF2-40B4-BE49-F238E27FC236}">
                      <a16:creationId xmlns:a16="http://schemas.microsoft.com/office/drawing/2014/main" id="{9CF50412-E7A3-4E41-B0EC-F2D673F60A6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4" name="Rectangle 1143">
                  <a:extLst>
                    <a:ext uri="{FF2B5EF4-FFF2-40B4-BE49-F238E27FC236}">
                      <a16:creationId xmlns:a16="http://schemas.microsoft.com/office/drawing/2014/main" id="{C982C632-33CB-CD4E-898B-1FB35C6C394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5" name="Rectangle 1144">
                  <a:extLst>
                    <a:ext uri="{FF2B5EF4-FFF2-40B4-BE49-F238E27FC236}">
                      <a16:creationId xmlns:a16="http://schemas.microsoft.com/office/drawing/2014/main" id="{4410FE4C-2F4A-6742-A278-2D88CE23EC2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6" name="Rectangle 1145">
                  <a:extLst>
                    <a:ext uri="{FF2B5EF4-FFF2-40B4-BE49-F238E27FC236}">
                      <a16:creationId xmlns:a16="http://schemas.microsoft.com/office/drawing/2014/main" id="{59F7A480-9CEE-8040-B304-C324EA7238FA}"/>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33" name="Group 1132">
                <a:extLst>
                  <a:ext uri="{FF2B5EF4-FFF2-40B4-BE49-F238E27FC236}">
                    <a16:creationId xmlns:a16="http://schemas.microsoft.com/office/drawing/2014/main" id="{406CA8E0-F531-FF42-954C-758607EFD603}"/>
                  </a:ext>
                </a:extLst>
              </p:cNvPr>
              <p:cNvGrpSpPr/>
              <p:nvPr/>
            </p:nvGrpSpPr>
            <p:grpSpPr>
              <a:xfrm>
                <a:off x="555554" y="1765954"/>
                <a:ext cx="1464926" cy="367645"/>
                <a:chOff x="552411" y="1027521"/>
                <a:chExt cx="1464926" cy="367645"/>
              </a:xfrm>
              <a:grpFill/>
            </p:grpSpPr>
            <p:sp>
              <p:nvSpPr>
                <p:cNvPr id="1139" name="Rectangle 1138">
                  <a:extLst>
                    <a:ext uri="{FF2B5EF4-FFF2-40B4-BE49-F238E27FC236}">
                      <a16:creationId xmlns:a16="http://schemas.microsoft.com/office/drawing/2014/main" id="{E93A5210-D4BA-1F47-B7E1-4161BDE2770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0" name="Rectangle 1139">
                  <a:extLst>
                    <a:ext uri="{FF2B5EF4-FFF2-40B4-BE49-F238E27FC236}">
                      <a16:creationId xmlns:a16="http://schemas.microsoft.com/office/drawing/2014/main" id="{DAA23A65-6C99-1841-8EF7-8EE08023A389}"/>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1" name="Rectangle 1140">
                  <a:extLst>
                    <a:ext uri="{FF2B5EF4-FFF2-40B4-BE49-F238E27FC236}">
                      <a16:creationId xmlns:a16="http://schemas.microsoft.com/office/drawing/2014/main" id="{A6105E3A-34BC-0E42-BDD7-D743D4789E6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2" name="Rectangle 1141">
                  <a:extLst>
                    <a:ext uri="{FF2B5EF4-FFF2-40B4-BE49-F238E27FC236}">
                      <a16:creationId xmlns:a16="http://schemas.microsoft.com/office/drawing/2014/main" id="{FC79118F-3B71-AA44-8C8D-39D95F0BA35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34" name="Group 1133">
                <a:extLst>
                  <a:ext uri="{FF2B5EF4-FFF2-40B4-BE49-F238E27FC236}">
                    <a16:creationId xmlns:a16="http://schemas.microsoft.com/office/drawing/2014/main" id="{69E62E9A-7A94-0142-AE67-D12FFB5D3F42}"/>
                  </a:ext>
                </a:extLst>
              </p:cNvPr>
              <p:cNvGrpSpPr/>
              <p:nvPr/>
            </p:nvGrpSpPr>
            <p:grpSpPr>
              <a:xfrm>
                <a:off x="555554" y="2133600"/>
                <a:ext cx="1464926" cy="367645"/>
                <a:chOff x="552411" y="1027521"/>
                <a:chExt cx="1464926" cy="367645"/>
              </a:xfrm>
              <a:grpFill/>
            </p:grpSpPr>
            <p:sp>
              <p:nvSpPr>
                <p:cNvPr id="1135" name="Rectangle 1134">
                  <a:extLst>
                    <a:ext uri="{FF2B5EF4-FFF2-40B4-BE49-F238E27FC236}">
                      <a16:creationId xmlns:a16="http://schemas.microsoft.com/office/drawing/2014/main" id="{EE0CB1C0-6F0E-854A-BF09-F6D304048D9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6" name="Rectangle 1135">
                  <a:extLst>
                    <a:ext uri="{FF2B5EF4-FFF2-40B4-BE49-F238E27FC236}">
                      <a16:creationId xmlns:a16="http://schemas.microsoft.com/office/drawing/2014/main" id="{3BC8A10E-9463-7A4F-BCD2-B4A355F6DAE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7" name="Rectangle 1136">
                  <a:extLst>
                    <a:ext uri="{FF2B5EF4-FFF2-40B4-BE49-F238E27FC236}">
                      <a16:creationId xmlns:a16="http://schemas.microsoft.com/office/drawing/2014/main" id="{251E1FAF-EB33-3A42-BCC7-B5A58D79E33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8" name="Rectangle 1137">
                  <a:extLst>
                    <a:ext uri="{FF2B5EF4-FFF2-40B4-BE49-F238E27FC236}">
                      <a16:creationId xmlns:a16="http://schemas.microsoft.com/office/drawing/2014/main" id="{F8EB2C24-8CB6-954B-AF40-F04B4A28CEA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16" name="Group 815">
              <a:extLst>
                <a:ext uri="{FF2B5EF4-FFF2-40B4-BE49-F238E27FC236}">
                  <a16:creationId xmlns:a16="http://schemas.microsoft.com/office/drawing/2014/main" id="{A6A7C2B3-3AD9-D242-877A-7D53908233BB}"/>
                </a:ext>
              </a:extLst>
            </p:cNvPr>
            <p:cNvGrpSpPr/>
            <p:nvPr/>
          </p:nvGrpSpPr>
          <p:grpSpPr>
            <a:xfrm>
              <a:off x="1008041" y="1146731"/>
              <a:ext cx="341564" cy="358219"/>
              <a:chOff x="552411" y="1027521"/>
              <a:chExt cx="1468069" cy="1473724"/>
            </a:xfrm>
            <a:grpFill/>
          </p:grpSpPr>
          <p:grpSp>
            <p:nvGrpSpPr>
              <p:cNvPr id="1111" name="Group 1110">
                <a:extLst>
                  <a:ext uri="{FF2B5EF4-FFF2-40B4-BE49-F238E27FC236}">
                    <a16:creationId xmlns:a16="http://schemas.microsoft.com/office/drawing/2014/main" id="{D228090B-C558-9E41-958F-C903B7E1F0D5}"/>
                  </a:ext>
                </a:extLst>
              </p:cNvPr>
              <p:cNvGrpSpPr/>
              <p:nvPr/>
            </p:nvGrpSpPr>
            <p:grpSpPr>
              <a:xfrm>
                <a:off x="552411" y="1027521"/>
                <a:ext cx="1464926" cy="367645"/>
                <a:chOff x="552411" y="1027521"/>
                <a:chExt cx="1464926" cy="367645"/>
              </a:xfrm>
              <a:grpFill/>
            </p:grpSpPr>
            <p:sp>
              <p:nvSpPr>
                <p:cNvPr id="1127" name="Rectangle 1126">
                  <a:extLst>
                    <a:ext uri="{FF2B5EF4-FFF2-40B4-BE49-F238E27FC236}">
                      <a16:creationId xmlns:a16="http://schemas.microsoft.com/office/drawing/2014/main" id="{764B095A-6725-B940-B41C-A048190057A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8" name="Rectangle 1127">
                  <a:extLst>
                    <a:ext uri="{FF2B5EF4-FFF2-40B4-BE49-F238E27FC236}">
                      <a16:creationId xmlns:a16="http://schemas.microsoft.com/office/drawing/2014/main" id="{212BDFDC-CB23-AA45-9872-7E1469C9725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9" name="Rectangle 1128">
                  <a:extLst>
                    <a:ext uri="{FF2B5EF4-FFF2-40B4-BE49-F238E27FC236}">
                      <a16:creationId xmlns:a16="http://schemas.microsoft.com/office/drawing/2014/main" id="{A1EEF905-D5E3-A349-9CD0-E803A4C784A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0" name="Rectangle 1129">
                  <a:extLst>
                    <a:ext uri="{FF2B5EF4-FFF2-40B4-BE49-F238E27FC236}">
                      <a16:creationId xmlns:a16="http://schemas.microsoft.com/office/drawing/2014/main" id="{624ED6EB-88AE-CC46-802C-96C96AF6FA7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12" name="Group 1111">
                <a:extLst>
                  <a:ext uri="{FF2B5EF4-FFF2-40B4-BE49-F238E27FC236}">
                    <a16:creationId xmlns:a16="http://schemas.microsoft.com/office/drawing/2014/main" id="{31B9C6D4-AA93-0344-9730-244B82BBB9DB}"/>
                  </a:ext>
                </a:extLst>
              </p:cNvPr>
              <p:cNvGrpSpPr/>
              <p:nvPr/>
            </p:nvGrpSpPr>
            <p:grpSpPr>
              <a:xfrm>
                <a:off x="553983" y="1396738"/>
                <a:ext cx="1464926" cy="367645"/>
                <a:chOff x="552411" y="1027521"/>
                <a:chExt cx="1464926" cy="367645"/>
              </a:xfrm>
              <a:grpFill/>
            </p:grpSpPr>
            <p:sp>
              <p:nvSpPr>
                <p:cNvPr id="1123" name="Rectangle 1122">
                  <a:extLst>
                    <a:ext uri="{FF2B5EF4-FFF2-40B4-BE49-F238E27FC236}">
                      <a16:creationId xmlns:a16="http://schemas.microsoft.com/office/drawing/2014/main" id="{059B1AE2-72FC-CA44-A9E2-2305A10648F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4" name="Rectangle 1123">
                  <a:extLst>
                    <a:ext uri="{FF2B5EF4-FFF2-40B4-BE49-F238E27FC236}">
                      <a16:creationId xmlns:a16="http://schemas.microsoft.com/office/drawing/2014/main" id="{A9A0D4B7-8A9A-DE4C-8E32-FB373E5E378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5" name="Rectangle 1124">
                  <a:extLst>
                    <a:ext uri="{FF2B5EF4-FFF2-40B4-BE49-F238E27FC236}">
                      <a16:creationId xmlns:a16="http://schemas.microsoft.com/office/drawing/2014/main" id="{3C15138D-DB64-7E45-A281-6A20CC1E9B5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6" name="Rectangle 1125">
                  <a:extLst>
                    <a:ext uri="{FF2B5EF4-FFF2-40B4-BE49-F238E27FC236}">
                      <a16:creationId xmlns:a16="http://schemas.microsoft.com/office/drawing/2014/main" id="{5F6B67E9-C806-154E-958C-25CFC48B678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13" name="Group 1112">
                <a:extLst>
                  <a:ext uri="{FF2B5EF4-FFF2-40B4-BE49-F238E27FC236}">
                    <a16:creationId xmlns:a16="http://schemas.microsoft.com/office/drawing/2014/main" id="{31090152-4234-B24E-8CCE-0F7FCC4320E6}"/>
                  </a:ext>
                </a:extLst>
              </p:cNvPr>
              <p:cNvGrpSpPr/>
              <p:nvPr/>
            </p:nvGrpSpPr>
            <p:grpSpPr>
              <a:xfrm>
                <a:off x="555554" y="1765954"/>
                <a:ext cx="1464926" cy="367645"/>
                <a:chOff x="552411" y="1027521"/>
                <a:chExt cx="1464926" cy="367645"/>
              </a:xfrm>
              <a:grpFill/>
            </p:grpSpPr>
            <p:sp>
              <p:nvSpPr>
                <p:cNvPr id="1119" name="Rectangle 1118">
                  <a:extLst>
                    <a:ext uri="{FF2B5EF4-FFF2-40B4-BE49-F238E27FC236}">
                      <a16:creationId xmlns:a16="http://schemas.microsoft.com/office/drawing/2014/main" id="{868EF24E-816F-D54F-A900-A2016631A74E}"/>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0" name="Rectangle 1119">
                  <a:extLst>
                    <a:ext uri="{FF2B5EF4-FFF2-40B4-BE49-F238E27FC236}">
                      <a16:creationId xmlns:a16="http://schemas.microsoft.com/office/drawing/2014/main" id="{A2FBC5A1-3052-0141-923D-5BCBA7AF133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1" name="Rectangle 1120">
                  <a:extLst>
                    <a:ext uri="{FF2B5EF4-FFF2-40B4-BE49-F238E27FC236}">
                      <a16:creationId xmlns:a16="http://schemas.microsoft.com/office/drawing/2014/main" id="{E031F9B3-37B3-9E47-9034-D1B14167F6C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2" name="Rectangle 1121">
                  <a:extLst>
                    <a:ext uri="{FF2B5EF4-FFF2-40B4-BE49-F238E27FC236}">
                      <a16:creationId xmlns:a16="http://schemas.microsoft.com/office/drawing/2014/main" id="{8A860329-165A-A94C-B3B5-0162F6335D5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114" name="Group 1113">
                <a:extLst>
                  <a:ext uri="{FF2B5EF4-FFF2-40B4-BE49-F238E27FC236}">
                    <a16:creationId xmlns:a16="http://schemas.microsoft.com/office/drawing/2014/main" id="{2FBD121C-C560-BF43-A364-5F46EF77EFA6}"/>
                  </a:ext>
                </a:extLst>
              </p:cNvPr>
              <p:cNvGrpSpPr/>
              <p:nvPr/>
            </p:nvGrpSpPr>
            <p:grpSpPr>
              <a:xfrm>
                <a:off x="555554" y="2133600"/>
                <a:ext cx="1464926" cy="367645"/>
                <a:chOff x="552411" y="1027521"/>
                <a:chExt cx="1464926" cy="367645"/>
              </a:xfrm>
              <a:grpFill/>
            </p:grpSpPr>
            <p:sp>
              <p:nvSpPr>
                <p:cNvPr id="1115" name="Rectangle 1114">
                  <a:extLst>
                    <a:ext uri="{FF2B5EF4-FFF2-40B4-BE49-F238E27FC236}">
                      <a16:creationId xmlns:a16="http://schemas.microsoft.com/office/drawing/2014/main" id="{4B7BB283-5A54-294F-93D5-AF1BEC9D591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6" name="Rectangle 1115">
                  <a:extLst>
                    <a:ext uri="{FF2B5EF4-FFF2-40B4-BE49-F238E27FC236}">
                      <a16:creationId xmlns:a16="http://schemas.microsoft.com/office/drawing/2014/main" id="{FD64B08A-F2CB-8544-A4FA-5543E312D649}"/>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7" name="Rectangle 1116">
                  <a:extLst>
                    <a:ext uri="{FF2B5EF4-FFF2-40B4-BE49-F238E27FC236}">
                      <a16:creationId xmlns:a16="http://schemas.microsoft.com/office/drawing/2014/main" id="{D0BA9C82-63D5-1A4D-A09E-BD28A5C34FF2}"/>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8" name="Rectangle 1117">
                  <a:extLst>
                    <a:ext uri="{FF2B5EF4-FFF2-40B4-BE49-F238E27FC236}">
                      <a16:creationId xmlns:a16="http://schemas.microsoft.com/office/drawing/2014/main" id="{074ACBE8-33C9-0D41-AB6C-1F24DBC9B21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17" name="Group 816">
              <a:extLst>
                <a:ext uri="{FF2B5EF4-FFF2-40B4-BE49-F238E27FC236}">
                  <a16:creationId xmlns:a16="http://schemas.microsoft.com/office/drawing/2014/main" id="{48B7C001-784A-C54A-B68E-E7B1C4F8B30A}"/>
                </a:ext>
              </a:extLst>
            </p:cNvPr>
            <p:cNvGrpSpPr/>
            <p:nvPr/>
          </p:nvGrpSpPr>
          <p:grpSpPr>
            <a:xfrm>
              <a:off x="1347406" y="1146731"/>
              <a:ext cx="341564" cy="358219"/>
              <a:chOff x="552411" y="1027521"/>
              <a:chExt cx="1468069" cy="1473724"/>
            </a:xfrm>
            <a:grpFill/>
          </p:grpSpPr>
          <p:grpSp>
            <p:nvGrpSpPr>
              <p:cNvPr id="1091" name="Group 1090">
                <a:extLst>
                  <a:ext uri="{FF2B5EF4-FFF2-40B4-BE49-F238E27FC236}">
                    <a16:creationId xmlns:a16="http://schemas.microsoft.com/office/drawing/2014/main" id="{1BFC7CDC-095C-2A49-A685-3C0DB465D5DA}"/>
                  </a:ext>
                </a:extLst>
              </p:cNvPr>
              <p:cNvGrpSpPr/>
              <p:nvPr/>
            </p:nvGrpSpPr>
            <p:grpSpPr>
              <a:xfrm>
                <a:off x="552411" y="1027521"/>
                <a:ext cx="1464926" cy="367645"/>
                <a:chOff x="552411" y="1027521"/>
                <a:chExt cx="1464926" cy="367645"/>
              </a:xfrm>
              <a:grpFill/>
            </p:grpSpPr>
            <p:sp>
              <p:nvSpPr>
                <p:cNvPr id="1107" name="Rectangle 1106">
                  <a:extLst>
                    <a:ext uri="{FF2B5EF4-FFF2-40B4-BE49-F238E27FC236}">
                      <a16:creationId xmlns:a16="http://schemas.microsoft.com/office/drawing/2014/main" id="{C44A6B2C-8587-764C-A2B5-9ED4A8CEEA6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8" name="Rectangle 1107">
                  <a:extLst>
                    <a:ext uri="{FF2B5EF4-FFF2-40B4-BE49-F238E27FC236}">
                      <a16:creationId xmlns:a16="http://schemas.microsoft.com/office/drawing/2014/main" id="{85F4F7FC-2DD8-F246-B259-D1455E5BDF1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9" name="Rectangle 1108">
                  <a:extLst>
                    <a:ext uri="{FF2B5EF4-FFF2-40B4-BE49-F238E27FC236}">
                      <a16:creationId xmlns:a16="http://schemas.microsoft.com/office/drawing/2014/main" id="{E73D8727-303E-7943-ADEE-73B25BD5BFC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0" name="Rectangle 1109">
                  <a:extLst>
                    <a:ext uri="{FF2B5EF4-FFF2-40B4-BE49-F238E27FC236}">
                      <a16:creationId xmlns:a16="http://schemas.microsoft.com/office/drawing/2014/main" id="{954AAC10-58CD-D54A-982B-03DD08980E3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92" name="Group 1091">
                <a:extLst>
                  <a:ext uri="{FF2B5EF4-FFF2-40B4-BE49-F238E27FC236}">
                    <a16:creationId xmlns:a16="http://schemas.microsoft.com/office/drawing/2014/main" id="{A1D69D3E-0EFC-EB49-B803-1E8FC646AFD8}"/>
                  </a:ext>
                </a:extLst>
              </p:cNvPr>
              <p:cNvGrpSpPr/>
              <p:nvPr/>
            </p:nvGrpSpPr>
            <p:grpSpPr>
              <a:xfrm>
                <a:off x="553983" y="1396738"/>
                <a:ext cx="1464926" cy="367645"/>
                <a:chOff x="552411" y="1027521"/>
                <a:chExt cx="1464926" cy="367645"/>
              </a:xfrm>
              <a:grpFill/>
            </p:grpSpPr>
            <p:sp>
              <p:nvSpPr>
                <p:cNvPr id="1103" name="Rectangle 1102">
                  <a:extLst>
                    <a:ext uri="{FF2B5EF4-FFF2-40B4-BE49-F238E27FC236}">
                      <a16:creationId xmlns:a16="http://schemas.microsoft.com/office/drawing/2014/main" id="{C4F91AF7-94FF-3E43-B4B7-67365B91FD9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4" name="Rectangle 1103">
                  <a:extLst>
                    <a:ext uri="{FF2B5EF4-FFF2-40B4-BE49-F238E27FC236}">
                      <a16:creationId xmlns:a16="http://schemas.microsoft.com/office/drawing/2014/main" id="{D210186C-F52F-F148-9D66-7EC58BD0766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5" name="Rectangle 1104">
                  <a:extLst>
                    <a:ext uri="{FF2B5EF4-FFF2-40B4-BE49-F238E27FC236}">
                      <a16:creationId xmlns:a16="http://schemas.microsoft.com/office/drawing/2014/main" id="{4405FA50-C8B1-C946-A16D-411CED02B48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6" name="Rectangle 1105">
                  <a:extLst>
                    <a:ext uri="{FF2B5EF4-FFF2-40B4-BE49-F238E27FC236}">
                      <a16:creationId xmlns:a16="http://schemas.microsoft.com/office/drawing/2014/main" id="{401AE10A-F45B-5946-97EC-5CBA1F46A66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93" name="Group 1092">
                <a:extLst>
                  <a:ext uri="{FF2B5EF4-FFF2-40B4-BE49-F238E27FC236}">
                    <a16:creationId xmlns:a16="http://schemas.microsoft.com/office/drawing/2014/main" id="{968F2006-2DE4-F947-B475-2914B505CBF3}"/>
                  </a:ext>
                </a:extLst>
              </p:cNvPr>
              <p:cNvGrpSpPr/>
              <p:nvPr/>
            </p:nvGrpSpPr>
            <p:grpSpPr>
              <a:xfrm>
                <a:off x="555554" y="1765954"/>
                <a:ext cx="1464926" cy="367645"/>
                <a:chOff x="552411" y="1027521"/>
                <a:chExt cx="1464926" cy="367645"/>
              </a:xfrm>
              <a:grpFill/>
            </p:grpSpPr>
            <p:sp>
              <p:nvSpPr>
                <p:cNvPr id="1099" name="Rectangle 1098">
                  <a:extLst>
                    <a:ext uri="{FF2B5EF4-FFF2-40B4-BE49-F238E27FC236}">
                      <a16:creationId xmlns:a16="http://schemas.microsoft.com/office/drawing/2014/main" id="{F3677E3A-C72C-6D4C-B556-4CC5FEA27EC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0" name="Rectangle 1099">
                  <a:extLst>
                    <a:ext uri="{FF2B5EF4-FFF2-40B4-BE49-F238E27FC236}">
                      <a16:creationId xmlns:a16="http://schemas.microsoft.com/office/drawing/2014/main" id="{41E7578A-3DA7-7B40-A183-8F221FFFF43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1" name="Rectangle 1100">
                  <a:extLst>
                    <a:ext uri="{FF2B5EF4-FFF2-40B4-BE49-F238E27FC236}">
                      <a16:creationId xmlns:a16="http://schemas.microsoft.com/office/drawing/2014/main" id="{76EB3377-76D9-CB48-8060-91194F5C198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2" name="Rectangle 1101">
                  <a:extLst>
                    <a:ext uri="{FF2B5EF4-FFF2-40B4-BE49-F238E27FC236}">
                      <a16:creationId xmlns:a16="http://schemas.microsoft.com/office/drawing/2014/main" id="{0784C971-C0A1-A545-8FEE-53451BDEA80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94" name="Group 1093">
                <a:extLst>
                  <a:ext uri="{FF2B5EF4-FFF2-40B4-BE49-F238E27FC236}">
                    <a16:creationId xmlns:a16="http://schemas.microsoft.com/office/drawing/2014/main" id="{B8D10E4B-14BF-BF4D-87EA-663DB096C6BC}"/>
                  </a:ext>
                </a:extLst>
              </p:cNvPr>
              <p:cNvGrpSpPr/>
              <p:nvPr/>
            </p:nvGrpSpPr>
            <p:grpSpPr>
              <a:xfrm>
                <a:off x="555554" y="2133600"/>
                <a:ext cx="1464926" cy="367645"/>
                <a:chOff x="552411" y="1027521"/>
                <a:chExt cx="1464926" cy="367645"/>
              </a:xfrm>
              <a:grpFill/>
            </p:grpSpPr>
            <p:sp>
              <p:nvSpPr>
                <p:cNvPr id="1095" name="Rectangle 1094">
                  <a:extLst>
                    <a:ext uri="{FF2B5EF4-FFF2-40B4-BE49-F238E27FC236}">
                      <a16:creationId xmlns:a16="http://schemas.microsoft.com/office/drawing/2014/main" id="{B7646158-BB3A-BF4A-AC0B-19A2FFF0E60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6" name="Rectangle 1095">
                  <a:extLst>
                    <a:ext uri="{FF2B5EF4-FFF2-40B4-BE49-F238E27FC236}">
                      <a16:creationId xmlns:a16="http://schemas.microsoft.com/office/drawing/2014/main" id="{F616B203-7BE5-624C-AB69-7C724C4DD72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7" name="Rectangle 1096">
                  <a:extLst>
                    <a:ext uri="{FF2B5EF4-FFF2-40B4-BE49-F238E27FC236}">
                      <a16:creationId xmlns:a16="http://schemas.microsoft.com/office/drawing/2014/main" id="{6374D941-2BD7-0441-A009-241F7E7FDDA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8" name="Rectangle 1097">
                  <a:extLst>
                    <a:ext uri="{FF2B5EF4-FFF2-40B4-BE49-F238E27FC236}">
                      <a16:creationId xmlns:a16="http://schemas.microsoft.com/office/drawing/2014/main" id="{F35BDF18-915F-414F-9A4D-80A208E67AA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18" name="Group 817">
              <a:extLst>
                <a:ext uri="{FF2B5EF4-FFF2-40B4-BE49-F238E27FC236}">
                  <a16:creationId xmlns:a16="http://schemas.microsoft.com/office/drawing/2014/main" id="{0F36208D-E439-874D-976D-7F2DB7DC98F3}"/>
                </a:ext>
              </a:extLst>
            </p:cNvPr>
            <p:cNvGrpSpPr/>
            <p:nvPr/>
          </p:nvGrpSpPr>
          <p:grpSpPr>
            <a:xfrm>
              <a:off x="1686771" y="1146731"/>
              <a:ext cx="341564" cy="358219"/>
              <a:chOff x="552411" y="1027521"/>
              <a:chExt cx="1468069" cy="1473724"/>
            </a:xfrm>
            <a:grpFill/>
          </p:grpSpPr>
          <p:grpSp>
            <p:nvGrpSpPr>
              <p:cNvPr id="1071" name="Group 1070">
                <a:extLst>
                  <a:ext uri="{FF2B5EF4-FFF2-40B4-BE49-F238E27FC236}">
                    <a16:creationId xmlns:a16="http://schemas.microsoft.com/office/drawing/2014/main" id="{B3EDAAD2-2EE0-BB48-81A8-DA3210B32A5E}"/>
                  </a:ext>
                </a:extLst>
              </p:cNvPr>
              <p:cNvGrpSpPr/>
              <p:nvPr/>
            </p:nvGrpSpPr>
            <p:grpSpPr>
              <a:xfrm>
                <a:off x="552411" y="1027521"/>
                <a:ext cx="1464926" cy="367645"/>
                <a:chOff x="552411" y="1027521"/>
                <a:chExt cx="1464926" cy="367645"/>
              </a:xfrm>
              <a:grpFill/>
            </p:grpSpPr>
            <p:sp>
              <p:nvSpPr>
                <p:cNvPr id="1087" name="Rectangle 1086">
                  <a:extLst>
                    <a:ext uri="{FF2B5EF4-FFF2-40B4-BE49-F238E27FC236}">
                      <a16:creationId xmlns:a16="http://schemas.microsoft.com/office/drawing/2014/main" id="{8054D83F-4E8B-BF46-88BF-0413C1C7EDF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8" name="Rectangle 1087">
                  <a:extLst>
                    <a:ext uri="{FF2B5EF4-FFF2-40B4-BE49-F238E27FC236}">
                      <a16:creationId xmlns:a16="http://schemas.microsoft.com/office/drawing/2014/main" id="{B81D57C0-4F07-AA43-8CCF-32D804A8BAC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9" name="Rectangle 1088">
                  <a:extLst>
                    <a:ext uri="{FF2B5EF4-FFF2-40B4-BE49-F238E27FC236}">
                      <a16:creationId xmlns:a16="http://schemas.microsoft.com/office/drawing/2014/main" id="{79AFD711-CC2B-FD4D-B2EB-7327C489ED4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0" name="Rectangle 1089">
                  <a:extLst>
                    <a:ext uri="{FF2B5EF4-FFF2-40B4-BE49-F238E27FC236}">
                      <a16:creationId xmlns:a16="http://schemas.microsoft.com/office/drawing/2014/main" id="{7BF36DAD-4DAE-B64A-B91D-A58AAFE845C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72" name="Group 1071">
                <a:extLst>
                  <a:ext uri="{FF2B5EF4-FFF2-40B4-BE49-F238E27FC236}">
                    <a16:creationId xmlns:a16="http://schemas.microsoft.com/office/drawing/2014/main" id="{F563A87F-BE8F-4546-AE4F-ED3F53C3B265}"/>
                  </a:ext>
                </a:extLst>
              </p:cNvPr>
              <p:cNvGrpSpPr/>
              <p:nvPr/>
            </p:nvGrpSpPr>
            <p:grpSpPr>
              <a:xfrm>
                <a:off x="553983" y="1396738"/>
                <a:ext cx="1464926" cy="367645"/>
                <a:chOff x="552411" y="1027521"/>
                <a:chExt cx="1464926" cy="367645"/>
              </a:xfrm>
              <a:grpFill/>
            </p:grpSpPr>
            <p:sp>
              <p:nvSpPr>
                <p:cNvPr id="1083" name="Rectangle 1082">
                  <a:extLst>
                    <a:ext uri="{FF2B5EF4-FFF2-40B4-BE49-F238E27FC236}">
                      <a16:creationId xmlns:a16="http://schemas.microsoft.com/office/drawing/2014/main" id="{BAF3E125-27CA-C44D-9F8C-B2E98B2DBC8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4" name="Rectangle 1083">
                  <a:extLst>
                    <a:ext uri="{FF2B5EF4-FFF2-40B4-BE49-F238E27FC236}">
                      <a16:creationId xmlns:a16="http://schemas.microsoft.com/office/drawing/2014/main" id="{DF56E176-3DF0-EF40-906F-F262F1F0182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5" name="Rectangle 1084">
                  <a:extLst>
                    <a:ext uri="{FF2B5EF4-FFF2-40B4-BE49-F238E27FC236}">
                      <a16:creationId xmlns:a16="http://schemas.microsoft.com/office/drawing/2014/main" id="{17863486-2E16-574B-B5F0-8DB1357B34B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6" name="Rectangle 1085">
                  <a:extLst>
                    <a:ext uri="{FF2B5EF4-FFF2-40B4-BE49-F238E27FC236}">
                      <a16:creationId xmlns:a16="http://schemas.microsoft.com/office/drawing/2014/main" id="{B047F9B9-A95D-EF4F-9DDF-212DECF915E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73" name="Group 1072">
                <a:extLst>
                  <a:ext uri="{FF2B5EF4-FFF2-40B4-BE49-F238E27FC236}">
                    <a16:creationId xmlns:a16="http://schemas.microsoft.com/office/drawing/2014/main" id="{0B90CE13-42C2-8348-80BA-B7DD4CAC72AC}"/>
                  </a:ext>
                </a:extLst>
              </p:cNvPr>
              <p:cNvGrpSpPr/>
              <p:nvPr/>
            </p:nvGrpSpPr>
            <p:grpSpPr>
              <a:xfrm>
                <a:off x="555554" y="1765954"/>
                <a:ext cx="1464926" cy="367645"/>
                <a:chOff x="552411" y="1027521"/>
                <a:chExt cx="1464926" cy="367645"/>
              </a:xfrm>
              <a:grpFill/>
            </p:grpSpPr>
            <p:sp>
              <p:nvSpPr>
                <p:cNvPr id="1079" name="Rectangle 1078">
                  <a:extLst>
                    <a:ext uri="{FF2B5EF4-FFF2-40B4-BE49-F238E27FC236}">
                      <a16:creationId xmlns:a16="http://schemas.microsoft.com/office/drawing/2014/main" id="{53EF6AE0-5E7A-6248-86B1-B134A36FE7C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0" name="Rectangle 1079">
                  <a:extLst>
                    <a:ext uri="{FF2B5EF4-FFF2-40B4-BE49-F238E27FC236}">
                      <a16:creationId xmlns:a16="http://schemas.microsoft.com/office/drawing/2014/main" id="{DBD4826F-B47B-374F-9D75-68D97FBE49B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1" name="Rectangle 1080">
                  <a:extLst>
                    <a:ext uri="{FF2B5EF4-FFF2-40B4-BE49-F238E27FC236}">
                      <a16:creationId xmlns:a16="http://schemas.microsoft.com/office/drawing/2014/main" id="{353A80E7-E662-BE40-A29A-21868BE3C46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2" name="Rectangle 1081">
                  <a:extLst>
                    <a:ext uri="{FF2B5EF4-FFF2-40B4-BE49-F238E27FC236}">
                      <a16:creationId xmlns:a16="http://schemas.microsoft.com/office/drawing/2014/main" id="{97FC9E4B-9A94-9346-8E63-A3A3AD8A367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74" name="Group 1073">
                <a:extLst>
                  <a:ext uri="{FF2B5EF4-FFF2-40B4-BE49-F238E27FC236}">
                    <a16:creationId xmlns:a16="http://schemas.microsoft.com/office/drawing/2014/main" id="{CA4D1536-568C-6C4C-BE8B-6B86374D9892}"/>
                  </a:ext>
                </a:extLst>
              </p:cNvPr>
              <p:cNvGrpSpPr/>
              <p:nvPr/>
            </p:nvGrpSpPr>
            <p:grpSpPr>
              <a:xfrm>
                <a:off x="555554" y="2133600"/>
                <a:ext cx="1464926" cy="367645"/>
                <a:chOff x="552411" y="1027521"/>
                <a:chExt cx="1464926" cy="367645"/>
              </a:xfrm>
              <a:grpFill/>
            </p:grpSpPr>
            <p:sp>
              <p:nvSpPr>
                <p:cNvPr id="1075" name="Rectangle 1074">
                  <a:extLst>
                    <a:ext uri="{FF2B5EF4-FFF2-40B4-BE49-F238E27FC236}">
                      <a16:creationId xmlns:a16="http://schemas.microsoft.com/office/drawing/2014/main" id="{9F53FD2E-491B-D14C-A396-0FD348943D9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6" name="Rectangle 1075">
                  <a:extLst>
                    <a:ext uri="{FF2B5EF4-FFF2-40B4-BE49-F238E27FC236}">
                      <a16:creationId xmlns:a16="http://schemas.microsoft.com/office/drawing/2014/main" id="{F69D6AEA-C7C9-604F-B96F-7D1B58388CF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7" name="Rectangle 1076">
                  <a:extLst>
                    <a:ext uri="{FF2B5EF4-FFF2-40B4-BE49-F238E27FC236}">
                      <a16:creationId xmlns:a16="http://schemas.microsoft.com/office/drawing/2014/main" id="{097FD0A8-9C10-D64A-B6B9-45722FD11B1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8" name="Rectangle 1077">
                  <a:extLst>
                    <a:ext uri="{FF2B5EF4-FFF2-40B4-BE49-F238E27FC236}">
                      <a16:creationId xmlns:a16="http://schemas.microsoft.com/office/drawing/2014/main" id="{7258F529-CE51-DB49-BDF3-F08AC070EDB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19" name="Group 818">
              <a:extLst>
                <a:ext uri="{FF2B5EF4-FFF2-40B4-BE49-F238E27FC236}">
                  <a16:creationId xmlns:a16="http://schemas.microsoft.com/office/drawing/2014/main" id="{5FF6017D-263A-634E-9245-375F3EE8DCB4}"/>
                </a:ext>
              </a:extLst>
            </p:cNvPr>
            <p:cNvGrpSpPr/>
            <p:nvPr/>
          </p:nvGrpSpPr>
          <p:grpSpPr>
            <a:xfrm>
              <a:off x="668676" y="1495523"/>
              <a:ext cx="341564" cy="358219"/>
              <a:chOff x="552411" y="1027521"/>
              <a:chExt cx="1468069" cy="1473724"/>
            </a:xfrm>
            <a:grpFill/>
          </p:grpSpPr>
          <p:grpSp>
            <p:nvGrpSpPr>
              <p:cNvPr id="1051" name="Group 1050">
                <a:extLst>
                  <a:ext uri="{FF2B5EF4-FFF2-40B4-BE49-F238E27FC236}">
                    <a16:creationId xmlns:a16="http://schemas.microsoft.com/office/drawing/2014/main" id="{1D1CBDC1-9875-524B-BFD0-666E759FFA8F}"/>
                  </a:ext>
                </a:extLst>
              </p:cNvPr>
              <p:cNvGrpSpPr/>
              <p:nvPr/>
            </p:nvGrpSpPr>
            <p:grpSpPr>
              <a:xfrm>
                <a:off x="552411" y="1027521"/>
                <a:ext cx="1464926" cy="367645"/>
                <a:chOff x="552411" y="1027521"/>
                <a:chExt cx="1464926" cy="367645"/>
              </a:xfrm>
              <a:grpFill/>
            </p:grpSpPr>
            <p:sp>
              <p:nvSpPr>
                <p:cNvPr id="1067" name="Rectangle 1066">
                  <a:extLst>
                    <a:ext uri="{FF2B5EF4-FFF2-40B4-BE49-F238E27FC236}">
                      <a16:creationId xmlns:a16="http://schemas.microsoft.com/office/drawing/2014/main" id="{293D4ABA-4571-E443-9EA1-477241C1E23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8" name="Rectangle 1067">
                  <a:extLst>
                    <a:ext uri="{FF2B5EF4-FFF2-40B4-BE49-F238E27FC236}">
                      <a16:creationId xmlns:a16="http://schemas.microsoft.com/office/drawing/2014/main" id="{B2863DEA-9DB1-E146-A43C-BCBA113693A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9" name="Rectangle 1068">
                  <a:extLst>
                    <a:ext uri="{FF2B5EF4-FFF2-40B4-BE49-F238E27FC236}">
                      <a16:creationId xmlns:a16="http://schemas.microsoft.com/office/drawing/2014/main" id="{18638E1B-AA45-8F4B-901F-4E17DAF89CC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0" name="Rectangle 1069">
                  <a:extLst>
                    <a:ext uri="{FF2B5EF4-FFF2-40B4-BE49-F238E27FC236}">
                      <a16:creationId xmlns:a16="http://schemas.microsoft.com/office/drawing/2014/main" id="{7A299DD1-18D9-494E-819D-A287EE376F1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52" name="Group 1051">
                <a:extLst>
                  <a:ext uri="{FF2B5EF4-FFF2-40B4-BE49-F238E27FC236}">
                    <a16:creationId xmlns:a16="http://schemas.microsoft.com/office/drawing/2014/main" id="{AF88B734-28FE-8340-BCC4-77A8F0520CEA}"/>
                  </a:ext>
                </a:extLst>
              </p:cNvPr>
              <p:cNvGrpSpPr/>
              <p:nvPr/>
            </p:nvGrpSpPr>
            <p:grpSpPr>
              <a:xfrm>
                <a:off x="553983" y="1396738"/>
                <a:ext cx="1464926" cy="367645"/>
                <a:chOff x="552411" y="1027521"/>
                <a:chExt cx="1464926" cy="367645"/>
              </a:xfrm>
              <a:grpFill/>
            </p:grpSpPr>
            <p:sp>
              <p:nvSpPr>
                <p:cNvPr id="1063" name="Rectangle 1062">
                  <a:extLst>
                    <a:ext uri="{FF2B5EF4-FFF2-40B4-BE49-F238E27FC236}">
                      <a16:creationId xmlns:a16="http://schemas.microsoft.com/office/drawing/2014/main" id="{B2622BE8-AE1B-3D41-97A4-E941010E187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4" name="Rectangle 1063">
                  <a:extLst>
                    <a:ext uri="{FF2B5EF4-FFF2-40B4-BE49-F238E27FC236}">
                      <a16:creationId xmlns:a16="http://schemas.microsoft.com/office/drawing/2014/main" id="{98D18F46-214D-FA45-9CED-FBEA8C5ECA2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5" name="Rectangle 1064">
                  <a:extLst>
                    <a:ext uri="{FF2B5EF4-FFF2-40B4-BE49-F238E27FC236}">
                      <a16:creationId xmlns:a16="http://schemas.microsoft.com/office/drawing/2014/main" id="{8C0257CB-1A3F-A643-A3ED-1BEA85EA9ED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6" name="Rectangle 1065">
                  <a:extLst>
                    <a:ext uri="{FF2B5EF4-FFF2-40B4-BE49-F238E27FC236}">
                      <a16:creationId xmlns:a16="http://schemas.microsoft.com/office/drawing/2014/main" id="{994C1AE9-2592-C542-8925-B7540AE92B8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53" name="Group 1052">
                <a:extLst>
                  <a:ext uri="{FF2B5EF4-FFF2-40B4-BE49-F238E27FC236}">
                    <a16:creationId xmlns:a16="http://schemas.microsoft.com/office/drawing/2014/main" id="{FE7D9C69-BD24-214C-A094-2B2EF810C918}"/>
                  </a:ext>
                </a:extLst>
              </p:cNvPr>
              <p:cNvGrpSpPr/>
              <p:nvPr/>
            </p:nvGrpSpPr>
            <p:grpSpPr>
              <a:xfrm>
                <a:off x="555554" y="1765954"/>
                <a:ext cx="1464926" cy="367645"/>
                <a:chOff x="552411" y="1027521"/>
                <a:chExt cx="1464926" cy="367645"/>
              </a:xfrm>
              <a:grpFill/>
            </p:grpSpPr>
            <p:sp>
              <p:nvSpPr>
                <p:cNvPr id="1059" name="Rectangle 1058">
                  <a:extLst>
                    <a:ext uri="{FF2B5EF4-FFF2-40B4-BE49-F238E27FC236}">
                      <a16:creationId xmlns:a16="http://schemas.microsoft.com/office/drawing/2014/main" id="{EC3921F1-21A2-6447-86F9-8A8C46A27EF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0" name="Rectangle 1059">
                  <a:extLst>
                    <a:ext uri="{FF2B5EF4-FFF2-40B4-BE49-F238E27FC236}">
                      <a16:creationId xmlns:a16="http://schemas.microsoft.com/office/drawing/2014/main" id="{0D794113-0EB1-EE48-968D-C0536218B58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1" name="Rectangle 1060">
                  <a:extLst>
                    <a:ext uri="{FF2B5EF4-FFF2-40B4-BE49-F238E27FC236}">
                      <a16:creationId xmlns:a16="http://schemas.microsoft.com/office/drawing/2014/main" id="{025396CD-1562-A246-91E4-7D838E0D349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2" name="Rectangle 1061">
                  <a:extLst>
                    <a:ext uri="{FF2B5EF4-FFF2-40B4-BE49-F238E27FC236}">
                      <a16:creationId xmlns:a16="http://schemas.microsoft.com/office/drawing/2014/main" id="{EDD060D9-F0B1-CC49-ACD7-0AF99741BE6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54" name="Group 1053">
                <a:extLst>
                  <a:ext uri="{FF2B5EF4-FFF2-40B4-BE49-F238E27FC236}">
                    <a16:creationId xmlns:a16="http://schemas.microsoft.com/office/drawing/2014/main" id="{6DD03437-5604-FC4A-B891-617A815C7A93}"/>
                  </a:ext>
                </a:extLst>
              </p:cNvPr>
              <p:cNvGrpSpPr/>
              <p:nvPr/>
            </p:nvGrpSpPr>
            <p:grpSpPr>
              <a:xfrm>
                <a:off x="555554" y="2133600"/>
                <a:ext cx="1464926" cy="367645"/>
                <a:chOff x="552411" y="1027521"/>
                <a:chExt cx="1464926" cy="367645"/>
              </a:xfrm>
              <a:grpFill/>
            </p:grpSpPr>
            <p:sp>
              <p:nvSpPr>
                <p:cNvPr id="1055" name="Rectangle 1054">
                  <a:extLst>
                    <a:ext uri="{FF2B5EF4-FFF2-40B4-BE49-F238E27FC236}">
                      <a16:creationId xmlns:a16="http://schemas.microsoft.com/office/drawing/2014/main" id="{C412C909-1269-E648-A523-369FBA4264B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6" name="Rectangle 1055">
                  <a:extLst>
                    <a:ext uri="{FF2B5EF4-FFF2-40B4-BE49-F238E27FC236}">
                      <a16:creationId xmlns:a16="http://schemas.microsoft.com/office/drawing/2014/main" id="{B76FB3F9-A899-FD4B-B32F-BD4EF6544F1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7" name="Rectangle 1056">
                  <a:extLst>
                    <a:ext uri="{FF2B5EF4-FFF2-40B4-BE49-F238E27FC236}">
                      <a16:creationId xmlns:a16="http://schemas.microsoft.com/office/drawing/2014/main" id="{00445D33-8A52-304B-92B3-B32CE4AC6B4F}"/>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8" name="Rectangle 1057">
                  <a:extLst>
                    <a:ext uri="{FF2B5EF4-FFF2-40B4-BE49-F238E27FC236}">
                      <a16:creationId xmlns:a16="http://schemas.microsoft.com/office/drawing/2014/main" id="{45EEF57C-65C7-1A4E-9708-5E78F7CB7F3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0" name="Group 819">
              <a:extLst>
                <a:ext uri="{FF2B5EF4-FFF2-40B4-BE49-F238E27FC236}">
                  <a16:creationId xmlns:a16="http://schemas.microsoft.com/office/drawing/2014/main" id="{097F4A7D-5D5D-0848-AF84-BC6EB5C8DA6F}"/>
                </a:ext>
              </a:extLst>
            </p:cNvPr>
            <p:cNvGrpSpPr/>
            <p:nvPr/>
          </p:nvGrpSpPr>
          <p:grpSpPr>
            <a:xfrm>
              <a:off x="1009612" y="1497094"/>
              <a:ext cx="341564" cy="358219"/>
              <a:chOff x="552411" y="1027521"/>
              <a:chExt cx="1468069" cy="1473724"/>
            </a:xfrm>
            <a:grpFill/>
          </p:grpSpPr>
          <p:grpSp>
            <p:nvGrpSpPr>
              <p:cNvPr id="1031" name="Group 1030">
                <a:extLst>
                  <a:ext uri="{FF2B5EF4-FFF2-40B4-BE49-F238E27FC236}">
                    <a16:creationId xmlns:a16="http://schemas.microsoft.com/office/drawing/2014/main" id="{AEAEFFD8-9124-6C41-861A-B4460C444728}"/>
                  </a:ext>
                </a:extLst>
              </p:cNvPr>
              <p:cNvGrpSpPr/>
              <p:nvPr/>
            </p:nvGrpSpPr>
            <p:grpSpPr>
              <a:xfrm>
                <a:off x="552411" y="1027521"/>
                <a:ext cx="1464926" cy="367645"/>
                <a:chOff x="552411" y="1027521"/>
                <a:chExt cx="1464926" cy="367645"/>
              </a:xfrm>
              <a:grpFill/>
            </p:grpSpPr>
            <p:sp>
              <p:nvSpPr>
                <p:cNvPr id="1047" name="Rectangle 1046">
                  <a:extLst>
                    <a:ext uri="{FF2B5EF4-FFF2-40B4-BE49-F238E27FC236}">
                      <a16:creationId xmlns:a16="http://schemas.microsoft.com/office/drawing/2014/main" id="{F459E21F-2038-A749-A75C-5B0A5FC6B20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8" name="Rectangle 1047">
                  <a:extLst>
                    <a:ext uri="{FF2B5EF4-FFF2-40B4-BE49-F238E27FC236}">
                      <a16:creationId xmlns:a16="http://schemas.microsoft.com/office/drawing/2014/main" id="{B5235847-94E3-2446-A935-F17D54BFB62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9" name="Rectangle 1048">
                  <a:extLst>
                    <a:ext uri="{FF2B5EF4-FFF2-40B4-BE49-F238E27FC236}">
                      <a16:creationId xmlns:a16="http://schemas.microsoft.com/office/drawing/2014/main" id="{12CE4885-42FA-B445-9C30-2AEA5115ECC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0" name="Rectangle 1049">
                  <a:extLst>
                    <a:ext uri="{FF2B5EF4-FFF2-40B4-BE49-F238E27FC236}">
                      <a16:creationId xmlns:a16="http://schemas.microsoft.com/office/drawing/2014/main" id="{50B8A2EA-9C57-3C43-ABCD-C84744C02D2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32" name="Group 1031">
                <a:extLst>
                  <a:ext uri="{FF2B5EF4-FFF2-40B4-BE49-F238E27FC236}">
                    <a16:creationId xmlns:a16="http://schemas.microsoft.com/office/drawing/2014/main" id="{7243F6EA-7D58-9849-8299-87399DCD3919}"/>
                  </a:ext>
                </a:extLst>
              </p:cNvPr>
              <p:cNvGrpSpPr/>
              <p:nvPr/>
            </p:nvGrpSpPr>
            <p:grpSpPr>
              <a:xfrm>
                <a:off x="553983" y="1396738"/>
                <a:ext cx="1464926" cy="367646"/>
                <a:chOff x="552411" y="1027521"/>
                <a:chExt cx="1464926" cy="367646"/>
              </a:xfrm>
              <a:grpFill/>
            </p:grpSpPr>
            <p:sp>
              <p:nvSpPr>
                <p:cNvPr id="1043" name="Rectangle 1042">
                  <a:extLst>
                    <a:ext uri="{FF2B5EF4-FFF2-40B4-BE49-F238E27FC236}">
                      <a16:creationId xmlns:a16="http://schemas.microsoft.com/office/drawing/2014/main" id="{EEDEF30D-6D2B-D34E-BB79-865321E68E8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4" name="Rectangle 1043">
                  <a:extLst>
                    <a:ext uri="{FF2B5EF4-FFF2-40B4-BE49-F238E27FC236}">
                      <a16:creationId xmlns:a16="http://schemas.microsoft.com/office/drawing/2014/main" id="{97D2D68E-FD2D-424A-B44F-7122F6F74480}"/>
                    </a:ext>
                  </a:extLst>
                </p:cNvPr>
                <p:cNvSpPr/>
                <p:nvPr/>
              </p:nvSpPr>
              <p:spPr>
                <a:xfrm>
                  <a:off x="918173" y="1027521"/>
                  <a:ext cx="367645" cy="3676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45" name="Rectangle 1044">
                  <a:extLst>
                    <a:ext uri="{FF2B5EF4-FFF2-40B4-BE49-F238E27FC236}">
                      <a16:creationId xmlns:a16="http://schemas.microsoft.com/office/drawing/2014/main" id="{21333F45-4D65-FE43-9C5A-62FFE5A70D2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6" name="Rectangle 1045">
                  <a:extLst>
                    <a:ext uri="{FF2B5EF4-FFF2-40B4-BE49-F238E27FC236}">
                      <a16:creationId xmlns:a16="http://schemas.microsoft.com/office/drawing/2014/main" id="{B076E742-6490-EB4B-A80D-1439254EEC8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33" name="Group 1032">
                <a:extLst>
                  <a:ext uri="{FF2B5EF4-FFF2-40B4-BE49-F238E27FC236}">
                    <a16:creationId xmlns:a16="http://schemas.microsoft.com/office/drawing/2014/main" id="{A643F682-771C-CC4A-B568-1A28DE0896FC}"/>
                  </a:ext>
                </a:extLst>
              </p:cNvPr>
              <p:cNvGrpSpPr/>
              <p:nvPr/>
            </p:nvGrpSpPr>
            <p:grpSpPr>
              <a:xfrm>
                <a:off x="555554" y="1765954"/>
                <a:ext cx="1464926" cy="367645"/>
                <a:chOff x="552411" y="1027521"/>
                <a:chExt cx="1464926" cy="367645"/>
              </a:xfrm>
              <a:grpFill/>
            </p:grpSpPr>
            <p:sp>
              <p:nvSpPr>
                <p:cNvPr id="1039" name="Rectangle 1038">
                  <a:extLst>
                    <a:ext uri="{FF2B5EF4-FFF2-40B4-BE49-F238E27FC236}">
                      <a16:creationId xmlns:a16="http://schemas.microsoft.com/office/drawing/2014/main" id="{A51A7910-CDF6-4145-8AF5-91D065B85F9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0" name="Rectangle 1039">
                  <a:extLst>
                    <a:ext uri="{FF2B5EF4-FFF2-40B4-BE49-F238E27FC236}">
                      <a16:creationId xmlns:a16="http://schemas.microsoft.com/office/drawing/2014/main" id="{912E4AC5-D2DC-E642-992C-6B4640DFD83B}"/>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1" name="Rectangle 1040">
                  <a:extLst>
                    <a:ext uri="{FF2B5EF4-FFF2-40B4-BE49-F238E27FC236}">
                      <a16:creationId xmlns:a16="http://schemas.microsoft.com/office/drawing/2014/main" id="{3944C8DB-60C4-2147-9C0F-A92E55F6DD7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2" name="Rectangle 1041">
                  <a:extLst>
                    <a:ext uri="{FF2B5EF4-FFF2-40B4-BE49-F238E27FC236}">
                      <a16:creationId xmlns:a16="http://schemas.microsoft.com/office/drawing/2014/main" id="{79A39260-0FDF-C34F-B174-8E8500F49FD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34" name="Group 1033">
                <a:extLst>
                  <a:ext uri="{FF2B5EF4-FFF2-40B4-BE49-F238E27FC236}">
                    <a16:creationId xmlns:a16="http://schemas.microsoft.com/office/drawing/2014/main" id="{611DF5D3-7E67-824A-A4CE-B3BB200815E9}"/>
                  </a:ext>
                </a:extLst>
              </p:cNvPr>
              <p:cNvGrpSpPr/>
              <p:nvPr/>
            </p:nvGrpSpPr>
            <p:grpSpPr>
              <a:xfrm>
                <a:off x="555554" y="2133600"/>
                <a:ext cx="1464926" cy="367645"/>
                <a:chOff x="552411" y="1027521"/>
                <a:chExt cx="1464926" cy="367645"/>
              </a:xfrm>
              <a:grpFill/>
            </p:grpSpPr>
            <p:sp>
              <p:nvSpPr>
                <p:cNvPr id="1035" name="Rectangle 1034">
                  <a:extLst>
                    <a:ext uri="{FF2B5EF4-FFF2-40B4-BE49-F238E27FC236}">
                      <a16:creationId xmlns:a16="http://schemas.microsoft.com/office/drawing/2014/main" id="{C2A1A62A-5D93-F543-8834-D3F4060A299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6" name="Rectangle 1035">
                  <a:extLst>
                    <a:ext uri="{FF2B5EF4-FFF2-40B4-BE49-F238E27FC236}">
                      <a16:creationId xmlns:a16="http://schemas.microsoft.com/office/drawing/2014/main" id="{4D7B907E-EE82-C241-B17F-41C091E43B9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7" name="Rectangle 1036">
                  <a:extLst>
                    <a:ext uri="{FF2B5EF4-FFF2-40B4-BE49-F238E27FC236}">
                      <a16:creationId xmlns:a16="http://schemas.microsoft.com/office/drawing/2014/main" id="{F4C8DE83-CF75-DA47-9465-46990E5F67F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8" name="Rectangle 1037">
                  <a:extLst>
                    <a:ext uri="{FF2B5EF4-FFF2-40B4-BE49-F238E27FC236}">
                      <a16:creationId xmlns:a16="http://schemas.microsoft.com/office/drawing/2014/main" id="{48907A2D-94E9-4342-AA37-EDB21722ABE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1" name="Group 820">
              <a:extLst>
                <a:ext uri="{FF2B5EF4-FFF2-40B4-BE49-F238E27FC236}">
                  <a16:creationId xmlns:a16="http://schemas.microsoft.com/office/drawing/2014/main" id="{614E505F-531E-8A49-8729-6440FAF181BD}"/>
                </a:ext>
              </a:extLst>
            </p:cNvPr>
            <p:cNvGrpSpPr/>
            <p:nvPr/>
          </p:nvGrpSpPr>
          <p:grpSpPr>
            <a:xfrm>
              <a:off x="1348977" y="1497094"/>
              <a:ext cx="341564" cy="358219"/>
              <a:chOff x="552411" y="1027521"/>
              <a:chExt cx="1468069" cy="1473724"/>
            </a:xfrm>
            <a:grpFill/>
          </p:grpSpPr>
          <p:grpSp>
            <p:nvGrpSpPr>
              <p:cNvPr id="1011" name="Group 1010">
                <a:extLst>
                  <a:ext uri="{FF2B5EF4-FFF2-40B4-BE49-F238E27FC236}">
                    <a16:creationId xmlns:a16="http://schemas.microsoft.com/office/drawing/2014/main" id="{2367E58A-E137-264F-92C6-9F653A1E3696}"/>
                  </a:ext>
                </a:extLst>
              </p:cNvPr>
              <p:cNvGrpSpPr/>
              <p:nvPr/>
            </p:nvGrpSpPr>
            <p:grpSpPr>
              <a:xfrm>
                <a:off x="552411" y="1027521"/>
                <a:ext cx="1464926" cy="367645"/>
                <a:chOff x="552411" y="1027521"/>
                <a:chExt cx="1464926" cy="367645"/>
              </a:xfrm>
              <a:grpFill/>
            </p:grpSpPr>
            <p:sp>
              <p:nvSpPr>
                <p:cNvPr id="1027" name="Rectangle 1026">
                  <a:extLst>
                    <a:ext uri="{FF2B5EF4-FFF2-40B4-BE49-F238E27FC236}">
                      <a16:creationId xmlns:a16="http://schemas.microsoft.com/office/drawing/2014/main" id="{57CFD495-8868-0F4B-9D75-3F5D5B659DA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8" name="Rectangle 1027">
                  <a:extLst>
                    <a:ext uri="{FF2B5EF4-FFF2-40B4-BE49-F238E27FC236}">
                      <a16:creationId xmlns:a16="http://schemas.microsoft.com/office/drawing/2014/main" id="{68F50BA5-5279-EE42-8080-0D10B93E9A8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9" name="Rectangle 1028">
                  <a:extLst>
                    <a:ext uri="{FF2B5EF4-FFF2-40B4-BE49-F238E27FC236}">
                      <a16:creationId xmlns:a16="http://schemas.microsoft.com/office/drawing/2014/main" id="{8E550467-E918-1F4C-8998-36B4AF46395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0" name="Rectangle 1029">
                  <a:extLst>
                    <a:ext uri="{FF2B5EF4-FFF2-40B4-BE49-F238E27FC236}">
                      <a16:creationId xmlns:a16="http://schemas.microsoft.com/office/drawing/2014/main" id="{E3A2BE4C-9E89-674C-B94C-959F9DACF3E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12" name="Group 1011">
                <a:extLst>
                  <a:ext uri="{FF2B5EF4-FFF2-40B4-BE49-F238E27FC236}">
                    <a16:creationId xmlns:a16="http://schemas.microsoft.com/office/drawing/2014/main" id="{3E059D62-99F7-5740-96B0-B99AF92996C7}"/>
                  </a:ext>
                </a:extLst>
              </p:cNvPr>
              <p:cNvGrpSpPr/>
              <p:nvPr/>
            </p:nvGrpSpPr>
            <p:grpSpPr>
              <a:xfrm>
                <a:off x="553983" y="1396738"/>
                <a:ext cx="1464926" cy="367645"/>
                <a:chOff x="552411" y="1027521"/>
                <a:chExt cx="1464926" cy="367645"/>
              </a:xfrm>
              <a:grpFill/>
            </p:grpSpPr>
            <p:sp>
              <p:nvSpPr>
                <p:cNvPr id="1023" name="Rectangle 1022">
                  <a:extLst>
                    <a:ext uri="{FF2B5EF4-FFF2-40B4-BE49-F238E27FC236}">
                      <a16:creationId xmlns:a16="http://schemas.microsoft.com/office/drawing/2014/main" id="{255D0CF2-680D-1B46-B153-46B5F31996B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4" name="Rectangle 1023">
                  <a:extLst>
                    <a:ext uri="{FF2B5EF4-FFF2-40B4-BE49-F238E27FC236}">
                      <a16:creationId xmlns:a16="http://schemas.microsoft.com/office/drawing/2014/main" id="{2BBF90EE-919F-294A-A88C-FF08A6E7690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5" name="Rectangle 1024">
                  <a:extLst>
                    <a:ext uri="{FF2B5EF4-FFF2-40B4-BE49-F238E27FC236}">
                      <a16:creationId xmlns:a16="http://schemas.microsoft.com/office/drawing/2014/main" id="{A35433DA-0207-3B40-8A42-1D6D3A5845C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6" name="Rectangle 1025">
                  <a:extLst>
                    <a:ext uri="{FF2B5EF4-FFF2-40B4-BE49-F238E27FC236}">
                      <a16:creationId xmlns:a16="http://schemas.microsoft.com/office/drawing/2014/main" id="{02C3F1BB-1FDA-514E-9220-960594A6188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13" name="Group 1012">
                <a:extLst>
                  <a:ext uri="{FF2B5EF4-FFF2-40B4-BE49-F238E27FC236}">
                    <a16:creationId xmlns:a16="http://schemas.microsoft.com/office/drawing/2014/main" id="{2B2E4FB9-60A2-B74B-A71F-4E1EB5A9632B}"/>
                  </a:ext>
                </a:extLst>
              </p:cNvPr>
              <p:cNvGrpSpPr/>
              <p:nvPr/>
            </p:nvGrpSpPr>
            <p:grpSpPr>
              <a:xfrm>
                <a:off x="555554" y="1765954"/>
                <a:ext cx="1464926" cy="367645"/>
                <a:chOff x="552411" y="1027521"/>
                <a:chExt cx="1464926" cy="367645"/>
              </a:xfrm>
              <a:grpFill/>
            </p:grpSpPr>
            <p:sp>
              <p:nvSpPr>
                <p:cNvPr id="1019" name="Rectangle 1018">
                  <a:extLst>
                    <a:ext uri="{FF2B5EF4-FFF2-40B4-BE49-F238E27FC236}">
                      <a16:creationId xmlns:a16="http://schemas.microsoft.com/office/drawing/2014/main" id="{80626549-5643-5045-B4EA-B919F08FCFE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0" name="Rectangle 1019">
                  <a:extLst>
                    <a:ext uri="{FF2B5EF4-FFF2-40B4-BE49-F238E27FC236}">
                      <a16:creationId xmlns:a16="http://schemas.microsoft.com/office/drawing/2014/main" id="{FE6C2522-0D2B-B141-AFB3-D8F1479BBA2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1" name="Rectangle 1020">
                  <a:extLst>
                    <a:ext uri="{FF2B5EF4-FFF2-40B4-BE49-F238E27FC236}">
                      <a16:creationId xmlns:a16="http://schemas.microsoft.com/office/drawing/2014/main" id="{098AA7B9-6ABF-2B4D-950B-7776BDCD174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2" name="Rectangle 1021">
                  <a:extLst>
                    <a:ext uri="{FF2B5EF4-FFF2-40B4-BE49-F238E27FC236}">
                      <a16:creationId xmlns:a16="http://schemas.microsoft.com/office/drawing/2014/main" id="{78BBFDD9-D166-4849-95A6-4EE5E8BD5D7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14" name="Group 1013">
                <a:extLst>
                  <a:ext uri="{FF2B5EF4-FFF2-40B4-BE49-F238E27FC236}">
                    <a16:creationId xmlns:a16="http://schemas.microsoft.com/office/drawing/2014/main" id="{4983FC28-7418-FE48-8461-759F7E0A37A1}"/>
                  </a:ext>
                </a:extLst>
              </p:cNvPr>
              <p:cNvGrpSpPr/>
              <p:nvPr/>
            </p:nvGrpSpPr>
            <p:grpSpPr>
              <a:xfrm>
                <a:off x="555554" y="2133600"/>
                <a:ext cx="1464926" cy="367645"/>
                <a:chOff x="552411" y="1027521"/>
                <a:chExt cx="1464926" cy="367645"/>
              </a:xfrm>
              <a:grpFill/>
            </p:grpSpPr>
            <p:sp>
              <p:nvSpPr>
                <p:cNvPr id="1015" name="Rectangle 1014">
                  <a:extLst>
                    <a:ext uri="{FF2B5EF4-FFF2-40B4-BE49-F238E27FC236}">
                      <a16:creationId xmlns:a16="http://schemas.microsoft.com/office/drawing/2014/main" id="{16A309DF-1911-024B-B68D-ED229B1A503B}"/>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6" name="Rectangle 1015">
                  <a:extLst>
                    <a:ext uri="{FF2B5EF4-FFF2-40B4-BE49-F238E27FC236}">
                      <a16:creationId xmlns:a16="http://schemas.microsoft.com/office/drawing/2014/main" id="{5EBE5728-9978-0349-9F2A-2DC5EB89CAFA}"/>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7" name="Rectangle 1016">
                  <a:extLst>
                    <a:ext uri="{FF2B5EF4-FFF2-40B4-BE49-F238E27FC236}">
                      <a16:creationId xmlns:a16="http://schemas.microsoft.com/office/drawing/2014/main" id="{A766FFC9-19FB-F243-A990-788E84DD38B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8" name="Rectangle 1017">
                  <a:extLst>
                    <a:ext uri="{FF2B5EF4-FFF2-40B4-BE49-F238E27FC236}">
                      <a16:creationId xmlns:a16="http://schemas.microsoft.com/office/drawing/2014/main" id="{D826A407-BB2B-784B-85BD-C413B0CBA18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2" name="Group 821">
              <a:extLst>
                <a:ext uri="{FF2B5EF4-FFF2-40B4-BE49-F238E27FC236}">
                  <a16:creationId xmlns:a16="http://schemas.microsoft.com/office/drawing/2014/main" id="{4272D98E-BB19-9748-8AE6-0C7AC2EF5F21}"/>
                </a:ext>
              </a:extLst>
            </p:cNvPr>
            <p:cNvGrpSpPr/>
            <p:nvPr/>
          </p:nvGrpSpPr>
          <p:grpSpPr>
            <a:xfrm>
              <a:off x="1688342" y="1497094"/>
              <a:ext cx="341198" cy="358219"/>
              <a:chOff x="552411" y="1027521"/>
              <a:chExt cx="1466498" cy="1473724"/>
            </a:xfrm>
            <a:grpFill/>
          </p:grpSpPr>
          <p:grpSp>
            <p:nvGrpSpPr>
              <p:cNvPr id="991" name="Group 990">
                <a:extLst>
                  <a:ext uri="{FF2B5EF4-FFF2-40B4-BE49-F238E27FC236}">
                    <a16:creationId xmlns:a16="http://schemas.microsoft.com/office/drawing/2014/main" id="{85CC495D-78DF-4F45-ACBA-4F973E0C7A71}"/>
                  </a:ext>
                </a:extLst>
              </p:cNvPr>
              <p:cNvGrpSpPr/>
              <p:nvPr/>
            </p:nvGrpSpPr>
            <p:grpSpPr>
              <a:xfrm>
                <a:off x="552411" y="1027521"/>
                <a:ext cx="1464926" cy="367645"/>
                <a:chOff x="552411" y="1027521"/>
                <a:chExt cx="1464926" cy="367645"/>
              </a:xfrm>
              <a:grpFill/>
            </p:grpSpPr>
            <p:sp>
              <p:nvSpPr>
                <p:cNvPr id="1007" name="Rectangle 1006">
                  <a:extLst>
                    <a:ext uri="{FF2B5EF4-FFF2-40B4-BE49-F238E27FC236}">
                      <a16:creationId xmlns:a16="http://schemas.microsoft.com/office/drawing/2014/main" id="{E0D8CA50-8B89-AA47-831C-3D9006006CB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8" name="Rectangle 1007">
                  <a:extLst>
                    <a:ext uri="{FF2B5EF4-FFF2-40B4-BE49-F238E27FC236}">
                      <a16:creationId xmlns:a16="http://schemas.microsoft.com/office/drawing/2014/main" id="{2CD89EEC-0584-7B4A-832E-F492F07CC3B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9" name="Rectangle 1008">
                  <a:extLst>
                    <a:ext uri="{FF2B5EF4-FFF2-40B4-BE49-F238E27FC236}">
                      <a16:creationId xmlns:a16="http://schemas.microsoft.com/office/drawing/2014/main" id="{4E5D60F9-E0F7-AF41-886B-78D69617D97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0" name="Rectangle 1009">
                  <a:extLst>
                    <a:ext uri="{FF2B5EF4-FFF2-40B4-BE49-F238E27FC236}">
                      <a16:creationId xmlns:a16="http://schemas.microsoft.com/office/drawing/2014/main" id="{BEF848BF-37D1-874C-8D2F-50A7498710AC}"/>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92" name="Group 991">
                <a:extLst>
                  <a:ext uri="{FF2B5EF4-FFF2-40B4-BE49-F238E27FC236}">
                    <a16:creationId xmlns:a16="http://schemas.microsoft.com/office/drawing/2014/main" id="{3F8F962D-8213-964C-8A7D-EF8F8DAED8B9}"/>
                  </a:ext>
                </a:extLst>
              </p:cNvPr>
              <p:cNvGrpSpPr/>
              <p:nvPr/>
            </p:nvGrpSpPr>
            <p:grpSpPr>
              <a:xfrm>
                <a:off x="553983" y="1396738"/>
                <a:ext cx="1464926" cy="367645"/>
                <a:chOff x="552411" y="1027521"/>
                <a:chExt cx="1464926" cy="367645"/>
              </a:xfrm>
              <a:grpFill/>
            </p:grpSpPr>
            <p:sp>
              <p:nvSpPr>
                <p:cNvPr id="1003" name="Rectangle 1002">
                  <a:extLst>
                    <a:ext uri="{FF2B5EF4-FFF2-40B4-BE49-F238E27FC236}">
                      <a16:creationId xmlns:a16="http://schemas.microsoft.com/office/drawing/2014/main" id="{E809B0AE-7DA2-4B46-AB04-826C11DB4CB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4" name="Rectangle 1003">
                  <a:extLst>
                    <a:ext uri="{FF2B5EF4-FFF2-40B4-BE49-F238E27FC236}">
                      <a16:creationId xmlns:a16="http://schemas.microsoft.com/office/drawing/2014/main" id="{3EE4F002-ACF8-3248-95AF-E96C3B72351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5" name="Rectangle 1004">
                  <a:extLst>
                    <a:ext uri="{FF2B5EF4-FFF2-40B4-BE49-F238E27FC236}">
                      <a16:creationId xmlns:a16="http://schemas.microsoft.com/office/drawing/2014/main" id="{9291143A-4348-D943-B219-F2AB179BCE1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6" name="Rectangle 1005">
                  <a:extLst>
                    <a:ext uri="{FF2B5EF4-FFF2-40B4-BE49-F238E27FC236}">
                      <a16:creationId xmlns:a16="http://schemas.microsoft.com/office/drawing/2014/main" id="{EBE81920-8B97-FD40-B379-C7A6DFCF456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93" name="Group 992">
                <a:extLst>
                  <a:ext uri="{FF2B5EF4-FFF2-40B4-BE49-F238E27FC236}">
                    <a16:creationId xmlns:a16="http://schemas.microsoft.com/office/drawing/2014/main" id="{3054B956-4278-BB45-898A-0DF73C156EBE}"/>
                  </a:ext>
                </a:extLst>
              </p:cNvPr>
              <p:cNvGrpSpPr/>
              <p:nvPr/>
            </p:nvGrpSpPr>
            <p:grpSpPr>
              <a:xfrm>
                <a:off x="555554" y="1765954"/>
                <a:ext cx="1424408" cy="367645"/>
                <a:chOff x="552411" y="1027521"/>
                <a:chExt cx="1424408" cy="367645"/>
              </a:xfrm>
              <a:grpFill/>
            </p:grpSpPr>
            <p:sp>
              <p:nvSpPr>
                <p:cNvPr id="999" name="Rectangle 998">
                  <a:extLst>
                    <a:ext uri="{FF2B5EF4-FFF2-40B4-BE49-F238E27FC236}">
                      <a16:creationId xmlns:a16="http://schemas.microsoft.com/office/drawing/2014/main" id="{E4F15B80-C163-8041-9CDF-AFC5FE0D43E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0" name="Rectangle 999">
                  <a:extLst>
                    <a:ext uri="{FF2B5EF4-FFF2-40B4-BE49-F238E27FC236}">
                      <a16:creationId xmlns:a16="http://schemas.microsoft.com/office/drawing/2014/main" id="{486B57A0-56E7-BA4F-9674-4C324D01C23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1" name="Rectangle 1000">
                  <a:extLst>
                    <a:ext uri="{FF2B5EF4-FFF2-40B4-BE49-F238E27FC236}">
                      <a16:creationId xmlns:a16="http://schemas.microsoft.com/office/drawing/2014/main" id="{7CA131E4-EE5B-8542-9E79-FEA0B5FD4E0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2" name="Rectangle 1001">
                  <a:extLst>
                    <a:ext uri="{FF2B5EF4-FFF2-40B4-BE49-F238E27FC236}">
                      <a16:creationId xmlns:a16="http://schemas.microsoft.com/office/drawing/2014/main" id="{5E94C7A6-EF47-E948-BF27-7995E5D00553}"/>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94" name="Group 993">
                <a:extLst>
                  <a:ext uri="{FF2B5EF4-FFF2-40B4-BE49-F238E27FC236}">
                    <a16:creationId xmlns:a16="http://schemas.microsoft.com/office/drawing/2014/main" id="{D83B1F8E-3D08-A444-B53B-ADDC05A31AD7}"/>
                  </a:ext>
                </a:extLst>
              </p:cNvPr>
              <p:cNvGrpSpPr/>
              <p:nvPr/>
            </p:nvGrpSpPr>
            <p:grpSpPr>
              <a:xfrm>
                <a:off x="555554" y="2133600"/>
                <a:ext cx="1424408" cy="367645"/>
                <a:chOff x="552411" y="1027521"/>
                <a:chExt cx="1424408" cy="367645"/>
              </a:xfrm>
              <a:grpFill/>
            </p:grpSpPr>
            <p:sp>
              <p:nvSpPr>
                <p:cNvPr id="995" name="Rectangle 994">
                  <a:extLst>
                    <a:ext uri="{FF2B5EF4-FFF2-40B4-BE49-F238E27FC236}">
                      <a16:creationId xmlns:a16="http://schemas.microsoft.com/office/drawing/2014/main" id="{EFAC0309-10F4-EE4A-ADFF-6FD7DDB95BA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6" name="Rectangle 995">
                  <a:extLst>
                    <a:ext uri="{FF2B5EF4-FFF2-40B4-BE49-F238E27FC236}">
                      <a16:creationId xmlns:a16="http://schemas.microsoft.com/office/drawing/2014/main" id="{069706B2-D28C-7F4E-A5EC-A143871387B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7" name="Rectangle 996">
                  <a:extLst>
                    <a:ext uri="{FF2B5EF4-FFF2-40B4-BE49-F238E27FC236}">
                      <a16:creationId xmlns:a16="http://schemas.microsoft.com/office/drawing/2014/main" id="{69C600BC-97F9-AD43-AC59-A71128DD5EE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8" name="Rectangle 997">
                  <a:extLst>
                    <a:ext uri="{FF2B5EF4-FFF2-40B4-BE49-F238E27FC236}">
                      <a16:creationId xmlns:a16="http://schemas.microsoft.com/office/drawing/2014/main" id="{908362CD-E7A2-804B-8C72-415DE3C00FE2}"/>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3" name="Group 822">
              <a:extLst>
                <a:ext uri="{FF2B5EF4-FFF2-40B4-BE49-F238E27FC236}">
                  <a16:creationId xmlns:a16="http://schemas.microsoft.com/office/drawing/2014/main" id="{8F2E02BF-FC87-3544-8240-BDC38542164E}"/>
                </a:ext>
              </a:extLst>
            </p:cNvPr>
            <p:cNvGrpSpPr/>
            <p:nvPr/>
          </p:nvGrpSpPr>
          <p:grpSpPr>
            <a:xfrm>
              <a:off x="668676" y="1853741"/>
              <a:ext cx="341564" cy="358219"/>
              <a:chOff x="552411" y="1027521"/>
              <a:chExt cx="1468069" cy="1473724"/>
            </a:xfrm>
            <a:grpFill/>
          </p:grpSpPr>
          <p:grpSp>
            <p:nvGrpSpPr>
              <p:cNvPr id="971" name="Group 970">
                <a:extLst>
                  <a:ext uri="{FF2B5EF4-FFF2-40B4-BE49-F238E27FC236}">
                    <a16:creationId xmlns:a16="http://schemas.microsoft.com/office/drawing/2014/main" id="{BC39A979-E6C8-7446-B364-3569CC17CDC4}"/>
                  </a:ext>
                </a:extLst>
              </p:cNvPr>
              <p:cNvGrpSpPr/>
              <p:nvPr/>
            </p:nvGrpSpPr>
            <p:grpSpPr>
              <a:xfrm>
                <a:off x="552411" y="1027521"/>
                <a:ext cx="1464926" cy="367645"/>
                <a:chOff x="552411" y="1027521"/>
                <a:chExt cx="1464926" cy="367645"/>
              </a:xfrm>
              <a:grpFill/>
            </p:grpSpPr>
            <p:sp>
              <p:nvSpPr>
                <p:cNvPr id="987" name="Rectangle 986">
                  <a:extLst>
                    <a:ext uri="{FF2B5EF4-FFF2-40B4-BE49-F238E27FC236}">
                      <a16:creationId xmlns:a16="http://schemas.microsoft.com/office/drawing/2014/main" id="{5DE20ED1-3A5F-964D-818D-1F03BCF6BEE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8" name="Rectangle 987">
                  <a:extLst>
                    <a:ext uri="{FF2B5EF4-FFF2-40B4-BE49-F238E27FC236}">
                      <a16:creationId xmlns:a16="http://schemas.microsoft.com/office/drawing/2014/main" id="{F1F990D8-D9E8-6F44-92A3-157F73FA7B4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9" name="Rectangle 988">
                  <a:extLst>
                    <a:ext uri="{FF2B5EF4-FFF2-40B4-BE49-F238E27FC236}">
                      <a16:creationId xmlns:a16="http://schemas.microsoft.com/office/drawing/2014/main" id="{DE8CFB02-015E-8449-8DF8-5FA66CFE7C8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0" name="Rectangle 989">
                  <a:extLst>
                    <a:ext uri="{FF2B5EF4-FFF2-40B4-BE49-F238E27FC236}">
                      <a16:creationId xmlns:a16="http://schemas.microsoft.com/office/drawing/2014/main" id="{A7301986-8E1A-AD4D-A835-C6640FDF7FDD}"/>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72" name="Group 971">
                <a:extLst>
                  <a:ext uri="{FF2B5EF4-FFF2-40B4-BE49-F238E27FC236}">
                    <a16:creationId xmlns:a16="http://schemas.microsoft.com/office/drawing/2014/main" id="{B342BCB9-F3CF-8B48-920B-2901659F2523}"/>
                  </a:ext>
                </a:extLst>
              </p:cNvPr>
              <p:cNvGrpSpPr/>
              <p:nvPr/>
            </p:nvGrpSpPr>
            <p:grpSpPr>
              <a:xfrm>
                <a:off x="553983" y="1396738"/>
                <a:ext cx="1464926" cy="367645"/>
                <a:chOff x="552411" y="1027521"/>
                <a:chExt cx="1464926" cy="367645"/>
              </a:xfrm>
              <a:grpFill/>
            </p:grpSpPr>
            <p:sp>
              <p:nvSpPr>
                <p:cNvPr id="983" name="Rectangle 982">
                  <a:extLst>
                    <a:ext uri="{FF2B5EF4-FFF2-40B4-BE49-F238E27FC236}">
                      <a16:creationId xmlns:a16="http://schemas.microsoft.com/office/drawing/2014/main" id="{3335773F-585E-F343-81B4-E3256D91DAC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4" name="Rectangle 983">
                  <a:extLst>
                    <a:ext uri="{FF2B5EF4-FFF2-40B4-BE49-F238E27FC236}">
                      <a16:creationId xmlns:a16="http://schemas.microsoft.com/office/drawing/2014/main" id="{5335790B-2AB2-B840-9B34-046EC775C08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5" name="Rectangle 984">
                  <a:extLst>
                    <a:ext uri="{FF2B5EF4-FFF2-40B4-BE49-F238E27FC236}">
                      <a16:creationId xmlns:a16="http://schemas.microsoft.com/office/drawing/2014/main" id="{7EBD9E64-1013-0C41-B85A-A341AAD843F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6" name="Rectangle 985">
                  <a:extLst>
                    <a:ext uri="{FF2B5EF4-FFF2-40B4-BE49-F238E27FC236}">
                      <a16:creationId xmlns:a16="http://schemas.microsoft.com/office/drawing/2014/main" id="{3B3BFE2A-1525-FF4B-989E-82C27D3FAD0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73" name="Group 972">
                <a:extLst>
                  <a:ext uri="{FF2B5EF4-FFF2-40B4-BE49-F238E27FC236}">
                    <a16:creationId xmlns:a16="http://schemas.microsoft.com/office/drawing/2014/main" id="{D223977B-A365-9C47-9A1F-AC7CD4DC3CCC}"/>
                  </a:ext>
                </a:extLst>
              </p:cNvPr>
              <p:cNvGrpSpPr/>
              <p:nvPr/>
            </p:nvGrpSpPr>
            <p:grpSpPr>
              <a:xfrm>
                <a:off x="555554" y="1765954"/>
                <a:ext cx="1464926" cy="367645"/>
                <a:chOff x="552411" y="1027521"/>
                <a:chExt cx="1464926" cy="367645"/>
              </a:xfrm>
              <a:grpFill/>
            </p:grpSpPr>
            <p:sp>
              <p:nvSpPr>
                <p:cNvPr id="979" name="Rectangle 978">
                  <a:extLst>
                    <a:ext uri="{FF2B5EF4-FFF2-40B4-BE49-F238E27FC236}">
                      <a16:creationId xmlns:a16="http://schemas.microsoft.com/office/drawing/2014/main" id="{09B95DBD-8854-874B-9AA0-74B0B30ABAE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0" name="Rectangle 979">
                  <a:extLst>
                    <a:ext uri="{FF2B5EF4-FFF2-40B4-BE49-F238E27FC236}">
                      <a16:creationId xmlns:a16="http://schemas.microsoft.com/office/drawing/2014/main" id="{4E3BF010-3016-AF41-B3AB-E05A940A36B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1" name="Rectangle 980">
                  <a:extLst>
                    <a:ext uri="{FF2B5EF4-FFF2-40B4-BE49-F238E27FC236}">
                      <a16:creationId xmlns:a16="http://schemas.microsoft.com/office/drawing/2014/main" id="{A7D06643-F9B0-3441-8548-53DEB354155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2" name="Rectangle 981">
                  <a:extLst>
                    <a:ext uri="{FF2B5EF4-FFF2-40B4-BE49-F238E27FC236}">
                      <a16:creationId xmlns:a16="http://schemas.microsoft.com/office/drawing/2014/main" id="{E35E6119-3A8B-A545-ADFD-BC1E73D94AE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74" name="Group 973">
                <a:extLst>
                  <a:ext uri="{FF2B5EF4-FFF2-40B4-BE49-F238E27FC236}">
                    <a16:creationId xmlns:a16="http://schemas.microsoft.com/office/drawing/2014/main" id="{0946BED2-E32B-D545-9B5C-A71E22CFED80}"/>
                  </a:ext>
                </a:extLst>
              </p:cNvPr>
              <p:cNvGrpSpPr/>
              <p:nvPr/>
            </p:nvGrpSpPr>
            <p:grpSpPr>
              <a:xfrm>
                <a:off x="555554" y="2133600"/>
                <a:ext cx="1464926" cy="367645"/>
                <a:chOff x="552411" y="1027521"/>
                <a:chExt cx="1464926" cy="367645"/>
              </a:xfrm>
              <a:grpFill/>
            </p:grpSpPr>
            <p:sp>
              <p:nvSpPr>
                <p:cNvPr id="975" name="Rectangle 974">
                  <a:extLst>
                    <a:ext uri="{FF2B5EF4-FFF2-40B4-BE49-F238E27FC236}">
                      <a16:creationId xmlns:a16="http://schemas.microsoft.com/office/drawing/2014/main" id="{4A8C021E-2188-9C49-9C7F-6A4460E7D48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6" name="Rectangle 975">
                  <a:extLst>
                    <a:ext uri="{FF2B5EF4-FFF2-40B4-BE49-F238E27FC236}">
                      <a16:creationId xmlns:a16="http://schemas.microsoft.com/office/drawing/2014/main" id="{2E5D869B-3FE3-6140-8569-B8D0E5E0147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7" name="Rectangle 976">
                  <a:extLst>
                    <a:ext uri="{FF2B5EF4-FFF2-40B4-BE49-F238E27FC236}">
                      <a16:creationId xmlns:a16="http://schemas.microsoft.com/office/drawing/2014/main" id="{6BD02925-09FD-0047-866D-CBD17E42A63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8" name="Rectangle 977">
                  <a:extLst>
                    <a:ext uri="{FF2B5EF4-FFF2-40B4-BE49-F238E27FC236}">
                      <a16:creationId xmlns:a16="http://schemas.microsoft.com/office/drawing/2014/main" id="{03925222-CAB9-3A48-98C7-15062F686F70}"/>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4" name="Group 823">
              <a:extLst>
                <a:ext uri="{FF2B5EF4-FFF2-40B4-BE49-F238E27FC236}">
                  <a16:creationId xmlns:a16="http://schemas.microsoft.com/office/drawing/2014/main" id="{FCE59D51-CDC0-3E40-B1BB-D2FC2EB10747}"/>
                </a:ext>
              </a:extLst>
            </p:cNvPr>
            <p:cNvGrpSpPr/>
            <p:nvPr/>
          </p:nvGrpSpPr>
          <p:grpSpPr>
            <a:xfrm>
              <a:off x="1009612" y="1855312"/>
              <a:ext cx="341564" cy="358219"/>
              <a:chOff x="552411" y="1027521"/>
              <a:chExt cx="1468069" cy="1473724"/>
            </a:xfrm>
            <a:grpFill/>
          </p:grpSpPr>
          <p:grpSp>
            <p:nvGrpSpPr>
              <p:cNvPr id="951" name="Group 950">
                <a:extLst>
                  <a:ext uri="{FF2B5EF4-FFF2-40B4-BE49-F238E27FC236}">
                    <a16:creationId xmlns:a16="http://schemas.microsoft.com/office/drawing/2014/main" id="{BA501F14-5B68-AD44-A0D0-460E362B86F4}"/>
                  </a:ext>
                </a:extLst>
              </p:cNvPr>
              <p:cNvGrpSpPr/>
              <p:nvPr/>
            </p:nvGrpSpPr>
            <p:grpSpPr>
              <a:xfrm>
                <a:off x="552411" y="1027521"/>
                <a:ext cx="1464926" cy="367645"/>
                <a:chOff x="552411" y="1027521"/>
                <a:chExt cx="1464926" cy="367645"/>
              </a:xfrm>
              <a:grpFill/>
            </p:grpSpPr>
            <p:sp>
              <p:nvSpPr>
                <p:cNvPr id="967" name="Rectangle 966">
                  <a:extLst>
                    <a:ext uri="{FF2B5EF4-FFF2-40B4-BE49-F238E27FC236}">
                      <a16:creationId xmlns:a16="http://schemas.microsoft.com/office/drawing/2014/main" id="{E8294AFA-0A4B-B943-AE7B-44C7F9FDC6B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8" name="Rectangle 967">
                  <a:extLst>
                    <a:ext uri="{FF2B5EF4-FFF2-40B4-BE49-F238E27FC236}">
                      <a16:creationId xmlns:a16="http://schemas.microsoft.com/office/drawing/2014/main" id="{2D791943-83EE-EB4F-97D7-056DF29C2FB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9" name="Rectangle 968">
                  <a:extLst>
                    <a:ext uri="{FF2B5EF4-FFF2-40B4-BE49-F238E27FC236}">
                      <a16:creationId xmlns:a16="http://schemas.microsoft.com/office/drawing/2014/main" id="{B72D91AF-EFD6-4E47-B5C5-84158B207A2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0" name="Rectangle 969">
                  <a:extLst>
                    <a:ext uri="{FF2B5EF4-FFF2-40B4-BE49-F238E27FC236}">
                      <a16:creationId xmlns:a16="http://schemas.microsoft.com/office/drawing/2014/main" id="{03A9F907-0F5D-2543-9C90-EFB0FCBE65D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52" name="Group 951">
                <a:extLst>
                  <a:ext uri="{FF2B5EF4-FFF2-40B4-BE49-F238E27FC236}">
                    <a16:creationId xmlns:a16="http://schemas.microsoft.com/office/drawing/2014/main" id="{4687B3B3-F4E6-614B-8BF4-57B17BABBB6F}"/>
                  </a:ext>
                </a:extLst>
              </p:cNvPr>
              <p:cNvGrpSpPr/>
              <p:nvPr/>
            </p:nvGrpSpPr>
            <p:grpSpPr>
              <a:xfrm>
                <a:off x="553983" y="1396738"/>
                <a:ext cx="1464926" cy="367645"/>
                <a:chOff x="552411" y="1027521"/>
                <a:chExt cx="1464926" cy="367645"/>
              </a:xfrm>
              <a:grpFill/>
            </p:grpSpPr>
            <p:sp>
              <p:nvSpPr>
                <p:cNvPr id="963" name="Rectangle 962">
                  <a:extLst>
                    <a:ext uri="{FF2B5EF4-FFF2-40B4-BE49-F238E27FC236}">
                      <a16:creationId xmlns:a16="http://schemas.microsoft.com/office/drawing/2014/main" id="{477D7DEF-E649-9B4F-889F-0BA1E6907414}"/>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4" name="Rectangle 963">
                  <a:extLst>
                    <a:ext uri="{FF2B5EF4-FFF2-40B4-BE49-F238E27FC236}">
                      <a16:creationId xmlns:a16="http://schemas.microsoft.com/office/drawing/2014/main" id="{F45740F2-C560-724A-AF3C-A98F8D76B42E}"/>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5" name="Rectangle 964">
                  <a:extLst>
                    <a:ext uri="{FF2B5EF4-FFF2-40B4-BE49-F238E27FC236}">
                      <a16:creationId xmlns:a16="http://schemas.microsoft.com/office/drawing/2014/main" id="{1765CC88-BC85-7A44-87DE-DBD6D1A7804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6" name="Rectangle 965">
                  <a:extLst>
                    <a:ext uri="{FF2B5EF4-FFF2-40B4-BE49-F238E27FC236}">
                      <a16:creationId xmlns:a16="http://schemas.microsoft.com/office/drawing/2014/main" id="{4788AF4C-7250-F84F-8DBE-DB6055871D3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53" name="Group 952">
                <a:extLst>
                  <a:ext uri="{FF2B5EF4-FFF2-40B4-BE49-F238E27FC236}">
                    <a16:creationId xmlns:a16="http://schemas.microsoft.com/office/drawing/2014/main" id="{DE9E505F-6352-FB46-91A8-E16C38E03E83}"/>
                  </a:ext>
                </a:extLst>
              </p:cNvPr>
              <p:cNvGrpSpPr/>
              <p:nvPr/>
            </p:nvGrpSpPr>
            <p:grpSpPr>
              <a:xfrm>
                <a:off x="555554" y="1765954"/>
                <a:ext cx="1464926" cy="367645"/>
                <a:chOff x="552411" y="1027521"/>
                <a:chExt cx="1464926" cy="367645"/>
              </a:xfrm>
              <a:grpFill/>
            </p:grpSpPr>
            <p:sp>
              <p:nvSpPr>
                <p:cNvPr id="959" name="Rectangle 958">
                  <a:extLst>
                    <a:ext uri="{FF2B5EF4-FFF2-40B4-BE49-F238E27FC236}">
                      <a16:creationId xmlns:a16="http://schemas.microsoft.com/office/drawing/2014/main" id="{779A59E3-E032-E14B-96C7-89DA17B4D77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0" name="Rectangle 959">
                  <a:extLst>
                    <a:ext uri="{FF2B5EF4-FFF2-40B4-BE49-F238E27FC236}">
                      <a16:creationId xmlns:a16="http://schemas.microsoft.com/office/drawing/2014/main" id="{EAA0A030-0838-374E-BEFA-A45CF6E3F36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1" name="Rectangle 960">
                  <a:extLst>
                    <a:ext uri="{FF2B5EF4-FFF2-40B4-BE49-F238E27FC236}">
                      <a16:creationId xmlns:a16="http://schemas.microsoft.com/office/drawing/2014/main" id="{033493E7-41FF-DB46-87B5-2D8263314CF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2" name="Rectangle 961">
                  <a:extLst>
                    <a:ext uri="{FF2B5EF4-FFF2-40B4-BE49-F238E27FC236}">
                      <a16:creationId xmlns:a16="http://schemas.microsoft.com/office/drawing/2014/main" id="{74664330-D9F2-A54C-BD8D-12A433AE1103}"/>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54" name="Group 953">
                <a:extLst>
                  <a:ext uri="{FF2B5EF4-FFF2-40B4-BE49-F238E27FC236}">
                    <a16:creationId xmlns:a16="http://schemas.microsoft.com/office/drawing/2014/main" id="{010EA0A9-979F-DB41-9BA1-FB02321488A9}"/>
                  </a:ext>
                </a:extLst>
              </p:cNvPr>
              <p:cNvGrpSpPr/>
              <p:nvPr/>
            </p:nvGrpSpPr>
            <p:grpSpPr>
              <a:xfrm>
                <a:off x="555554" y="2133600"/>
                <a:ext cx="1464926" cy="367645"/>
                <a:chOff x="552411" y="1027521"/>
                <a:chExt cx="1464926" cy="367645"/>
              </a:xfrm>
              <a:grpFill/>
            </p:grpSpPr>
            <p:sp>
              <p:nvSpPr>
                <p:cNvPr id="955" name="Rectangle 954">
                  <a:extLst>
                    <a:ext uri="{FF2B5EF4-FFF2-40B4-BE49-F238E27FC236}">
                      <a16:creationId xmlns:a16="http://schemas.microsoft.com/office/drawing/2014/main" id="{4F2F740C-DFA5-A94E-B18E-755DB6DFA3A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6" name="Rectangle 955">
                  <a:extLst>
                    <a:ext uri="{FF2B5EF4-FFF2-40B4-BE49-F238E27FC236}">
                      <a16:creationId xmlns:a16="http://schemas.microsoft.com/office/drawing/2014/main" id="{1BC5BE1C-EF3C-6E49-AE4A-7AB1B69E7C6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7" name="Rectangle 956">
                  <a:extLst>
                    <a:ext uri="{FF2B5EF4-FFF2-40B4-BE49-F238E27FC236}">
                      <a16:creationId xmlns:a16="http://schemas.microsoft.com/office/drawing/2014/main" id="{B88F6451-D0F5-CA4E-B012-78B1E9A70E14}"/>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8" name="Rectangle 957">
                  <a:extLst>
                    <a:ext uri="{FF2B5EF4-FFF2-40B4-BE49-F238E27FC236}">
                      <a16:creationId xmlns:a16="http://schemas.microsoft.com/office/drawing/2014/main" id="{D1C469D9-7ED2-5B41-A529-A1701E25C802}"/>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5" name="Group 824">
              <a:extLst>
                <a:ext uri="{FF2B5EF4-FFF2-40B4-BE49-F238E27FC236}">
                  <a16:creationId xmlns:a16="http://schemas.microsoft.com/office/drawing/2014/main" id="{7B1085CE-800B-8E45-A079-AF3FEFDD4898}"/>
                </a:ext>
              </a:extLst>
            </p:cNvPr>
            <p:cNvGrpSpPr/>
            <p:nvPr/>
          </p:nvGrpSpPr>
          <p:grpSpPr>
            <a:xfrm>
              <a:off x="1348977" y="1855312"/>
              <a:ext cx="341564" cy="358219"/>
              <a:chOff x="552411" y="1027521"/>
              <a:chExt cx="1468069" cy="1473724"/>
            </a:xfrm>
            <a:grpFill/>
          </p:grpSpPr>
          <p:grpSp>
            <p:nvGrpSpPr>
              <p:cNvPr id="931" name="Group 930">
                <a:extLst>
                  <a:ext uri="{FF2B5EF4-FFF2-40B4-BE49-F238E27FC236}">
                    <a16:creationId xmlns:a16="http://schemas.microsoft.com/office/drawing/2014/main" id="{46E01E6F-2BDB-FE4D-BFDB-DC186FDB3424}"/>
                  </a:ext>
                </a:extLst>
              </p:cNvPr>
              <p:cNvGrpSpPr/>
              <p:nvPr/>
            </p:nvGrpSpPr>
            <p:grpSpPr>
              <a:xfrm>
                <a:off x="552411" y="1027521"/>
                <a:ext cx="1464926" cy="367645"/>
                <a:chOff x="552411" y="1027521"/>
                <a:chExt cx="1464926" cy="367645"/>
              </a:xfrm>
              <a:grpFill/>
            </p:grpSpPr>
            <p:sp>
              <p:nvSpPr>
                <p:cNvPr id="947" name="Rectangle 946">
                  <a:extLst>
                    <a:ext uri="{FF2B5EF4-FFF2-40B4-BE49-F238E27FC236}">
                      <a16:creationId xmlns:a16="http://schemas.microsoft.com/office/drawing/2014/main" id="{90E51CBF-87E3-6547-A46D-85BCF21ED05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8" name="Rectangle 947">
                  <a:extLst>
                    <a:ext uri="{FF2B5EF4-FFF2-40B4-BE49-F238E27FC236}">
                      <a16:creationId xmlns:a16="http://schemas.microsoft.com/office/drawing/2014/main" id="{7C9C9CE1-85A8-0949-B17B-FFA01C86EB3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9" name="Rectangle 948">
                  <a:extLst>
                    <a:ext uri="{FF2B5EF4-FFF2-40B4-BE49-F238E27FC236}">
                      <a16:creationId xmlns:a16="http://schemas.microsoft.com/office/drawing/2014/main" id="{9119DD39-C38C-0045-9C70-5F9B2E03CCC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0" name="Rectangle 949">
                  <a:extLst>
                    <a:ext uri="{FF2B5EF4-FFF2-40B4-BE49-F238E27FC236}">
                      <a16:creationId xmlns:a16="http://schemas.microsoft.com/office/drawing/2014/main" id="{067AC754-CEDB-BF45-B003-8F51669A312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32" name="Group 931">
                <a:extLst>
                  <a:ext uri="{FF2B5EF4-FFF2-40B4-BE49-F238E27FC236}">
                    <a16:creationId xmlns:a16="http://schemas.microsoft.com/office/drawing/2014/main" id="{49116138-23E5-4946-B2B1-DF805A69A00D}"/>
                  </a:ext>
                </a:extLst>
              </p:cNvPr>
              <p:cNvGrpSpPr/>
              <p:nvPr/>
            </p:nvGrpSpPr>
            <p:grpSpPr>
              <a:xfrm>
                <a:off x="553983" y="1396738"/>
                <a:ext cx="1464926" cy="367645"/>
                <a:chOff x="552411" y="1027521"/>
                <a:chExt cx="1464926" cy="367645"/>
              </a:xfrm>
              <a:grpFill/>
            </p:grpSpPr>
            <p:sp>
              <p:nvSpPr>
                <p:cNvPr id="943" name="Rectangle 942">
                  <a:extLst>
                    <a:ext uri="{FF2B5EF4-FFF2-40B4-BE49-F238E27FC236}">
                      <a16:creationId xmlns:a16="http://schemas.microsoft.com/office/drawing/2014/main" id="{DACB3878-7677-C54D-94DE-D8703DA3D36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4" name="Rectangle 943">
                  <a:extLst>
                    <a:ext uri="{FF2B5EF4-FFF2-40B4-BE49-F238E27FC236}">
                      <a16:creationId xmlns:a16="http://schemas.microsoft.com/office/drawing/2014/main" id="{13998646-353A-D343-9A09-F0E70BB4FA87}"/>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5" name="Rectangle 944">
                  <a:extLst>
                    <a:ext uri="{FF2B5EF4-FFF2-40B4-BE49-F238E27FC236}">
                      <a16:creationId xmlns:a16="http://schemas.microsoft.com/office/drawing/2014/main" id="{3D823391-8DF8-DC4B-BFEA-C5EC15A73DE8}"/>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6" name="Rectangle 945">
                  <a:extLst>
                    <a:ext uri="{FF2B5EF4-FFF2-40B4-BE49-F238E27FC236}">
                      <a16:creationId xmlns:a16="http://schemas.microsoft.com/office/drawing/2014/main" id="{24BAEA02-77BF-EC41-B926-0D6D37F65E7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33" name="Group 932">
                <a:extLst>
                  <a:ext uri="{FF2B5EF4-FFF2-40B4-BE49-F238E27FC236}">
                    <a16:creationId xmlns:a16="http://schemas.microsoft.com/office/drawing/2014/main" id="{6A072CD0-FC38-8F42-B444-1E3E80E9D102}"/>
                  </a:ext>
                </a:extLst>
              </p:cNvPr>
              <p:cNvGrpSpPr/>
              <p:nvPr/>
            </p:nvGrpSpPr>
            <p:grpSpPr>
              <a:xfrm>
                <a:off x="555554" y="1765954"/>
                <a:ext cx="1464926" cy="367645"/>
                <a:chOff x="552411" y="1027521"/>
                <a:chExt cx="1464926" cy="367645"/>
              </a:xfrm>
              <a:grpFill/>
            </p:grpSpPr>
            <p:sp>
              <p:nvSpPr>
                <p:cNvPr id="939" name="Rectangle 938">
                  <a:extLst>
                    <a:ext uri="{FF2B5EF4-FFF2-40B4-BE49-F238E27FC236}">
                      <a16:creationId xmlns:a16="http://schemas.microsoft.com/office/drawing/2014/main" id="{1F3490D9-3B5E-9B41-A392-E1F5374CB625}"/>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0" name="Rectangle 939">
                  <a:extLst>
                    <a:ext uri="{FF2B5EF4-FFF2-40B4-BE49-F238E27FC236}">
                      <a16:creationId xmlns:a16="http://schemas.microsoft.com/office/drawing/2014/main" id="{FAF05B31-8417-0641-91BA-DFDC904FB5F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1" name="Rectangle 940">
                  <a:extLst>
                    <a:ext uri="{FF2B5EF4-FFF2-40B4-BE49-F238E27FC236}">
                      <a16:creationId xmlns:a16="http://schemas.microsoft.com/office/drawing/2014/main" id="{5D94BC25-B158-1C44-B5F1-D55D3A63EF3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2" name="Rectangle 941">
                  <a:extLst>
                    <a:ext uri="{FF2B5EF4-FFF2-40B4-BE49-F238E27FC236}">
                      <a16:creationId xmlns:a16="http://schemas.microsoft.com/office/drawing/2014/main" id="{96463218-C5EB-4449-AF67-2C70477C7A34}"/>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34" name="Group 933">
                <a:extLst>
                  <a:ext uri="{FF2B5EF4-FFF2-40B4-BE49-F238E27FC236}">
                    <a16:creationId xmlns:a16="http://schemas.microsoft.com/office/drawing/2014/main" id="{8C0B1CEC-C284-8541-A65E-C27FF21E324E}"/>
                  </a:ext>
                </a:extLst>
              </p:cNvPr>
              <p:cNvGrpSpPr/>
              <p:nvPr/>
            </p:nvGrpSpPr>
            <p:grpSpPr>
              <a:xfrm>
                <a:off x="555554" y="2133600"/>
                <a:ext cx="1464926" cy="367645"/>
                <a:chOff x="552411" y="1027521"/>
                <a:chExt cx="1464926" cy="367645"/>
              </a:xfrm>
              <a:grpFill/>
            </p:grpSpPr>
            <p:sp>
              <p:nvSpPr>
                <p:cNvPr id="935" name="Rectangle 934">
                  <a:extLst>
                    <a:ext uri="{FF2B5EF4-FFF2-40B4-BE49-F238E27FC236}">
                      <a16:creationId xmlns:a16="http://schemas.microsoft.com/office/drawing/2014/main" id="{0E87D5BA-B910-BA49-AA81-10E8EE110BC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6" name="Rectangle 935">
                  <a:extLst>
                    <a:ext uri="{FF2B5EF4-FFF2-40B4-BE49-F238E27FC236}">
                      <a16:creationId xmlns:a16="http://schemas.microsoft.com/office/drawing/2014/main" id="{0DD0F7DB-4E67-3545-BBDF-A324E885BB2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7" name="Rectangle 936">
                  <a:extLst>
                    <a:ext uri="{FF2B5EF4-FFF2-40B4-BE49-F238E27FC236}">
                      <a16:creationId xmlns:a16="http://schemas.microsoft.com/office/drawing/2014/main" id="{3F668680-2342-DF49-A7E8-81DB93B2874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8" name="Rectangle 937">
                  <a:extLst>
                    <a:ext uri="{FF2B5EF4-FFF2-40B4-BE49-F238E27FC236}">
                      <a16:creationId xmlns:a16="http://schemas.microsoft.com/office/drawing/2014/main" id="{02E3A43F-CA4A-454E-950F-500FC6BC81E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6" name="Group 825">
              <a:extLst>
                <a:ext uri="{FF2B5EF4-FFF2-40B4-BE49-F238E27FC236}">
                  <a16:creationId xmlns:a16="http://schemas.microsoft.com/office/drawing/2014/main" id="{C400BE03-BE0F-E545-B49A-4B6A258C9E17}"/>
                </a:ext>
              </a:extLst>
            </p:cNvPr>
            <p:cNvGrpSpPr/>
            <p:nvPr/>
          </p:nvGrpSpPr>
          <p:grpSpPr>
            <a:xfrm>
              <a:off x="1688342" y="1855312"/>
              <a:ext cx="341198" cy="358219"/>
              <a:chOff x="552411" y="1027521"/>
              <a:chExt cx="1466498" cy="1473724"/>
            </a:xfrm>
            <a:grpFill/>
          </p:grpSpPr>
          <p:grpSp>
            <p:nvGrpSpPr>
              <p:cNvPr id="911" name="Group 910">
                <a:extLst>
                  <a:ext uri="{FF2B5EF4-FFF2-40B4-BE49-F238E27FC236}">
                    <a16:creationId xmlns:a16="http://schemas.microsoft.com/office/drawing/2014/main" id="{AED9EFA5-BD70-EB40-8CDB-928D687ABD65}"/>
                  </a:ext>
                </a:extLst>
              </p:cNvPr>
              <p:cNvGrpSpPr/>
              <p:nvPr/>
            </p:nvGrpSpPr>
            <p:grpSpPr>
              <a:xfrm>
                <a:off x="552411" y="1027521"/>
                <a:ext cx="1464926" cy="367645"/>
                <a:chOff x="552411" y="1027521"/>
                <a:chExt cx="1464926" cy="367645"/>
              </a:xfrm>
              <a:grpFill/>
            </p:grpSpPr>
            <p:sp>
              <p:nvSpPr>
                <p:cNvPr id="927" name="Rectangle 926">
                  <a:extLst>
                    <a:ext uri="{FF2B5EF4-FFF2-40B4-BE49-F238E27FC236}">
                      <a16:creationId xmlns:a16="http://schemas.microsoft.com/office/drawing/2014/main" id="{61F522F3-897B-4541-B0BB-4A1CFF8D210C}"/>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8" name="Rectangle 927">
                  <a:extLst>
                    <a:ext uri="{FF2B5EF4-FFF2-40B4-BE49-F238E27FC236}">
                      <a16:creationId xmlns:a16="http://schemas.microsoft.com/office/drawing/2014/main" id="{13802298-73DB-7E49-AD5A-64189B3DFD4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9" name="Rectangle 928">
                  <a:extLst>
                    <a:ext uri="{FF2B5EF4-FFF2-40B4-BE49-F238E27FC236}">
                      <a16:creationId xmlns:a16="http://schemas.microsoft.com/office/drawing/2014/main" id="{F712DDB9-34D4-6A45-BC47-CF4C92D0AE7E}"/>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0" name="Rectangle 929">
                  <a:extLst>
                    <a:ext uri="{FF2B5EF4-FFF2-40B4-BE49-F238E27FC236}">
                      <a16:creationId xmlns:a16="http://schemas.microsoft.com/office/drawing/2014/main" id="{72A6A4A8-E9D2-2B47-A45E-26593086416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12" name="Group 911">
                <a:extLst>
                  <a:ext uri="{FF2B5EF4-FFF2-40B4-BE49-F238E27FC236}">
                    <a16:creationId xmlns:a16="http://schemas.microsoft.com/office/drawing/2014/main" id="{77B5C8DA-0C7B-9F4B-B5BE-B237200624C8}"/>
                  </a:ext>
                </a:extLst>
              </p:cNvPr>
              <p:cNvGrpSpPr/>
              <p:nvPr/>
            </p:nvGrpSpPr>
            <p:grpSpPr>
              <a:xfrm>
                <a:off x="553983" y="1396738"/>
                <a:ext cx="1464926" cy="367645"/>
                <a:chOff x="552411" y="1027521"/>
                <a:chExt cx="1464926" cy="367645"/>
              </a:xfrm>
              <a:grpFill/>
            </p:grpSpPr>
            <p:sp>
              <p:nvSpPr>
                <p:cNvPr id="923" name="Rectangle 922">
                  <a:extLst>
                    <a:ext uri="{FF2B5EF4-FFF2-40B4-BE49-F238E27FC236}">
                      <a16:creationId xmlns:a16="http://schemas.microsoft.com/office/drawing/2014/main" id="{907B49CB-FA99-0F44-AC31-0A8FFCC8D30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4" name="Rectangle 923">
                  <a:extLst>
                    <a:ext uri="{FF2B5EF4-FFF2-40B4-BE49-F238E27FC236}">
                      <a16:creationId xmlns:a16="http://schemas.microsoft.com/office/drawing/2014/main" id="{75C38CFA-4D38-5741-9944-1BCEB177E2A9}"/>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5" name="Rectangle 924">
                  <a:extLst>
                    <a:ext uri="{FF2B5EF4-FFF2-40B4-BE49-F238E27FC236}">
                      <a16:creationId xmlns:a16="http://schemas.microsoft.com/office/drawing/2014/main" id="{7F8DE348-390D-9540-ABE3-5780A09FBC47}"/>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6" name="Rectangle 925">
                  <a:extLst>
                    <a:ext uri="{FF2B5EF4-FFF2-40B4-BE49-F238E27FC236}">
                      <a16:creationId xmlns:a16="http://schemas.microsoft.com/office/drawing/2014/main" id="{87CAFFDF-764A-CD48-A1D6-28ADE9E548C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13" name="Group 912">
                <a:extLst>
                  <a:ext uri="{FF2B5EF4-FFF2-40B4-BE49-F238E27FC236}">
                    <a16:creationId xmlns:a16="http://schemas.microsoft.com/office/drawing/2014/main" id="{6A3B7769-5B71-064D-B5CD-C5701EEFECCF}"/>
                  </a:ext>
                </a:extLst>
              </p:cNvPr>
              <p:cNvGrpSpPr/>
              <p:nvPr/>
            </p:nvGrpSpPr>
            <p:grpSpPr>
              <a:xfrm>
                <a:off x="555554" y="1765954"/>
                <a:ext cx="1424408" cy="367645"/>
                <a:chOff x="552411" y="1027521"/>
                <a:chExt cx="1424408" cy="367645"/>
              </a:xfrm>
              <a:grpFill/>
            </p:grpSpPr>
            <p:sp>
              <p:nvSpPr>
                <p:cNvPr id="919" name="Rectangle 918">
                  <a:extLst>
                    <a:ext uri="{FF2B5EF4-FFF2-40B4-BE49-F238E27FC236}">
                      <a16:creationId xmlns:a16="http://schemas.microsoft.com/office/drawing/2014/main" id="{7841874D-A60B-B743-BA9E-F246892B241F}"/>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0" name="Rectangle 919">
                  <a:extLst>
                    <a:ext uri="{FF2B5EF4-FFF2-40B4-BE49-F238E27FC236}">
                      <a16:creationId xmlns:a16="http://schemas.microsoft.com/office/drawing/2014/main" id="{68B49EE0-19CB-2F46-A402-81C34F32C71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1" name="Rectangle 920">
                  <a:extLst>
                    <a:ext uri="{FF2B5EF4-FFF2-40B4-BE49-F238E27FC236}">
                      <a16:creationId xmlns:a16="http://schemas.microsoft.com/office/drawing/2014/main" id="{44360E23-E350-4B4B-83FA-752BB0E4C046}"/>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2" name="Rectangle 921">
                  <a:extLst>
                    <a:ext uri="{FF2B5EF4-FFF2-40B4-BE49-F238E27FC236}">
                      <a16:creationId xmlns:a16="http://schemas.microsoft.com/office/drawing/2014/main" id="{B3A0A9E8-8ABF-1C43-B7E7-B1B3C4773941}"/>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14" name="Group 913">
                <a:extLst>
                  <a:ext uri="{FF2B5EF4-FFF2-40B4-BE49-F238E27FC236}">
                    <a16:creationId xmlns:a16="http://schemas.microsoft.com/office/drawing/2014/main" id="{FEB545E3-D582-FC48-A355-096C6921E822}"/>
                  </a:ext>
                </a:extLst>
              </p:cNvPr>
              <p:cNvGrpSpPr/>
              <p:nvPr/>
            </p:nvGrpSpPr>
            <p:grpSpPr>
              <a:xfrm>
                <a:off x="555554" y="2133600"/>
                <a:ext cx="1424408" cy="367645"/>
                <a:chOff x="552411" y="1027521"/>
                <a:chExt cx="1424408" cy="367645"/>
              </a:xfrm>
              <a:grpFill/>
            </p:grpSpPr>
            <p:sp>
              <p:nvSpPr>
                <p:cNvPr id="915" name="Rectangle 914">
                  <a:extLst>
                    <a:ext uri="{FF2B5EF4-FFF2-40B4-BE49-F238E27FC236}">
                      <a16:creationId xmlns:a16="http://schemas.microsoft.com/office/drawing/2014/main" id="{95BB9797-5D33-FA47-B13B-B39B6D2439D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6" name="Rectangle 915">
                  <a:extLst>
                    <a:ext uri="{FF2B5EF4-FFF2-40B4-BE49-F238E27FC236}">
                      <a16:creationId xmlns:a16="http://schemas.microsoft.com/office/drawing/2014/main" id="{5B1AB616-C0A6-EB4B-87D0-9D13E1756B94}"/>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7" name="Rectangle 916">
                  <a:extLst>
                    <a:ext uri="{FF2B5EF4-FFF2-40B4-BE49-F238E27FC236}">
                      <a16:creationId xmlns:a16="http://schemas.microsoft.com/office/drawing/2014/main" id="{5F4C8114-6BBB-1943-B84E-6791805B5DA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8" name="Rectangle 917">
                  <a:extLst>
                    <a:ext uri="{FF2B5EF4-FFF2-40B4-BE49-F238E27FC236}">
                      <a16:creationId xmlns:a16="http://schemas.microsoft.com/office/drawing/2014/main" id="{9E77F2A7-9D96-6141-85B7-D34732138F33}"/>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7" name="Group 826">
              <a:extLst>
                <a:ext uri="{FF2B5EF4-FFF2-40B4-BE49-F238E27FC236}">
                  <a16:creationId xmlns:a16="http://schemas.microsoft.com/office/drawing/2014/main" id="{57F6FBDC-410C-D645-9C26-A4DC44D2E234}"/>
                </a:ext>
              </a:extLst>
            </p:cNvPr>
            <p:cNvGrpSpPr/>
            <p:nvPr/>
          </p:nvGrpSpPr>
          <p:grpSpPr>
            <a:xfrm>
              <a:off x="668677" y="2211960"/>
              <a:ext cx="341564" cy="358219"/>
              <a:chOff x="552411" y="1027521"/>
              <a:chExt cx="1468069" cy="1473724"/>
            </a:xfrm>
            <a:grpFill/>
          </p:grpSpPr>
          <p:grpSp>
            <p:nvGrpSpPr>
              <p:cNvPr id="891" name="Group 890">
                <a:extLst>
                  <a:ext uri="{FF2B5EF4-FFF2-40B4-BE49-F238E27FC236}">
                    <a16:creationId xmlns:a16="http://schemas.microsoft.com/office/drawing/2014/main" id="{26A53622-32C2-9B45-880E-8859B061C193}"/>
                  </a:ext>
                </a:extLst>
              </p:cNvPr>
              <p:cNvGrpSpPr/>
              <p:nvPr/>
            </p:nvGrpSpPr>
            <p:grpSpPr>
              <a:xfrm>
                <a:off x="552411" y="1027521"/>
                <a:ext cx="1464926" cy="367645"/>
                <a:chOff x="552411" y="1027521"/>
                <a:chExt cx="1464926" cy="367645"/>
              </a:xfrm>
              <a:grpFill/>
            </p:grpSpPr>
            <p:sp>
              <p:nvSpPr>
                <p:cNvPr id="907" name="Rectangle 906">
                  <a:extLst>
                    <a:ext uri="{FF2B5EF4-FFF2-40B4-BE49-F238E27FC236}">
                      <a16:creationId xmlns:a16="http://schemas.microsoft.com/office/drawing/2014/main" id="{2C61D8B7-A935-E149-A5F1-C4694EB1C25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8" name="Rectangle 907">
                  <a:extLst>
                    <a:ext uri="{FF2B5EF4-FFF2-40B4-BE49-F238E27FC236}">
                      <a16:creationId xmlns:a16="http://schemas.microsoft.com/office/drawing/2014/main" id="{35C033D5-0081-7E4E-9F0E-110334C2A05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9" name="Rectangle 908">
                  <a:extLst>
                    <a:ext uri="{FF2B5EF4-FFF2-40B4-BE49-F238E27FC236}">
                      <a16:creationId xmlns:a16="http://schemas.microsoft.com/office/drawing/2014/main" id="{F6ED5D74-9518-D74C-91C7-37EEF679F41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0" name="Rectangle 909">
                  <a:extLst>
                    <a:ext uri="{FF2B5EF4-FFF2-40B4-BE49-F238E27FC236}">
                      <a16:creationId xmlns:a16="http://schemas.microsoft.com/office/drawing/2014/main" id="{0F2D1896-3F6D-224F-B680-D7B27A3B669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92" name="Group 891">
                <a:extLst>
                  <a:ext uri="{FF2B5EF4-FFF2-40B4-BE49-F238E27FC236}">
                    <a16:creationId xmlns:a16="http://schemas.microsoft.com/office/drawing/2014/main" id="{1A02B251-69CD-2B45-B191-9F842F83C096}"/>
                  </a:ext>
                </a:extLst>
              </p:cNvPr>
              <p:cNvGrpSpPr/>
              <p:nvPr/>
            </p:nvGrpSpPr>
            <p:grpSpPr>
              <a:xfrm>
                <a:off x="553983" y="1396738"/>
                <a:ext cx="1464926" cy="367645"/>
                <a:chOff x="552411" y="1027521"/>
                <a:chExt cx="1464926" cy="367645"/>
              </a:xfrm>
              <a:grpFill/>
            </p:grpSpPr>
            <p:sp>
              <p:nvSpPr>
                <p:cNvPr id="903" name="Rectangle 902">
                  <a:extLst>
                    <a:ext uri="{FF2B5EF4-FFF2-40B4-BE49-F238E27FC236}">
                      <a16:creationId xmlns:a16="http://schemas.microsoft.com/office/drawing/2014/main" id="{14CEE1B4-721E-0447-B878-0963819582D0}"/>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4" name="Rectangle 903">
                  <a:extLst>
                    <a:ext uri="{FF2B5EF4-FFF2-40B4-BE49-F238E27FC236}">
                      <a16:creationId xmlns:a16="http://schemas.microsoft.com/office/drawing/2014/main" id="{A4CBAFC1-E582-D14F-9405-E07564B675B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5" name="Rectangle 904">
                  <a:extLst>
                    <a:ext uri="{FF2B5EF4-FFF2-40B4-BE49-F238E27FC236}">
                      <a16:creationId xmlns:a16="http://schemas.microsoft.com/office/drawing/2014/main" id="{65BA5CB3-A66D-464A-A3C7-F2838F72C07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6" name="Rectangle 905">
                  <a:extLst>
                    <a:ext uri="{FF2B5EF4-FFF2-40B4-BE49-F238E27FC236}">
                      <a16:creationId xmlns:a16="http://schemas.microsoft.com/office/drawing/2014/main" id="{63300145-E2D2-7846-BB32-E95D1DEA7E9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93" name="Group 892">
                <a:extLst>
                  <a:ext uri="{FF2B5EF4-FFF2-40B4-BE49-F238E27FC236}">
                    <a16:creationId xmlns:a16="http://schemas.microsoft.com/office/drawing/2014/main" id="{6BD60CC2-C977-D442-8462-35F67FDFB2FA}"/>
                  </a:ext>
                </a:extLst>
              </p:cNvPr>
              <p:cNvGrpSpPr/>
              <p:nvPr/>
            </p:nvGrpSpPr>
            <p:grpSpPr>
              <a:xfrm>
                <a:off x="555554" y="1765954"/>
                <a:ext cx="1464926" cy="367645"/>
                <a:chOff x="552411" y="1027521"/>
                <a:chExt cx="1464926" cy="367645"/>
              </a:xfrm>
              <a:grpFill/>
            </p:grpSpPr>
            <p:sp>
              <p:nvSpPr>
                <p:cNvPr id="899" name="Rectangle 898">
                  <a:extLst>
                    <a:ext uri="{FF2B5EF4-FFF2-40B4-BE49-F238E27FC236}">
                      <a16:creationId xmlns:a16="http://schemas.microsoft.com/office/drawing/2014/main" id="{1DB68323-9EB1-1241-BAEB-C6584FA4767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0" name="Rectangle 899">
                  <a:extLst>
                    <a:ext uri="{FF2B5EF4-FFF2-40B4-BE49-F238E27FC236}">
                      <a16:creationId xmlns:a16="http://schemas.microsoft.com/office/drawing/2014/main" id="{02F0B140-E6EB-0D42-8EEB-FC35E06F67E3}"/>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1" name="Rectangle 900">
                  <a:extLst>
                    <a:ext uri="{FF2B5EF4-FFF2-40B4-BE49-F238E27FC236}">
                      <a16:creationId xmlns:a16="http://schemas.microsoft.com/office/drawing/2014/main" id="{3523B248-0079-3141-A40D-AC37E7C88F60}"/>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2" name="Rectangle 901">
                  <a:extLst>
                    <a:ext uri="{FF2B5EF4-FFF2-40B4-BE49-F238E27FC236}">
                      <a16:creationId xmlns:a16="http://schemas.microsoft.com/office/drawing/2014/main" id="{95BA6152-A1E8-3442-BFC3-D23628EB586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94" name="Group 893">
                <a:extLst>
                  <a:ext uri="{FF2B5EF4-FFF2-40B4-BE49-F238E27FC236}">
                    <a16:creationId xmlns:a16="http://schemas.microsoft.com/office/drawing/2014/main" id="{234FFAFF-3CC3-B245-8997-91B369DC92CB}"/>
                  </a:ext>
                </a:extLst>
              </p:cNvPr>
              <p:cNvGrpSpPr/>
              <p:nvPr/>
            </p:nvGrpSpPr>
            <p:grpSpPr>
              <a:xfrm>
                <a:off x="555554" y="2133600"/>
                <a:ext cx="1464926" cy="367645"/>
                <a:chOff x="552411" y="1027521"/>
                <a:chExt cx="1464926" cy="367645"/>
              </a:xfrm>
              <a:grpFill/>
            </p:grpSpPr>
            <p:sp>
              <p:nvSpPr>
                <p:cNvPr id="895" name="Rectangle 894">
                  <a:extLst>
                    <a:ext uri="{FF2B5EF4-FFF2-40B4-BE49-F238E27FC236}">
                      <a16:creationId xmlns:a16="http://schemas.microsoft.com/office/drawing/2014/main" id="{E70DDF19-B375-7E47-A9BB-25F630DEBB6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6" name="Rectangle 895">
                  <a:extLst>
                    <a:ext uri="{FF2B5EF4-FFF2-40B4-BE49-F238E27FC236}">
                      <a16:creationId xmlns:a16="http://schemas.microsoft.com/office/drawing/2014/main" id="{84352688-7C40-6740-AB5B-2CAE51687D3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7" name="Rectangle 896">
                  <a:extLst>
                    <a:ext uri="{FF2B5EF4-FFF2-40B4-BE49-F238E27FC236}">
                      <a16:creationId xmlns:a16="http://schemas.microsoft.com/office/drawing/2014/main" id="{9B78CF7F-0EC2-254D-82E5-2C23FD58CDEA}"/>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8" name="Rectangle 897">
                  <a:extLst>
                    <a:ext uri="{FF2B5EF4-FFF2-40B4-BE49-F238E27FC236}">
                      <a16:creationId xmlns:a16="http://schemas.microsoft.com/office/drawing/2014/main" id="{445148B3-370F-CD4D-B10B-430A1625292B}"/>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8" name="Group 827">
              <a:extLst>
                <a:ext uri="{FF2B5EF4-FFF2-40B4-BE49-F238E27FC236}">
                  <a16:creationId xmlns:a16="http://schemas.microsoft.com/office/drawing/2014/main" id="{FE0FD5AE-CAD4-5B41-BE5A-846AC5328EC7}"/>
                </a:ext>
              </a:extLst>
            </p:cNvPr>
            <p:cNvGrpSpPr/>
            <p:nvPr/>
          </p:nvGrpSpPr>
          <p:grpSpPr>
            <a:xfrm>
              <a:off x="1009613" y="2213531"/>
              <a:ext cx="341564" cy="358219"/>
              <a:chOff x="552411" y="1027521"/>
              <a:chExt cx="1468069" cy="1473724"/>
            </a:xfrm>
            <a:grpFill/>
          </p:grpSpPr>
          <p:grpSp>
            <p:nvGrpSpPr>
              <p:cNvPr id="871" name="Group 870">
                <a:extLst>
                  <a:ext uri="{FF2B5EF4-FFF2-40B4-BE49-F238E27FC236}">
                    <a16:creationId xmlns:a16="http://schemas.microsoft.com/office/drawing/2014/main" id="{85757DF2-62AC-3F46-976F-A60745679DD5}"/>
                  </a:ext>
                </a:extLst>
              </p:cNvPr>
              <p:cNvGrpSpPr/>
              <p:nvPr/>
            </p:nvGrpSpPr>
            <p:grpSpPr>
              <a:xfrm>
                <a:off x="552411" y="1027521"/>
                <a:ext cx="1464926" cy="367645"/>
                <a:chOff x="552411" y="1027521"/>
                <a:chExt cx="1464926" cy="367645"/>
              </a:xfrm>
              <a:grpFill/>
            </p:grpSpPr>
            <p:sp>
              <p:nvSpPr>
                <p:cNvPr id="887" name="Rectangle 886">
                  <a:extLst>
                    <a:ext uri="{FF2B5EF4-FFF2-40B4-BE49-F238E27FC236}">
                      <a16:creationId xmlns:a16="http://schemas.microsoft.com/office/drawing/2014/main" id="{486C9C3D-A0B6-D54A-A753-113CBEC09C3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8" name="Rectangle 887">
                  <a:extLst>
                    <a:ext uri="{FF2B5EF4-FFF2-40B4-BE49-F238E27FC236}">
                      <a16:creationId xmlns:a16="http://schemas.microsoft.com/office/drawing/2014/main" id="{01C92669-7F03-9348-A6E7-92462AB110C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9" name="Rectangle 888">
                  <a:extLst>
                    <a:ext uri="{FF2B5EF4-FFF2-40B4-BE49-F238E27FC236}">
                      <a16:creationId xmlns:a16="http://schemas.microsoft.com/office/drawing/2014/main" id="{13FA1F9B-AEB8-3C4C-95E0-AD608669236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0" name="Rectangle 889">
                  <a:extLst>
                    <a:ext uri="{FF2B5EF4-FFF2-40B4-BE49-F238E27FC236}">
                      <a16:creationId xmlns:a16="http://schemas.microsoft.com/office/drawing/2014/main" id="{1ADFDCD1-A265-0244-B5E2-CF4516949379}"/>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72" name="Group 871">
                <a:extLst>
                  <a:ext uri="{FF2B5EF4-FFF2-40B4-BE49-F238E27FC236}">
                    <a16:creationId xmlns:a16="http://schemas.microsoft.com/office/drawing/2014/main" id="{AC886A80-F383-0B4C-8275-752137E539DB}"/>
                  </a:ext>
                </a:extLst>
              </p:cNvPr>
              <p:cNvGrpSpPr/>
              <p:nvPr/>
            </p:nvGrpSpPr>
            <p:grpSpPr>
              <a:xfrm>
                <a:off x="553983" y="1396738"/>
                <a:ext cx="1464926" cy="367645"/>
                <a:chOff x="552411" y="1027521"/>
                <a:chExt cx="1464926" cy="367645"/>
              </a:xfrm>
              <a:grpFill/>
            </p:grpSpPr>
            <p:sp>
              <p:nvSpPr>
                <p:cNvPr id="883" name="Rectangle 882">
                  <a:extLst>
                    <a:ext uri="{FF2B5EF4-FFF2-40B4-BE49-F238E27FC236}">
                      <a16:creationId xmlns:a16="http://schemas.microsoft.com/office/drawing/2014/main" id="{531ABBFD-5088-6644-B409-B84505AAEEF2}"/>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4" name="Rectangle 883">
                  <a:extLst>
                    <a:ext uri="{FF2B5EF4-FFF2-40B4-BE49-F238E27FC236}">
                      <a16:creationId xmlns:a16="http://schemas.microsoft.com/office/drawing/2014/main" id="{42FF97B4-2E8F-484E-ABAC-CA700126CA7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5" name="Rectangle 884">
                  <a:extLst>
                    <a:ext uri="{FF2B5EF4-FFF2-40B4-BE49-F238E27FC236}">
                      <a16:creationId xmlns:a16="http://schemas.microsoft.com/office/drawing/2014/main" id="{6575B027-7E64-7149-96B3-3B6CBAC07D8B}"/>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6" name="Rectangle 885">
                  <a:extLst>
                    <a:ext uri="{FF2B5EF4-FFF2-40B4-BE49-F238E27FC236}">
                      <a16:creationId xmlns:a16="http://schemas.microsoft.com/office/drawing/2014/main" id="{DE320817-59B4-2543-A0AD-9E7905261748}"/>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73" name="Group 872">
                <a:extLst>
                  <a:ext uri="{FF2B5EF4-FFF2-40B4-BE49-F238E27FC236}">
                    <a16:creationId xmlns:a16="http://schemas.microsoft.com/office/drawing/2014/main" id="{75E9137C-200E-C044-B43A-F2E5DEB079ED}"/>
                  </a:ext>
                </a:extLst>
              </p:cNvPr>
              <p:cNvGrpSpPr/>
              <p:nvPr/>
            </p:nvGrpSpPr>
            <p:grpSpPr>
              <a:xfrm>
                <a:off x="555554" y="1765954"/>
                <a:ext cx="1464926" cy="367645"/>
                <a:chOff x="552411" y="1027521"/>
                <a:chExt cx="1464926" cy="367645"/>
              </a:xfrm>
              <a:grpFill/>
            </p:grpSpPr>
            <p:sp>
              <p:nvSpPr>
                <p:cNvPr id="879" name="Rectangle 878">
                  <a:extLst>
                    <a:ext uri="{FF2B5EF4-FFF2-40B4-BE49-F238E27FC236}">
                      <a16:creationId xmlns:a16="http://schemas.microsoft.com/office/drawing/2014/main" id="{3667742A-CADB-9E48-8BC1-F2054B232D1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0" name="Rectangle 879">
                  <a:extLst>
                    <a:ext uri="{FF2B5EF4-FFF2-40B4-BE49-F238E27FC236}">
                      <a16:creationId xmlns:a16="http://schemas.microsoft.com/office/drawing/2014/main" id="{A75E1A92-F273-0041-890C-D274899BD18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1" name="Rectangle 880">
                  <a:extLst>
                    <a:ext uri="{FF2B5EF4-FFF2-40B4-BE49-F238E27FC236}">
                      <a16:creationId xmlns:a16="http://schemas.microsoft.com/office/drawing/2014/main" id="{33A5E603-8AC1-4245-A13C-C0EF0A1F2AEC}"/>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2" name="Rectangle 881">
                  <a:extLst>
                    <a:ext uri="{FF2B5EF4-FFF2-40B4-BE49-F238E27FC236}">
                      <a16:creationId xmlns:a16="http://schemas.microsoft.com/office/drawing/2014/main" id="{E52CE06F-BA14-714C-A9E0-B8786AFAEDC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74" name="Group 873">
                <a:extLst>
                  <a:ext uri="{FF2B5EF4-FFF2-40B4-BE49-F238E27FC236}">
                    <a16:creationId xmlns:a16="http://schemas.microsoft.com/office/drawing/2014/main" id="{5E48EAFB-D44C-C84A-A702-B1E59F5A2D50}"/>
                  </a:ext>
                </a:extLst>
              </p:cNvPr>
              <p:cNvGrpSpPr/>
              <p:nvPr/>
            </p:nvGrpSpPr>
            <p:grpSpPr>
              <a:xfrm>
                <a:off x="555554" y="2133600"/>
                <a:ext cx="1464926" cy="367645"/>
                <a:chOff x="552411" y="1027521"/>
                <a:chExt cx="1464926" cy="367645"/>
              </a:xfrm>
              <a:grpFill/>
            </p:grpSpPr>
            <p:sp>
              <p:nvSpPr>
                <p:cNvPr id="875" name="Rectangle 874">
                  <a:extLst>
                    <a:ext uri="{FF2B5EF4-FFF2-40B4-BE49-F238E27FC236}">
                      <a16:creationId xmlns:a16="http://schemas.microsoft.com/office/drawing/2014/main" id="{98209739-0611-5542-AFB3-62AB60C55F06}"/>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6" name="Rectangle 875">
                  <a:extLst>
                    <a:ext uri="{FF2B5EF4-FFF2-40B4-BE49-F238E27FC236}">
                      <a16:creationId xmlns:a16="http://schemas.microsoft.com/office/drawing/2014/main" id="{6B319B7F-8EEE-E642-9F30-7E3DAE482F9D}"/>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7" name="Rectangle 876">
                  <a:extLst>
                    <a:ext uri="{FF2B5EF4-FFF2-40B4-BE49-F238E27FC236}">
                      <a16:creationId xmlns:a16="http://schemas.microsoft.com/office/drawing/2014/main" id="{ADC451F5-CB2C-0D48-8FA3-547F71D2259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8" name="Rectangle 877">
                  <a:extLst>
                    <a:ext uri="{FF2B5EF4-FFF2-40B4-BE49-F238E27FC236}">
                      <a16:creationId xmlns:a16="http://schemas.microsoft.com/office/drawing/2014/main" id="{697DC9F2-414B-6340-9185-336DAF1C0C2F}"/>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29" name="Group 828">
              <a:extLst>
                <a:ext uri="{FF2B5EF4-FFF2-40B4-BE49-F238E27FC236}">
                  <a16:creationId xmlns:a16="http://schemas.microsoft.com/office/drawing/2014/main" id="{F28AAFD8-826E-C04E-80F2-54D74D5618F9}"/>
                </a:ext>
              </a:extLst>
            </p:cNvPr>
            <p:cNvGrpSpPr/>
            <p:nvPr/>
          </p:nvGrpSpPr>
          <p:grpSpPr>
            <a:xfrm>
              <a:off x="1348978" y="2213531"/>
              <a:ext cx="341564" cy="358219"/>
              <a:chOff x="552411" y="1027521"/>
              <a:chExt cx="1468069" cy="1473724"/>
            </a:xfrm>
            <a:grpFill/>
          </p:grpSpPr>
          <p:grpSp>
            <p:nvGrpSpPr>
              <p:cNvPr id="851" name="Group 850">
                <a:extLst>
                  <a:ext uri="{FF2B5EF4-FFF2-40B4-BE49-F238E27FC236}">
                    <a16:creationId xmlns:a16="http://schemas.microsoft.com/office/drawing/2014/main" id="{12D3E7FC-4628-0643-8D5E-C7D7EC1970CC}"/>
                  </a:ext>
                </a:extLst>
              </p:cNvPr>
              <p:cNvGrpSpPr/>
              <p:nvPr/>
            </p:nvGrpSpPr>
            <p:grpSpPr>
              <a:xfrm>
                <a:off x="552411" y="1027521"/>
                <a:ext cx="1464926" cy="367645"/>
                <a:chOff x="552411" y="1027521"/>
                <a:chExt cx="1464926" cy="367645"/>
              </a:xfrm>
              <a:grpFill/>
            </p:grpSpPr>
            <p:sp>
              <p:nvSpPr>
                <p:cNvPr id="867" name="Rectangle 866">
                  <a:extLst>
                    <a:ext uri="{FF2B5EF4-FFF2-40B4-BE49-F238E27FC236}">
                      <a16:creationId xmlns:a16="http://schemas.microsoft.com/office/drawing/2014/main" id="{F3F8E3B4-08E4-9440-A1F8-9CE93F065433}"/>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8" name="Rectangle 867">
                  <a:extLst>
                    <a:ext uri="{FF2B5EF4-FFF2-40B4-BE49-F238E27FC236}">
                      <a16:creationId xmlns:a16="http://schemas.microsoft.com/office/drawing/2014/main" id="{C75E21B9-2539-6342-BD2F-8E85EF930B3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9" name="Rectangle 868">
                  <a:extLst>
                    <a:ext uri="{FF2B5EF4-FFF2-40B4-BE49-F238E27FC236}">
                      <a16:creationId xmlns:a16="http://schemas.microsoft.com/office/drawing/2014/main" id="{5446A0C8-2C19-2047-892B-81C3F29CD4D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0" name="Rectangle 869">
                  <a:extLst>
                    <a:ext uri="{FF2B5EF4-FFF2-40B4-BE49-F238E27FC236}">
                      <a16:creationId xmlns:a16="http://schemas.microsoft.com/office/drawing/2014/main" id="{7ABB9FEE-7911-9C47-A2F8-394C073442EE}"/>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52" name="Group 851">
                <a:extLst>
                  <a:ext uri="{FF2B5EF4-FFF2-40B4-BE49-F238E27FC236}">
                    <a16:creationId xmlns:a16="http://schemas.microsoft.com/office/drawing/2014/main" id="{C2D4C1FE-F07A-1C48-8CC6-1AFD6C57FCB2}"/>
                  </a:ext>
                </a:extLst>
              </p:cNvPr>
              <p:cNvGrpSpPr/>
              <p:nvPr/>
            </p:nvGrpSpPr>
            <p:grpSpPr>
              <a:xfrm>
                <a:off x="553983" y="1396738"/>
                <a:ext cx="1464926" cy="367645"/>
                <a:chOff x="552411" y="1027521"/>
                <a:chExt cx="1464926" cy="367645"/>
              </a:xfrm>
              <a:grpFill/>
            </p:grpSpPr>
            <p:sp>
              <p:nvSpPr>
                <p:cNvPr id="863" name="Rectangle 862">
                  <a:extLst>
                    <a:ext uri="{FF2B5EF4-FFF2-40B4-BE49-F238E27FC236}">
                      <a16:creationId xmlns:a16="http://schemas.microsoft.com/office/drawing/2014/main" id="{7B634FB7-FA38-2540-A8C3-E8477D1AD8A7}"/>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4" name="Rectangle 863">
                  <a:extLst>
                    <a:ext uri="{FF2B5EF4-FFF2-40B4-BE49-F238E27FC236}">
                      <a16:creationId xmlns:a16="http://schemas.microsoft.com/office/drawing/2014/main" id="{F87BDA54-72D0-744F-835B-D73E05D26575}"/>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5" name="Rectangle 864">
                  <a:extLst>
                    <a:ext uri="{FF2B5EF4-FFF2-40B4-BE49-F238E27FC236}">
                      <a16:creationId xmlns:a16="http://schemas.microsoft.com/office/drawing/2014/main" id="{77673C1C-4EA3-B344-BB55-645546193B39}"/>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6" name="Rectangle 865">
                  <a:extLst>
                    <a:ext uri="{FF2B5EF4-FFF2-40B4-BE49-F238E27FC236}">
                      <a16:creationId xmlns:a16="http://schemas.microsoft.com/office/drawing/2014/main" id="{8BB41968-636A-7942-A4FF-4F4A5D4035D5}"/>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53" name="Group 852">
                <a:extLst>
                  <a:ext uri="{FF2B5EF4-FFF2-40B4-BE49-F238E27FC236}">
                    <a16:creationId xmlns:a16="http://schemas.microsoft.com/office/drawing/2014/main" id="{6B8772F7-4FA0-874C-BD0B-3CCE9EE8648E}"/>
                  </a:ext>
                </a:extLst>
              </p:cNvPr>
              <p:cNvGrpSpPr/>
              <p:nvPr/>
            </p:nvGrpSpPr>
            <p:grpSpPr>
              <a:xfrm>
                <a:off x="555554" y="1765954"/>
                <a:ext cx="1464926" cy="367645"/>
                <a:chOff x="552411" y="1027521"/>
                <a:chExt cx="1464926" cy="367645"/>
              </a:xfrm>
              <a:grpFill/>
            </p:grpSpPr>
            <p:sp>
              <p:nvSpPr>
                <p:cNvPr id="859" name="Rectangle 858">
                  <a:extLst>
                    <a:ext uri="{FF2B5EF4-FFF2-40B4-BE49-F238E27FC236}">
                      <a16:creationId xmlns:a16="http://schemas.microsoft.com/office/drawing/2014/main" id="{55F4CF40-B7FF-EB4C-9691-A51DBFD576D8}"/>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0" name="Rectangle 859">
                  <a:extLst>
                    <a:ext uri="{FF2B5EF4-FFF2-40B4-BE49-F238E27FC236}">
                      <a16:creationId xmlns:a16="http://schemas.microsoft.com/office/drawing/2014/main" id="{94EF06E8-C706-814E-9A71-5AD5602B8491}"/>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1" name="Rectangle 860">
                  <a:extLst>
                    <a:ext uri="{FF2B5EF4-FFF2-40B4-BE49-F238E27FC236}">
                      <a16:creationId xmlns:a16="http://schemas.microsoft.com/office/drawing/2014/main" id="{76D54E1E-1C22-AD4E-84DD-F4707E0AE711}"/>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2" name="Rectangle 861">
                  <a:extLst>
                    <a:ext uri="{FF2B5EF4-FFF2-40B4-BE49-F238E27FC236}">
                      <a16:creationId xmlns:a16="http://schemas.microsoft.com/office/drawing/2014/main" id="{1EA1E44C-EC62-6647-BA23-88BA1F62B0A7}"/>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54" name="Group 853">
                <a:extLst>
                  <a:ext uri="{FF2B5EF4-FFF2-40B4-BE49-F238E27FC236}">
                    <a16:creationId xmlns:a16="http://schemas.microsoft.com/office/drawing/2014/main" id="{F9214361-7FD1-BE46-827A-280934EDFAA5}"/>
                  </a:ext>
                </a:extLst>
              </p:cNvPr>
              <p:cNvGrpSpPr/>
              <p:nvPr/>
            </p:nvGrpSpPr>
            <p:grpSpPr>
              <a:xfrm>
                <a:off x="555554" y="2133600"/>
                <a:ext cx="1464926" cy="367645"/>
                <a:chOff x="552411" y="1027521"/>
                <a:chExt cx="1464926" cy="367645"/>
              </a:xfrm>
              <a:grpFill/>
            </p:grpSpPr>
            <p:sp>
              <p:nvSpPr>
                <p:cNvPr id="855" name="Rectangle 854">
                  <a:extLst>
                    <a:ext uri="{FF2B5EF4-FFF2-40B4-BE49-F238E27FC236}">
                      <a16:creationId xmlns:a16="http://schemas.microsoft.com/office/drawing/2014/main" id="{BBEF8807-8194-8A4C-96EC-864C2C52FA3E}"/>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6" name="Rectangle 855">
                  <a:extLst>
                    <a:ext uri="{FF2B5EF4-FFF2-40B4-BE49-F238E27FC236}">
                      <a16:creationId xmlns:a16="http://schemas.microsoft.com/office/drawing/2014/main" id="{E9C6B073-3601-EF4D-8591-8905F69D985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7" name="Rectangle 856">
                  <a:extLst>
                    <a:ext uri="{FF2B5EF4-FFF2-40B4-BE49-F238E27FC236}">
                      <a16:creationId xmlns:a16="http://schemas.microsoft.com/office/drawing/2014/main" id="{DFF95DB1-1C90-8048-8DCE-43F161B9770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8" name="Rectangle 857">
                  <a:extLst>
                    <a:ext uri="{FF2B5EF4-FFF2-40B4-BE49-F238E27FC236}">
                      <a16:creationId xmlns:a16="http://schemas.microsoft.com/office/drawing/2014/main" id="{84A88C93-84D8-B546-8365-243CB1C9127A}"/>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30" name="Group 829">
              <a:extLst>
                <a:ext uri="{FF2B5EF4-FFF2-40B4-BE49-F238E27FC236}">
                  <a16:creationId xmlns:a16="http://schemas.microsoft.com/office/drawing/2014/main" id="{AE8D494B-9196-584E-BC97-C3F0ECE35A60}"/>
                </a:ext>
              </a:extLst>
            </p:cNvPr>
            <p:cNvGrpSpPr/>
            <p:nvPr/>
          </p:nvGrpSpPr>
          <p:grpSpPr>
            <a:xfrm>
              <a:off x="1688343" y="2213531"/>
              <a:ext cx="341198" cy="358219"/>
              <a:chOff x="552411" y="1027521"/>
              <a:chExt cx="1466498" cy="1473724"/>
            </a:xfrm>
            <a:grpFill/>
          </p:grpSpPr>
          <p:grpSp>
            <p:nvGrpSpPr>
              <p:cNvPr id="831" name="Group 830">
                <a:extLst>
                  <a:ext uri="{FF2B5EF4-FFF2-40B4-BE49-F238E27FC236}">
                    <a16:creationId xmlns:a16="http://schemas.microsoft.com/office/drawing/2014/main" id="{7CDDA1F2-C937-F548-A55F-AB844146C267}"/>
                  </a:ext>
                </a:extLst>
              </p:cNvPr>
              <p:cNvGrpSpPr/>
              <p:nvPr/>
            </p:nvGrpSpPr>
            <p:grpSpPr>
              <a:xfrm>
                <a:off x="552411" y="1027521"/>
                <a:ext cx="1464926" cy="367645"/>
                <a:chOff x="552411" y="1027521"/>
                <a:chExt cx="1464926" cy="367645"/>
              </a:xfrm>
              <a:grpFill/>
            </p:grpSpPr>
            <p:sp>
              <p:nvSpPr>
                <p:cNvPr id="847" name="Rectangle 846">
                  <a:extLst>
                    <a:ext uri="{FF2B5EF4-FFF2-40B4-BE49-F238E27FC236}">
                      <a16:creationId xmlns:a16="http://schemas.microsoft.com/office/drawing/2014/main" id="{0418D998-9227-8E43-B2C0-3545EE347A01}"/>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8" name="Rectangle 847">
                  <a:extLst>
                    <a:ext uri="{FF2B5EF4-FFF2-40B4-BE49-F238E27FC236}">
                      <a16:creationId xmlns:a16="http://schemas.microsoft.com/office/drawing/2014/main" id="{18233EF4-254C-BE47-BBEB-E08D7B434358}"/>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9" name="Rectangle 848">
                  <a:extLst>
                    <a:ext uri="{FF2B5EF4-FFF2-40B4-BE49-F238E27FC236}">
                      <a16:creationId xmlns:a16="http://schemas.microsoft.com/office/drawing/2014/main" id="{643AA4BF-B428-E747-95C0-7876B4C510A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0" name="Rectangle 849">
                  <a:extLst>
                    <a:ext uri="{FF2B5EF4-FFF2-40B4-BE49-F238E27FC236}">
                      <a16:creationId xmlns:a16="http://schemas.microsoft.com/office/drawing/2014/main" id="{308BE2A3-1A1D-B542-8BC2-EBD5C866A8A6}"/>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32" name="Group 831">
                <a:extLst>
                  <a:ext uri="{FF2B5EF4-FFF2-40B4-BE49-F238E27FC236}">
                    <a16:creationId xmlns:a16="http://schemas.microsoft.com/office/drawing/2014/main" id="{33C1685C-2E17-054A-A5DC-FF143A0FFC4F}"/>
                  </a:ext>
                </a:extLst>
              </p:cNvPr>
              <p:cNvGrpSpPr/>
              <p:nvPr/>
            </p:nvGrpSpPr>
            <p:grpSpPr>
              <a:xfrm>
                <a:off x="553983" y="1396738"/>
                <a:ext cx="1464926" cy="367645"/>
                <a:chOff x="552411" y="1027521"/>
                <a:chExt cx="1464926" cy="367645"/>
              </a:xfrm>
              <a:grpFill/>
            </p:grpSpPr>
            <p:sp>
              <p:nvSpPr>
                <p:cNvPr id="843" name="Rectangle 842">
                  <a:extLst>
                    <a:ext uri="{FF2B5EF4-FFF2-40B4-BE49-F238E27FC236}">
                      <a16:creationId xmlns:a16="http://schemas.microsoft.com/office/drawing/2014/main" id="{565D64C0-B343-884B-A5AF-5BDCA9CB1649}"/>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4" name="Rectangle 843">
                  <a:extLst>
                    <a:ext uri="{FF2B5EF4-FFF2-40B4-BE49-F238E27FC236}">
                      <a16:creationId xmlns:a16="http://schemas.microsoft.com/office/drawing/2014/main" id="{41ADD8CB-9413-ED4E-9A6E-1273A7054E0F}"/>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5" name="Rectangle 844">
                  <a:extLst>
                    <a:ext uri="{FF2B5EF4-FFF2-40B4-BE49-F238E27FC236}">
                      <a16:creationId xmlns:a16="http://schemas.microsoft.com/office/drawing/2014/main" id="{CEB52F1A-70AA-A94D-BB6B-F2F14E491CD3}"/>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6" name="Rectangle 845">
                  <a:extLst>
                    <a:ext uri="{FF2B5EF4-FFF2-40B4-BE49-F238E27FC236}">
                      <a16:creationId xmlns:a16="http://schemas.microsoft.com/office/drawing/2014/main" id="{56AC62C3-B228-754D-92BD-94CC51C4B431}"/>
                    </a:ext>
                  </a:extLst>
                </p:cNvPr>
                <p:cNvSpPr/>
                <p:nvPr/>
              </p:nvSpPr>
              <p:spPr>
                <a:xfrm>
                  <a:off x="164969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33" name="Group 832">
                <a:extLst>
                  <a:ext uri="{FF2B5EF4-FFF2-40B4-BE49-F238E27FC236}">
                    <a16:creationId xmlns:a16="http://schemas.microsoft.com/office/drawing/2014/main" id="{4AEAB887-948D-B64B-AD9E-BEDC1197BCE7}"/>
                  </a:ext>
                </a:extLst>
              </p:cNvPr>
              <p:cNvGrpSpPr/>
              <p:nvPr/>
            </p:nvGrpSpPr>
            <p:grpSpPr>
              <a:xfrm>
                <a:off x="555554" y="1765954"/>
                <a:ext cx="1424408" cy="367645"/>
                <a:chOff x="552411" y="1027521"/>
                <a:chExt cx="1424408" cy="367645"/>
              </a:xfrm>
              <a:grpFill/>
            </p:grpSpPr>
            <p:sp>
              <p:nvSpPr>
                <p:cNvPr id="839" name="Rectangle 838">
                  <a:extLst>
                    <a:ext uri="{FF2B5EF4-FFF2-40B4-BE49-F238E27FC236}">
                      <a16:creationId xmlns:a16="http://schemas.microsoft.com/office/drawing/2014/main" id="{68FA4A22-CC51-C54F-9753-A7C43E306D2A}"/>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0" name="Rectangle 839">
                  <a:extLst>
                    <a:ext uri="{FF2B5EF4-FFF2-40B4-BE49-F238E27FC236}">
                      <a16:creationId xmlns:a16="http://schemas.microsoft.com/office/drawing/2014/main" id="{0E54D5D6-F8A1-9A4A-BD4B-3E1A12494472}"/>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1" name="Rectangle 840">
                  <a:extLst>
                    <a:ext uri="{FF2B5EF4-FFF2-40B4-BE49-F238E27FC236}">
                      <a16:creationId xmlns:a16="http://schemas.microsoft.com/office/drawing/2014/main" id="{3020AE99-7A56-1646-A5F2-B05A52A8BF95}"/>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2" name="Rectangle 841">
                  <a:extLst>
                    <a:ext uri="{FF2B5EF4-FFF2-40B4-BE49-F238E27FC236}">
                      <a16:creationId xmlns:a16="http://schemas.microsoft.com/office/drawing/2014/main" id="{CD8E5512-FD0F-4C4B-9CAD-9264E91B8633}"/>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34" name="Group 833">
                <a:extLst>
                  <a:ext uri="{FF2B5EF4-FFF2-40B4-BE49-F238E27FC236}">
                    <a16:creationId xmlns:a16="http://schemas.microsoft.com/office/drawing/2014/main" id="{3B2AC11E-2464-594A-8C0F-8EEA24A3DAEB}"/>
                  </a:ext>
                </a:extLst>
              </p:cNvPr>
              <p:cNvGrpSpPr/>
              <p:nvPr/>
            </p:nvGrpSpPr>
            <p:grpSpPr>
              <a:xfrm>
                <a:off x="555554" y="2133600"/>
                <a:ext cx="1424408" cy="367645"/>
                <a:chOff x="552411" y="1027521"/>
                <a:chExt cx="1424408" cy="367645"/>
              </a:xfrm>
              <a:grpFill/>
            </p:grpSpPr>
            <p:sp>
              <p:nvSpPr>
                <p:cNvPr id="835" name="Rectangle 834">
                  <a:extLst>
                    <a:ext uri="{FF2B5EF4-FFF2-40B4-BE49-F238E27FC236}">
                      <a16:creationId xmlns:a16="http://schemas.microsoft.com/office/drawing/2014/main" id="{7E386A1D-0109-9F4E-A9E0-6100701C380D}"/>
                    </a:ext>
                  </a:extLst>
                </p:cNvPr>
                <p:cNvSpPr/>
                <p:nvPr/>
              </p:nvSpPr>
              <p:spPr>
                <a:xfrm>
                  <a:off x="55241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6" name="Rectangle 835">
                  <a:extLst>
                    <a:ext uri="{FF2B5EF4-FFF2-40B4-BE49-F238E27FC236}">
                      <a16:creationId xmlns:a16="http://schemas.microsoft.com/office/drawing/2014/main" id="{68443311-6336-264D-B580-E9DE15D713AC}"/>
                    </a:ext>
                  </a:extLst>
                </p:cNvPr>
                <p:cNvSpPr/>
                <p:nvPr/>
              </p:nvSpPr>
              <p:spPr>
                <a:xfrm>
                  <a:off x="91817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7" name="Rectangle 836">
                  <a:extLst>
                    <a:ext uri="{FF2B5EF4-FFF2-40B4-BE49-F238E27FC236}">
                      <a16:creationId xmlns:a16="http://schemas.microsoft.com/office/drawing/2014/main" id="{65585C76-8A07-2E4E-8749-4BE4D23C0BFD}"/>
                    </a:ext>
                  </a:extLst>
                </p:cNvPr>
                <p:cNvSpPr/>
                <p:nvPr/>
              </p:nvSpPr>
              <p:spPr>
                <a:xfrm>
                  <a:off x="1283931" y="1027521"/>
                  <a:ext cx="367646"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8" name="Rectangle 837">
                  <a:extLst>
                    <a:ext uri="{FF2B5EF4-FFF2-40B4-BE49-F238E27FC236}">
                      <a16:creationId xmlns:a16="http://schemas.microsoft.com/office/drawing/2014/main" id="{554EF333-5C73-3049-B295-63FE45963887}"/>
                    </a:ext>
                  </a:extLst>
                </p:cNvPr>
                <p:cNvSpPr/>
                <p:nvPr/>
              </p:nvSpPr>
              <p:spPr>
                <a:xfrm>
                  <a:off x="1609175" y="1027521"/>
                  <a:ext cx="367644" cy="36764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sp>
        <p:nvSpPr>
          <p:cNvPr id="812" name="TextBox 811">
            <a:extLst>
              <a:ext uri="{FF2B5EF4-FFF2-40B4-BE49-F238E27FC236}">
                <a16:creationId xmlns:a16="http://schemas.microsoft.com/office/drawing/2014/main" id="{C5CC7C9D-7796-E540-8C79-5263678E5FDB}"/>
              </a:ext>
            </a:extLst>
          </p:cNvPr>
          <p:cNvSpPr txBox="1"/>
          <p:nvPr/>
        </p:nvSpPr>
        <p:spPr>
          <a:xfrm>
            <a:off x="5497401" y="1707824"/>
            <a:ext cx="671979" cy="369332"/>
          </a:xfrm>
          <a:prstGeom prst="rect">
            <a:avLst/>
          </a:prstGeom>
          <a:noFill/>
        </p:spPr>
        <p:txBody>
          <a:bodyPr wrap="none" rtlCol="0">
            <a:spAutoFit/>
          </a:bodyPr>
          <a:lstStyle/>
          <a:p>
            <a:r>
              <a:rPr lang="en-US" sz="1800" b="1" dirty="0">
                <a:solidFill>
                  <a:schemeClr val="bg1"/>
                </a:solidFill>
              </a:rPr>
              <a:t>CPU</a:t>
            </a:r>
          </a:p>
        </p:txBody>
      </p:sp>
      <p:sp>
        <p:nvSpPr>
          <p:cNvPr id="813" name="TextBox 812">
            <a:extLst>
              <a:ext uri="{FF2B5EF4-FFF2-40B4-BE49-F238E27FC236}">
                <a16:creationId xmlns:a16="http://schemas.microsoft.com/office/drawing/2014/main" id="{1F8841EE-AC5E-C645-91A9-5C05D64A5458}"/>
              </a:ext>
            </a:extLst>
          </p:cNvPr>
          <p:cNvSpPr txBox="1"/>
          <p:nvPr/>
        </p:nvSpPr>
        <p:spPr>
          <a:xfrm>
            <a:off x="7384333" y="1718822"/>
            <a:ext cx="684803" cy="369332"/>
          </a:xfrm>
          <a:prstGeom prst="rect">
            <a:avLst/>
          </a:prstGeom>
          <a:noFill/>
        </p:spPr>
        <p:txBody>
          <a:bodyPr wrap="none" rtlCol="0">
            <a:spAutoFit/>
          </a:bodyPr>
          <a:lstStyle/>
          <a:p>
            <a:r>
              <a:rPr lang="en-US" sz="1800" b="1" dirty="0">
                <a:solidFill>
                  <a:schemeClr val="bg1"/>
                </a:solidFill>
              </a:rPr>
              <a:t>GPU</a:t>
            </a:r>
          </a:p>
        </p:txBody>
      </p:sp>
      <p:sp>
        <p:nvSpPr>
          <p:cNvPr id="1151" name="Left-Right Arrow 1150">
            <a:extLst>
              <a:ext uri="{FF2B5EF4-FFF2-40B4-BE49-F238E27FC236}">
                <a16:creationId xmlns:a16="http://schemas.microsoft.com/office/drawing/2014/main" id="{07198E50-A145-234B-9A74-13F57BB5CA89}"/>
              </a:ext>
            </a:extLst>
          </p:cNvPr>
          <p:cNvSpPr/>
          <p:nvPr/>
        </p:nvSpPr>
        <p:spPr>
          <a:xfrm>
            <a:off x="3940404" y="1687398"/>
            <a:ext cx="1197204" cy="339365"/>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2" name="Left-Right Arrow 1151">
            <a:extLst>
              <a:ext uri="{FF2B5EF4-FFF2-40B4-BE49-F238E27FC236}">
                <a16:creationId xmlns:a16="http://schemas.microsoft.com/office/drawing/2014/main" id="{05F2D029-8979-E64B-A165-0B5D84AA443B}"/>
              </a:ext>
            </a:extLst>
          </p:cNvPr>
          <p:cNvSpPr/>
          <p:nvPr/>
        </p:nvSpPr>
        <p:spPr>
          <a:xfrm>
            <a:off x="2047188" y="1670115"/>
            <a:ext cx="413209" cy="339365"/>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3" name="Left-Right Arrow 1152">
            <a:extLst>
              <a:ext uri="{FF2B5EF4-FFF2-40B4-BE49-F238E27FC236}">
                <a16:creationId xmlns:a16="http://schemas.microsoft.com/office/drawing/2014/main" id="{74FEEB04-A560-604E-8641-FBEA3BE27EFC}"/>
              </a:ext>
            </a:extLst>
          </p:cNvPr>
          <p:cNvSpPr/>
          <p:nvPr/>
        </p:nvSpPr>
        <p:spPr>
          <a:xfrm>
            <a:off x="6630186" y="1690540"/>
            <a:ext cx="413209" cy="339365"/>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a:extLst>
              <a:ext uri="{FF2B5EF4-FFF2-40B4-BE49-F238E27FC236}">
                <a16:creationId xmlns:a16="http://schemas.microsoft.com/office/drawing/2014/main" id="{BA5BAAB1-C8F6-A042-8E7A-C68D6D721C4A}"/>
              </a:ext>
            </a:extLst>
          </p:cNvPr>
          <p:cNvPicPr>
            <a:picLocks noChangeAspect="1"/>
          </p:cNvPicPr>
          <p:nvPr/>
        </p:nvPicPr>
        <p:blipFill rotWithShape="1">
          <a:blip r:embed="rId7">
            <a:clrChange>
              <a:clrFrom>
                <a:srgbClr val="FFFFFF"/>
              </a:clrFrom>
              <a:clrTo>
                <a:srgbClr val="FFFFFF">
                  <a:alpha val="0"/>
                </a:srgbClr>
              </a:clrTo>
            </a:clrChange>
          </a:blip>
          <a:srcRect l="23125" t="9987" r="30377"/>
          <a:stretch/>
        </p:blipFill>
        <p:spPr>
          <a:xfrm>
            <a:off x="8116479" y="3054284"/>
            <a:ext cx="1027522" cy="823078"/>
          </a:xfrm>
          <a:prstGeom prst="rect">
            <a:avLst/>
          </a:prstGeom>
        </p:spPr>
      </p:pic>
    </p:spTree>
    <p:extLst>
      <p:ext uri="{BB962C8B-B14F-4D97-AF65-F5344CB8AC3E}">
        <p14:creationId xmlns:p14="http://schemas.microsoft.com/office/powerpoint/2010/main" val="456592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93" y="115265"/>
            <a:ext cx="8296101" cy="493613"/>
          </a:xfrm>
        </p:spPr>
        <p:txBody>
          <a:bodyPr>
            <a:noAutofit/>
          </a:bodyPr>
          <a:lstStyle/>
          <a:p>
            <a:r>
              <a:rPr lang="en-US" sz="3000" dirty="0"/>
              <a:t>Genomic Analysis at Scale</a:t>
            </a:r>
          </a:p>
        </p:txBody>
      </p:sp>
      <p:graphicFrame>
        <p:nvGraphicFramePr>
          <p:cNvPr id="27" name="Diagram 26"/>
          <p:cNvGraphicFramePr/>
          <p:nvPr/>
        </p:nvGraphicFramePr>
        <p:xfrm>
          <a:off x="480767" y="683326"/>
          <a:ext cx="8389855" cy="377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CCF13FB-6B1A-0FBA-65A0-9923F7DA6C07}"/>
              </a:ext>
            </a:extLst>
          </p:cNvPr>
          <p:cNvSpPr txBox="1"/>
          <p:nvPr/>
        </p:nvSpPr>
        <p:spPr>
          <a:xfrm>
            <a:off x="6152561" y="3181378"/>
            <a:ext cx="648394" cy="646331"/>
          </a:xfrm>
          <a:prstGeom prst="rect">
            <a:avLst/>
          </a:prstGeom>
          <a:noFill/>
        </p:spPr>
        <p:txBody>
          <a:bodyPr wrap="square" rtlCol="0">
            <a:spAutoFit/>
          </a:bodyPr>
          <a:lstStyle/>
          <a:p>
            <a:r>
              <a:rPr lang="en-US" sz="3600" b="1" dirty="0">
                <a:solidFill>
                  <a:schemeClr val="tx2">
                    <a:lumMod val="75000"/>
                  </a:schemeClr>
                </a:solidFill>
                <a:latin typeface="Dreaming Outloud Script Pro" panose="03050502040304050704" pitchFamily="66" charset="77"/>
                <a:cs typeface="Dreaming Outloud Script Pro" panose="03050502040304050704" pitchFamily="66" charset="77"/>
              </a:rPr>
              <a:t>✓︎</a:t>
            </a:r>
          </a:p>
        </p:txBody>
      </p:sp>
    </p:spTree>
    <p:extLst>
      <p:ext uri="{BB962C8B-B14F-4D97-AF65-F5344CB8AC3E}">
        <p14:creationId xmlns:p14="http://schemas.microsoft.com/office/powerpoint/2010/main" val="37154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Google Shape;594;p51"/>
          <p:cNvSpPr txBox="1"/>
          <p:nvPr/>
        </p:nvSpPr>
        <p:spPr>
          <a:xfrm>
            <a:off x="8084520" y="4767390"/>
            <a:ext cx="601800" cy="27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B8B8B"/>
                </a:solidFill>
                <a:latin typeface="Arial"/>
                <a:ea typeface="Arial"/>
                <a:cs typeface="Arial"/>
                <a:sym typeface="Arial"/>
              </a:rPr>
              <a:t>33</a:t>
            </a:fld>
            <a:endParaRPr sz="1200" b="0" i="0" u="none" strike="noStrike" cap="none">
              <a:solidFill>
                <a:schemeClr val="dk1"/>
              </a:solidFill>
              <a:latin typeface="Times New Roman"/>
              <a:ea typeface="Times New Roman"/>
              <a:cs typeface="Times New Roman"/>
              <a:sym typeface="Times New Roman"/>
            </a:endParaRPr>
          </a:p>
        </p:txBody>
      </p:sp>
      <p:sp>
        <p:nvSpPr>
          <p:cNvPr id="595" name="Google Shape;595;p51"/>
          <p:cNvSpPr/>
          <p:nvPr/>
        </p:nvSpPr>
        <p:spPr>
          <a:xfrm>
            <a:off x="6093350" y="2290300"/>
            <a:ext cx="1991100" cy="60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000000"/>
                </a:solidFill>
                <a:latin typeface="Calibri"/>
                <a:ea typeface="Calibri"/>
                <a:cs typeface="Calibri"/>
                <a:sym typeface="Calibri"/>
              </a:rPr>
              <a:t>3) Alignment</a:t>
            </a:r>
            <a:br>
              <a:rPr lang="en-US" sz="1600" b="0" i="0" u="none" strike="noStrike" cap="none">
                <a:solidFill>
                  <a:schemeClr val="dk1"/>
                </a:solidFill>
                <a:latin typeface="Calibri"/>
                <a:ea typeface="Calibri"/>
                <a:cs typeface="Calibri"/>
                <a:sym typeface="Calibri"/>
              </a:rPr>
            </a:br>
            <a:r>
              <a:rPr lang="en-US" sz="1600" b="0" i="0" u="none" strike="noStrike" cap="none">
                <a:solidFill>
                  <a:srgbClr val="000000"/>
                </a:solidFill>
                <a:latin typeface="Calibri"/>
                <a:ea typeface="Calibri"/>
                <a:cs typeface="Calibri"/>
                <a:sym typeface="Calibri"/>
              </a:rPr>
              <a:t>Align reads to contigs</a:t>
            </a:r>
            <a:endParaRPr sz="1600" b="0" i="0" u="none" strike="noStrike" cap="none">
              <a:solidFill>
                <a:srgbClr val="0000FF"/>
              </a:solidFill>
              <a:latin typeface="Calibri"/>
              <a:ea typeface="Calibri"/>
              <a:cs typeface="Calibri"/>
              <a:sym typeface="Calibri"/>
            </a:endParaRPr>
          </a:p>
        </p:txBody>
      </p:sp>
      <p:sp>
        <p:nvSpPr>
          <p:cNvPr id="596" name="Google Shape;596;p51"/>
          <p:cNvSpPr/>
          <p:nvPr/>
        </p:nvSpPr>
        <p:spPr>
          <a:xfrm>
            <a:off x="6112675" y="3783300"/>
            <a:ext cx="2436000"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chemeClr val="dk1"/>
                </a:solidFill>
                <a:latin typeface="Calibri"/>
                <a:ea typeface="Calibri"/>
                <a:cs typeface="Calibri"/>
                <a:sym typeface="Calibri"/>
              </a:rPr>
              <a:t>5</a:t>
            </a:r>
            <a:r>
              <a:rPr lang="en-US" sz="1600" b="1" i="1" u="none" strike="noStrike" cap="none">
                <a:solidFill>
                  <a:srgbClr val="000000"/>
                </a:solidFill>
                <a:latin typeface="Calibri"/>
                <a:ea typeface="Calibri"/>
                <a:cs typeface="Calibri"/>
                <a:sym typeface="Calibri"/>
              </a:rPr>
              <a:t>) Scaffolding</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Walk contig graph (iterate)</a:t>
            </a:r>
            <a:endParaRPr sz="1600" b="0" i="0" u="none" strike="noStrike" cap="none">
              <a:solidFill>
                <a:schemeClr val="dk1"/>
              </a:solidFill>
              <a:latin typeface="Calibri"/>
              <a:ea typeface="Calibri"/>
              <a:cs typeface="Calibri"/>
              <a:sym typeface="Calibri"/>
            </a:endParaRPr>
          </a:p>
        </p:txBody>
      </p:sp>
      <p:sp>
        <p:nvSpPr>
          <p:cNvPr id="597" name="Google Shape;597;p51"/>
          <p:cNvSpPr/>
          <p:nvPr/>
        </p:nvSpPr>
        <p:spPr>
          <a:xfrm>
            <a:off x="6097325" y="1566750"/>
            <a:ext cx="2122500" cy="60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000000"/>
                </a:solidFill>
                <a:latin typeface="Calibri"/>
                <a:ea typeface="Calibri"/>
                <a:cs typeface="Calibri"/>
                <a:sym typeface="Calibri"/>
              </a:rPr>
              <a:t>2) Contig Generation</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Walk k</a:t>
            </a:r>
            <a:r>
              <a:rPr lang="en-US" sz="1600" b="0" i="0" u="none" strike="noStrike" cap="none">
                <a:solidFill>
                  <a:srgbClr val="000000"/>
                </a:solidFill>
                <a:latin typeface="Calibri"/>
                <a:ea typeface="Calibri"/>
                <a:cs typeface="Calibri"/>
                <a:sym typeface="Calibri"/>
              </a:rPr>
              <a:t>-mer graph</a:t>
            </a:r>
            <a:endParaRPr sz="1600" b="0" i="0" u="none" strike="noStrike" cap="none">
              <a:solidFill>
                <a:schemeClr val="dk1"/>
              </a:solidFill>
              <a:latin typeface="Calibri"/>
              <a:ea typeface="Calibri"/>
              <a:cs typeface="Calibri"/>
              <a:sym typeface="Calibri"/>
            </a:endParaRPr>
          </a:p>
        </p:txBody>
      </p:sp>
      <p:grpSp>
        <p:nvGrpSpPr>
          <p:cNvPr id="598" name="Google Shape;598;p51"/>
          <p:cNvGrpSpPr/>
          <p:nvPr/>
        </p:nvGrpSpPr>
        <p:grpSpPr>
          <a:xfrm>
            <a:off x="1154160" y="1471500"/>
            <a:ext cx="2865840" cy="501660"/>
            <a:chOff x="1154160" y="1962000"/>
            <a:chExt cx="2865840" cy="668880"/>
          </a:xfrm>
        </p:grpSpPr>
        <p:cxnSp>
          <p:nvCxnSpPr>
            <p:cNvPr id="599" name="Google Shape;599;p51"/>
            <p:cNvCxnSpPr/>
            <p:nvPr/>
          </p:nvCxnSpPr>
          <p:spPr>
            <a:xfrm>
              <a:off x="1173600" y="19620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0" name="Google Shape;600;p51"/>
            <p:cNvCxnSpPr/>
            <p:nvPr/>
          </p:nvCxnSpPr>
          <p:spPr>
            <a:xfrm>
              <a:off x="1828800" y="196884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1" name="Google Shape;601;p51"/>
            <p:cNvCxnSpPr/>
            <p:nvPr/>
          </p:nvCxnSpPr>
          <p:spPr>
            <a:xfrm>
              <a:off x="2675160" y="19688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2" name="Google Shape;602;p51"/>
            <p:cNvCxnSpPr/>
            <p:nvPr/>
          </p:nvCxnSpPr>
          <p:spPr>
            <a:xfrm>
              <a:off x="3330000" y="196200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3" name="Google Shape;603;p51"/>
            <p:cNvCxnSpPr/>
            <p:nvPr/>
          </p:nvCxnSpPr>
          <p:spPr>
            <a:xfrm>
              <a:off x="1272960" y="20484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4" name="Google Shape;604;p51"/>
            <p:cNvCxnSpPr/>
            <p:nvPr/>
          </p:nvCxnSpPr>
          <p:spPr>
            <a:xfrm>
              <a:off x="1928160" y="20552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5" name="Google Shape;605;p51"/>
            <p:cNvCxnSpPr/>
            <p:nvPr/>
          </p:nvCxnSpPr>
          <p:spPr>
            <a:xfrm>
              <a:off x="2774880" y="205524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6" name="Google Shape;606;p51"/>
            <p:cNvCxnSpPr/>
            <p:nvPr/>
          </p:nvCxnSpPr>
          <p:spPr>
            <a:xfrm>
              <a:off x="3429360" y="20484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7" name="Google Shape;607;p51"/>
            <p:cNvCxnSpPr/>
            <p:nvPr/>
          </p:nvCxnSpPr>
          <p:spPr>
            <a:xfrm>
              <a:off x="1378800" y="21276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8" name="Google Shape;608;p51"/>
            <p:cNvCxnSpPr/>
            <p:nvPr/>
          </p:nvCxnSpPr>
          <p:spPr>
            <a:xfrm>
              <a:off x="2034000" y="21344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09" name="Google Shape;609;p51"/>
            <p:cNvCxnSpPr/>
            <p:nvPr/>
          </p:nvCxnSpPr>
          <p:spPr>
            <a:xfrm>
              <a:off x="2880360" y="21344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0" name="Google Shape;610;p51"/>
            <p:cNvCxnSpPr/>
            <p:nvPr/>
          </p:nvCxnSpPr>
          <p:spPr>
            <a:xfrm>
              <a:off x="3535200" y="21276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1" name="Google Shape;611;p51"/>
            <p:cNvCxnSpPr/>
            <p:nvPr/>
          </p:nvCxnSpPr>
          <p:spPr>
            <a:xfrm>
              <a:off x="1471320" y="22071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2" name="Google Shape;612;p51"/>
            <p:cNvCxnSpPr/>
            <p:nvPr/>
          </p:nvCxnSpPr>
          <p:spPr>
            <a:xfrm>
              <a:off x="2126520" y="22140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3" name="Google Shape;613;p51"/>
            <p:cNvCxnSpPr/>
            <p:nvPr/>
          </p:nvCxnSpPr>
          <p:spPr>
            <a:xfrm>
              <a:off x="2973240" y="221400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4" name="Google Shape;614;p51"/>
            <p:cNvCxnSpPr/>
            <p:nvPr/>
          </p:nvCxnSpPr>
          <p:spPr>
            <a:xfrm>
              <a:off x="3627720" y="22071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5" name="Google Shape;615;p51"/>
            <p:cNvCxnSpPr/>
            <p:nvPr/>
          </p:nvCxnSpPr>
          <p:spPr>
            <a:xfrm>
              <a:off x="1550880" y="22863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6" name="Google Shape;616;p51"/>
            <p:cNvCxnSpPr/>
            <p:nvPr/>
          </p:nvCxnSpPr>
          <p:spPr>
            <a:xfrm>
              <a:off x="2206080" y="229320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7" name="Google Shape;617;p51"/>
            <p:cNvCxnSpPr/>
            <p:nvPr/>
          </p:nvCxnSpPr>
          <p:spPr>
            <a:xfrm>
              <a:off x="3052440" y="229320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8" name="Google Shape;618;p51"/>
            <p:cNvCxnSpPr/>
            <p:nvPr/>
          </p:nvCxnSpPr>
          <p:spPr>
            <a:xfrm>
              <a:off x="3707280" y="228636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19" name="Google Shape;619;p51"/>
            <p:cNvCxnSpPr/>
            <p:nvPr/>
          </p:nvCxnSpPr>
          <p:spPr>
            <a:xfrm>
              <a:off x="1643400" y="23659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0" name="Google Shape;620;p51"/>
            <p:cNvCxnSpPr/>
            <p:nvPr/>
          </p:nvCxnSpPr>
          <p:spPr>
            <a:xfrm>
              <a:off x="2298600" y="23727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1" name="Google Shape;621;p51"/>
            <p:cNvCxnSpPr/>
            <p:nvPr/>
          </p:nvCxnSpPr>
          <p:spPr>
            <a:xfrm>
              <a:off x="3144960" y="23727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2" name="Google Shape;622;p51"/>
            <p:cNvCxnSpPr/>
            <p:nvPr/>
          </p:nvCxnSpPr>
          <p:spPr>
            <a:xfrm>
              <a:off x="3799800" y="23659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3" name="Google Shape;623;p51"/>
            <p:cNvCxnSpPr/>
            <p:nvPr/>
          </p:nvCxnSpPr>
          <p:spPr>
            <a:xfrm>
              <a:off x="1154160" y="222012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4" name="Google Shape;624;p51"/>
            <p:cNvCxnSpPr/>
            <p:nvPr/>
          </p:nvCxnSpPr>
          <p:spPr>
            <a:xfrm>
              <a:off x="1809000" y="22269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5" name="Google Shape;625;p51"/>
            <p:cNvCxnSpPr/>
            <p:nvPr/>
          </p:nvCxnSpPr>
          <p:spPr>
            <a:xfrm>
              <a:off x="2655720" y="22269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6" name="Google Shape;626;p51"/>
            <p:cNvCxnSpPr/>
            <p:nvPr/>
          </p:nvCxnSpPr>
          <p:spPr>
            <a:xfrm>
              <a:off x="3310200" y="22201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7" name="Google Shape;627;p51"/>
            <p:cNvCxnSpPr/>
            <p:nvPr/>
          </p:nvCxnSpPr>
          <p:spPr>
            <a:xfrm>
              <a:off x="1253520" y="23065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8" name="Google Shape;628;p51"/>
            <p:cNvCxnSpPr/>
            <p:nvPr/>
          </p:nvCxnSpPr>
          <p:spPr>
            <a:xfrm>
              <a:off x="1908720" y="231336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29" name="Google Shape;629;p51"/>
            <p:cNvCxnSpPr/>
            <p:nvPr/>
          </p:nvCxnSpPr>
          <p:spPr>
            <a:xfrm>
              <a:off x="2755080" y="231336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0" name="Google Shape;630;p51"/>
            <p:cNvCxnSpPr/>
            <p:nvPr/>
          </p:nvCxnSpPr>
          <p:spPr>
            <a:xfrm>
              <a:off x="3409920" y="230652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1" name="Google Shape;631;p51"/>
            <p:cNvCxnSpPr/>
            <p:nvPr/>
          </p:nvCxnSpPr>
          <p:spPr>
            <a:xfrm>
              <a:off x="1359360" y="23857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2" name="Google Shape;632;p51"/>
            <p:cNvCxnSpPr/>
            <p:nvPr/>
          </p:nvCxnSpPr>
          <p:spPr>
            <a:xfrm>
              <a:off x="2014560" y="239292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3" name="Google Shape;633;p51"/>
            <p:cNvCxnSpPr/>
            <p:nvPr/>
          </p:nvCxnSpPr>
          <p:spPr>
            <a:xfrm>
              <a:off x="2860920" y="23929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4" name="Google Shape;634;p51"/>
            <p:cNvCxnSpPr/>
            <p:nvPr/>
          </p:nvCxnSpPr>
          <p:spPr>
            <a:xfrm>
              <a:off x="3515760" y="238572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5" name="Google Shape;635;p51"/>
            <p:cNvCxnSpPr/>
            <p:nvPr/>
          </p:nvCxnSpPr>
          <p:spPr>
            <a:xfrm>
              <a:off x="1451880" y="24652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6" name="Google Shape;636;p51"/>
            <p:cNvCxnSpPr/>
            <p:nvPr/>
          </p:nvCxnSpPr>
          <p:spPr>
            <a:xfrm>
              <a:off x="2107080" y="247212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7" name="Google Shape;637;p51"/>
            <p:cNvCxnSpPr/>
            <p:nvPr/>
          </p:nvCxnSpPr>
          <p:spPr>
            <a:xfrm>
              <a:off x="2953440" y="247212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8" name="Google Shape;638;p51"/>
            <p:cNvCxnSpPr/>
            <p:nvPr/>
          </p:nvCxnSpPr>
          <p:spPr>
            <a:xfrm>
              <a:off x="3608280" y="24652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39" name="Google Shape;639;p51"/>
            <p:cNvCxnSpPr/>
            <p:nvPr/>
          </p:nvCxnSpPr>
          <p:spPr>
            <a:xfrm>
              <a:off x="1531440" y="2544480"/>
              <a:ext cx="2199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0" name="Google Shape;640;p51"/>
            <p:cNvCxnSpPr/>
            <p:nvPr/>
          </p:nvCxnSpPr>
          <p:spPr>
            <a:xfrm>
              <a:off x="2186280" y="25516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1" name="Google Shape;641;p51"/>
            <p:cNvCxnSpPr/>
            <p:nvPr/>
          </p:nvCxnSpPr>
          <p:spPr>
            <a:xfrm>
              <a:off x="3033000" y="25516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2" name="Google Shape;642;p51"/>
            <p:cNvCxnSpPr/>
            <p:nvPr/>
          </p:nvCxnSpPr>
          <p:spPr>
            <a:xfrm>
              <a:off x="3687480" y="25444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3" name="Google Shape;643;p51"/>
            <p:cNvCxnSpPr/>
            <p:nvPr/>
          </p:nvCxnSpPr>
          <p:spPr>
            <a:xfrm>
              <a:off x="1623960" y="26240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4" name="Google Shape;644;p51"/>
            <p:cNvCxnSpPr/>
            <p:nvPr/>
          </p:nvCxnSpPr>
          <p:spPr>
            <a:xfrm>
              <a:off x="2278800" y="26308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5" name="Google Shape;645;p51"/>
            <p:cNvCxnSpPr/>
            <p:nvPr/>
          </p:nvCxnSpPr>
          <p:spPr>
            <a:xfrm>
              <a:off x="3125520" y="263088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cxnSp>
          <p:nvCxnSpPr>
            <p:cNvPr id="646" name="Google Shape;646;p51"/>
            <p:cNvCxnSpPr/>
            <p:nvPr/>
          </p:nvCxnSpPr>
          <p:spPr>
            <a:xfrm>
              <a:off x="3780000" y="2624040"/>
              <a:ext cx="220200" cy="0"/>
            </a:xfrm>
            <a:prstGeom prst="straightConnector1">
              <a:avLst/>
            </a:prstGeom>
            <a:noFill/>
            <a:ln w="57150" cap="flat" cmpd="sng">
              <a:solidFill>
                <a:srgbClr val="76923C"/>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647" name="Google Shape;647;p51"/>
          <p:cNvGrpSpPr/>
          <p:nvPr/>
        </p:nvGrpSpPr>
        <p:grpSpPr>
          <a:xfrm>
            <a:off x="1164600" y="843480"/>
            <a:ext cx="3259920" cy="347220"/>
            <a:chOff x="1164600" y="1124640"/>
            <a:chExt cx="3259920" cy="462960"/>
          </a:xfrm>
        </p:grpSpPr>
        <p:cxnSp>
          <p:nvCxnSpPr>
            <p:cNvPr id="648" name="Google Shape;648;p51"/>
            <p:cNvCxnSpPr/>
            <p:nvPr/>
          </p:nvCxnSpPr>
          <p:spPr>
            <a:xfrm>
              <a:off x="1389240" y="1124640"/>
              <a:ext cx="7938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49" name="Google Shape;649;p51"/>
            <p:cNvCxnSpPr/>
            <p:nvPr/>
          </p:nvCxnSpPr>
          <p:spPr>
            <a:xfrm>
              <a:off x="2278080" y="1124640"/>
              <a:ext cx="8439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50" name="Google Shape;650;p51"/>
            <p:cNvCxnSpPr/>
            <p:nvPr/>
          </p:nvCxnSpPr>
          <p:spPr>
            <a:xfrm>
              <a:off x="1164600" y="1276920"/>
              <a:ext cx="6411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1" name="Google Shape;651;p51"/>
            <p:cNvCxnSpPr/>
            <p:nvPr/>
          </p:nvCxnSpPr>
          <p:spPr>
            <a:xfrm>
              <a:off x="2000520" y="1276920"/>
              <a:ext cx="6912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2" name="Google Shape;652;p51"/>
            <p:cNvCxnSpPr/>
            <p:nvPr/>
          </p:nvCxnSpPr>
          <p:spPr>
            <a:xfrm>
              <a:off x="1712520" y="141264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53" name="Google Shape;653;p51"/>
            <p:cNvCxnSpPr/>
            <p:nvPr/>
          </p:nvCxnSpPr>
          <p:spPr>
            <a:xfrm>
              <a:off x="2347560" y="142956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54" name="Google Shape;654;p51"/>
            <p:cNvCxnSpPr/>
            <p:nvPr/>
          </p:nvCxnSpPr>
          <p:spPr>
            <a:xfrm>
              <a:off x="3260520" y="112464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5" name="Google Shape;655;p51"/>
            <p:cNvCxnSpPr/>
            <p:nvPr/>
          </p:nvCxnSpPr>
          <p:spPr>
            <a:xfrm>
              <a:off x="3908520" y="112464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6" name="Google Shape;656;p51"/>
            <p:cNvCxnSpPr/>
            <p:nvPr/>
          </p:nvCxnSpPr>
          <p:spPr>
            <a:xfrm>
              <a:off x="2883240" y="127332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57" name="Google Shape;657;p51"/>
            <p:cNvCxnSpPr/>
            <p:nvPr/>
          </p:nvCxnSpPr>
          <p:spPr>
            <a:xfrm>
              <a:off x="3518280" y="127692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58" name="Google Shape;658;p51"/>
            <p:cNvCxnSpPr/>
            <p:nvPr/>
          </p:nvCxnSpPr>
          <p:spPr>
            <a:xfrm>
              <a:off x="2966400" y="1436400"/>
              <a:ext cx="6414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9" name="Google Shape;659;p51"/>
            <p:cNvCxnSpPr/>
            <p:nvPr/>
          </p:nvCxnSpPr>
          <p:spPr>
            <a:xfrm>
              <a:off x="3683160" y="1436400"/>
              <a:ext cx="6912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60" name="Google Shape;660;p51"/>
            <p:cNvCxnSpPr/>
            <p:nvPr/>
          </p:nvCxnSpPr>
          <p:spPr>
            <a:xfrm>
              <a:off x="1510200" y="158760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61" name="Google Shape;661;p51"/>
            <p:cNvCxnSpPr/>
            <p:nvPr/>
          </p:nvCxnSpPr>
          <p:spPr>
            <a:xfrm>
              <a:off x="2284200" y="158760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62" name="Google Shape;662;p51"/>
            <p:cNvCxnSpPr/>
            <p:nvPr/>
          </p:nvCxnSpPr>
          <p:spPr>
            <a:xfrm>
              <a:off x="2998440" y="158760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663" name="Google Shape;663;p51"/>
            <p:cNvCxnSpPr/>
            <p:nvPr/>
          </p:nvCxnSpPr>
          <p:spPr>
            <a:xfrm>
              <a:off x="3666600" y="158760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664" name="Google Shape;664;p51"/>
          <p:cNvGrpSpPr/>
          <p:nvPr/>
        </p:nvGrpSpPr>
        <p:grpSpPr>
          <a:xfrm>
            <a:off x="800640" y="4095900"/>
            <a:ext cx="3834300" cy="287190"/>
            <a:chOff x="800640" y="5461200"/>
            <a:chExt cx="3834300" cy="382920"/>
          </a:xfrm>
        </p:grpSpPr>
        <p:cxnSp>
          <p:nvCxnSpPr>
            <p:cNvPr id="665" name="Google Shape;665;p51"/>
            <p:cNvCxnSpPr/>
            <p:nvPr/>
          </p:nvCxnSpPr>
          <p:spPr>
            <a:xfrm>
              <a:off x="800640" y="5461200"/>
              <a:ext cx="38343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sp>
          <p:nvSpPr>
            <p:cNvPr id="666" name="Google Shape;666;p51"/>
            <p:cNvSpPr/>
            <p:nvPr/>
          </p:nvSpPr>
          <p:spPr>
            <a:xfrm>
              <a:off x="1737720" y="5710320"/>
              <a:ext cx="372900" cy="13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7" name="Google Shape;667;p51"/>
            <p:cNvSpPr/>
            <p:nvPr/>
          </p:nvSpPr>
          <p:spPr>
            <a:xfrm>
              <a:off x="2759760" y="5706720"/>
              <a:ext cx="309300" cy="13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8" name="Google Shape;668;p51"/>
            <p:cNvSpPr/>
            <p:nvPr/>
          </p:nvSpPr>
          <p:spPr>
            <a:xfrm>
              <a:off x="3609360" y="5702400"/>
              <a:ext cx="437100" cy="13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69" name="Google Shape;669;p51"/>
          <p:cNvSpPr/>
          <p:nvPr/>
        </p:nvSpPr>
        <p:spPr>
          <a:xfrm>
            <a:off x="22320" y="879120"/>
            <a:ext cx="627600" cy="2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reads</a:t>
            </a:r>
            <a:endParaRPr sz="1200" b="0" i="0" u="none" strike="noStrike" cap="none">
              <a:solidFill>
                <a:schemeClr val="dk1"/>
              </a:solidFill>
              <a:latin typeface="Calibri"/>
              <a:ea typeface="Calibri"/>
              <a:cs typeface="Calibri"/>
              <a:sym typeface="Calibri"/>
            </a:endParaRPr>
          </a:p>
        </p:txBody>
      </p:sp>
      <p:sp>
        <p:nvSpPr>
          <p:cNvPr id="670" name="Google Shape;670;p51"/>
          <p:cNvSpPr/>
          <p:nvPr/>
        </p:nvSpPr>
        <p:spPr>
          <a:xfrm>
            <a:off x="22320" y="1594890"/>
            <a:ext cx="726900" cy="2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k-mers</a:t>
            </a:r>
            <a:endParaRPr sz="1200" b="0" i="0" u="none" strike="noStrike" cap="none">
              <a:solidFill>
                <a:schemeClr val="dk1"/>
              </a:solidFill>
              <a:latin typeface="Calibri"/>
              <a:ea typeface="Calibri"/>
              <a:cs typeface="Calibri"/>
              <a:sym typeface="Calibri"/>
            </a:endParaRPr>
          </a:p>
        </p:txBody>
      </p:sp>
      <p:sp>
        <p:nvSpPr>
          <p:cNvPr id="671" name="Google Shape;671;p51"/>
          <p:cNvSpPr/>
          <p:nvPr/>
        </p:nvSpPr>
        <p:spPr>
          <a:xfrm>
            <a:off x="22320" y="2718780"/>
            <a:ext cx="1074300" cy="387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read-contig</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alignments</a:t>
            </a:r>
            <a:endParaRPr sz="1200" b="0" i="0" u="none" strike="noStrike" cap="none">
              <a:solidFill>
                <a:schemeClr val="dk1"/>
              </a:solidFill>
              <a:latin typeface="Calibri"/>
              <a:ea typeface="Calibri"/>
              <a:cs typeface="Calibri"/>
              <a:sym typeface="Calibri"/>
            </a:endParaRPr>
          </a:p>
        </p:txBody>
      </p:sp>
      <p:sp>
        <p:nvSpPr>
          <p:cNvPr id="672" name="Google Shape;672;p51"/>
          <p:cNvSpPr/>
          <p:nvPr/>
        </p:nvSpPr>
        <p:spPr>
          <a:xfrm>
            <a:off x="22320" y="3795600"/>
            <a:ext cx="1565700" cy="387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contig-contig scaffolds</a:t>
            </a:r>
            <a:endParaRPr sz="1200" b="0" i="0" u="none" strike="noStrike" cap="none">
              <a:solidFill>
                <a:schemeClr val="dk1"/>
              </a:solidFill>
              <a:latin typeface="Calibri"/>
              <a:ea typeface="Calibri"/>
              <a:cs typeface="Calibri"/>
              <a:sym typeface="Calibri"/>
            </a:endParaRPr>
          </a:p>
        </p:txBody>
      </p:sp>
      <p:sp>
        <p:nvSpPr>
          <p:cNvPr id="673" name="Google Shape;673;p51"/>
          <p:cNvSpPr/>
          <p:nvPr/>
        </p:nvSpPr>
        <p:spPr>
          <a:xfrm>
            <a:off x="22320" y="2215620"/>
            <a:ext cx="748200" cy="2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contigs</a:t>
            </a:r>
            <a:endParaRPr sz="1200" b="0" i="0" u="none" strike="noStrike" cap="none">
              <a:solidFill>
                <a:schemeClr val="dk1"/>
              </a:solidFill>
              <a:latin typeface="Calibri"/>
              <a:ea typeface="Calibri"/>
              <a:cs typeface="Calibri"/>
              <a:sym typeface="Calibri"/>
            </a:endParaRPr>
          </a:p>
        </p:txBody>
      </p:sp>
      <p:grpSp>
        <p:nvGrpSpPr>
          <p:cNvPr id="674" name="Google Shape;674;p51"/>
          <p:cNvGrpSpPr/>
          <p:nvPr/>
        </p:nvGrpSpPr>
        <p:grpSpPr>
          <a:xfrm>
            <a:off x="784080" y="2338470"/>
            <a:ext cx="3879300" cy="1757970"/>
            <a:chOff x="784080" y="3117960"/>
            <a:chExt cx="3879300" cy="2343960"/>
          </a:xfrm>
        </p:grpSpPr>
        <p:cxnSp>
          <p:nvCxnSpPr>
            <p:cNvPr id="675" name="Google Shape;675;p51"/>
            <p:cNvCxnSpPr/>
            <p:nvPr/>
          </p:nvCxnSpPr>
          <p:spPr>
            <a:xfrm>
              <a:off x="891000" y="3117960"/>
              <a:ext cx="8628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76" name="Google Shape;676;p51"/>
            <p:cNvCxnSpPr/>
            <p:nvPr/>
          </p:nvCxnSpPr>
          <p:spPr>
            <a:xfrm>
              <a:off x="3017520" y="311796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77" name="Google Shape;677;p51"/>
            <p:cNvCxnSpPr/>
            <p:nvPr/>
          </p:nvCxnSpPr>
          <p:spPr>
            <a:xfrm>
              <a:off x="2103120" y="311796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78" name="Google Shape;678;p51"/>
            <p:cNvCxnSpPr/>
            <p:nvPr/>
          </p:nvCxnSpPr>
          <p:spPr>
            <a:xfrm>
              <a:off x="4023360" y="3117960"/>
              <a:ext cx="4572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79" name="Google Shape;679;p51"/>
            <p:cNvCxnSpPr/>
            <p:nvPr/>
          </p:nvCxnSpPr>
          <p:spPr>
            <a:xfrm>
              <a:off x="891360" y="4424040"/>
              <a:ext cx="8628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80" name="Google Shape;680;p51"/>
            <p:cNvCxnSpPr/>
            <p:nvPr/>
          </p:nvCxnSpPr>
          <p:spPr>
            <a:xfrm>
              <a:off x="3017880" y="442404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81" name="Google Shape;681;p51"/>
            <p:cNvCxnSpPr/>
            <p:nvPr/>
          </p:nvCxnSpPr>
          <p:spPr>
            <a:xfrm>
              <a:off x="2103480" y="442404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82" name="Google Shape;682;p51"/>
            <p:cNvCxnSpPr/>
            <p:nvPr/>
          </p:nvCxnSpPr>
          <p:spPr>
            <a:xfrm>
              <a:off x="4023720" y="4424040"/>
              <a:ext cx="4572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83" name="Google Shape;683;p51"/>
            <p:cNvCxnSpPr/>
            <p:nvPr/>
          </p:nvCxnSpPr>
          <p:spPr>
            <a:xfrm>
              <a:off x="784080" y="4901760"/>
              <a:ext cx="1137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4" name="Google Shape;684;p51"/>
            <p:cNvCxnSpPr/>
            <p:nvPr/>
          </p:nvCxnSpPr>
          <p:spPr>
            <a:xfrm>
              <a:off x="1720080" y="4901760"/>
              <a:ext cx="1137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5" name="Google Shape;685;p51"/>
            <p:cNvCxnSpPr/>
            <p:nvPr/>
          </p:nvCxnSpPr>
          <p:spPr>
            <a:xfrm>
              <a:off x="1920240" y="4901760"/>
              <a:ext cx="2016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6" name="Google Shape;686;p51"/>
            <p:cNvCxnSpPr/>
            <p:nvPr/>
          </p:nvCxnSpPr>
          <p:spPr>
            <a:xfrm>
              <a:off x="2620080" y="4901760"/>
              <a:ext cx="2145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7" name="Google Shape;687;p51"/>
            <p:cNvCxnSpPr/>
            <p:nvPr/>
          </p:nvCxnSpPr>
          <p:spPr>
            <a:xfrm>
              <a:off x="2908080" y="4901760"/>
              <a:ext cx="1137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8" name="Google Shape;688;p51"/>
            <p:cNvCxnSpPr/>
            <p:nvPr/>
          </p:nvCxnSpPr>
          <p:spPr>
            <a:xfrm>
              <a:off x="3556080" y="4901760"/>
              <a:ext cx="1137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89" name="Google Shape;689;p51"/>
            <p:cNvCxnSpPr/>
            <p:nvPr/>
          </p:nvCxnSpPr>
          <p:spPr>
            <a:xfrm>
              <a:off x="3840480" y="4901760"/>
              <a:ext cx="1893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90" name="Google Shape;690;p51"/>
            <p:cNvCxnSpPr/>
            <p:nvPr/>
          </p:nvCxnSpPr>
          <p:spPr>
            <a:xfrm>
              <a:off x="4456080" y="4901760"/>
              <a:ext cx="207300" cy="0"/>
            </a:xfrm>
            <a:prstGeom prst="straightConnector1">
              <a:avLst/>
            </a:prstGeom>
            <a:noFill/>
            <a:ln w="76200" cap="flat" cmpd="sng">
              <a:solidFill>
                <a:srgbClr val="342A06"/>
              </a:solidFill>
              <a:prstDash val="solid"/>
              <a:round/>
              <a:headEnd type="none" w="sm" len="sm"/>
              <a:tailEnd type="none" w="sm" len="sm"/>
            </a:ln>
            <a:effectLst>
              <a:outerShdw blurRad="40000" dist="20000" dir="5400000" rotWithShape="0">
                <a:srgbClr val="000000">
                  <a:alpha val="37647"/>
                </a:srgbClr>
              </a:outerShdw>
            </a:effectLst>
          </p:spPr>
        </p:cxnSp>
        <p:cxnSp>
          <p:nvCxnSpPr>
            <p:cNvPr id="691" name="Google Shape;691;p51"/>
            <p:cNvCxnSpPr/>
            <p:nvPr/>
          </p:nvCxnSpPr>
          <p:spPr>
            <a:xfrm>
              <a:off x="4024080" y="4901760"/>
              <a:ext cx="4572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92" name="Google Shape;692;p51"/>
            <p:cNvCxnSpPr/>
            <p:nvPr/>
          </p:nvCxnSpPr>
          <p:spPr>
            <a:xfrm>
              <a:off x="3018240" y="490176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93" name="Google Shape;693;p51"/>
            <p:cNvCxnSpPr/>
            <p:nvPr/>
          </p:nvCxnSpPr>
          <p:spPr>
            <a:xfrm>
              <a:off x="2103840" y="4901760"/>
              <a:ext cx="5487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94" name="Google Shape;694;p51"/>
            <p:cNvCxnSpPr/>
            <p:nvPr/>
          </p:nvCxnSpPr>
          <p:spPr>
            <a:xfrm>
              <a:off x="891720" y="4901760"/>
              <a:ext cx="862800" cy="0"/>
            </a:xfrm>
            <a:prstGeom prst="straightConnector1">
              <a:avLst/>
            </a:prstGeom>
            <a:noFill/>
            <a:ln w="76200" cap="flat" cmpd="sng">
              <a:solidFill>
                <a:srgbClr val="3B7C40"/>
              </a:solidFill>
              <a:prstDash val="solid"/>
              <a:round/>
              <a:headEnd type="none" w="sm" len="sm"/>
              <a:tailEnd type="none" w="sm" len="sm"/>
            </a:ln>
            <a:effectLst>
              <a:outerShdw blurRad="40000" dist="20000" dir="5400000" rotWithShape="0">
                <a:srgbClr val="000000">
                  <a:alpha val="37647"/>
                </a:srgbClr>
              </a:outerShdw>
            </a:effectLst>
          </p:spPr>
        </p:cxnSp>
        <p:cxnSp>
          <p:nvCxnSpPr>
            <p:cNvPr id="695" name="Google Shape;695;p51"/>
            <p:cNvCxnSpPr/>
            <p:nvPr/>
          </p:nvCxnSpPr>
          <p:spPr>
            <a:xfrm rot="10800000" flipH="1">
              <a:off x="1737720" y="5449740"/>
              <a:ext cx="182400" cy="2100"/>
            </a:xfrm>
            <a:prstGeom prst="straightConnector1">
              <a:avLst/>
            </a:prstGeom>
            <a:noFill/>
            <a:ln w="76200" cap="flat" cmpd="sng">
              <a:solidFill>
                <a:srgbClr val="BBE33D"/>
              </a:solidFill>
              <a:prstDash val="solid"/>
              <a:round/>
              <a:headEnd type="none" w="sm" len="sm"/>
              <a:tailEnd type="none" w="sm" len="sm"/>
            </a:ln>
            <a:effectLst>
              <a:outerShdw blurRad="40000" dist="20000" dir="5400000" rotWithShape="0">
                <a:srgbClr val="000000">
                  <a:alpha val="37647"/>
                </a:srgbClr>
              </a:outerShdw>
            </a:effectLst>
          </p:spPr>
        </p:cxnSp>
        <p:cxnSp>
          <p:nvCxnSpPr>
            <p:cNvPr id="696" name="Google Shape;696;p51"/>
            <p:cNvCxnSpPr/>
            <p:nvPr/>
          </p:nvCxnSpPr>
          <p:spPr>
            <a:xfrm>
              <a:off x="3610080" y="5461920"/>
              <a:ext cx="273900" cy="0"/>
            </a:xfrm>
            <a:prstGeom prst="straightConnector1">
              <a:avLst/>
            </a:prstGeom>
            <a:noFill/>
            <a:ln w="76200" cap="flat" cmpd="sng">
              <a:solidFill>
                <a:srgbClr val="BBE33D"/>
              </a:solidFill>
              <a:prstDash val="solid"/>
              <a:round/>
              <a:headEnd type="none" w="sm" len="sm"/>
              <a:tailEnd type="none" w="sm" len="sm"/>
            </a:ln>
            <a:effectLst>
              <a:outerShdw blurRad="40000" dist="20000" dir="5400000" rotWithShape="0">
                <a:srgbClr val="000000">
                  <a:alpha val="37647"/>
                </a:srgbClr>
              </a:outerShdw>
            </a:effectLst>
          </p:spPr>
        </p:cxnSp>
        <p:cxnSp>
          <p:nvCxnSpPr>
            <p:cNvPr id="697" name="Google Shape;697;p51"/>
            <p:cNvCxnSpPr/>
            <p:nvPr/>
          </p:nvCxnSpPr>
          <p:spPr>
            <a:xfrm>
              <a:off x="2818080" y="5461920"/>
              <a:ext cx="129900" cy="0"/>
            </a:xfrm>
            <a:prstGeom prst="straightConnector1">
              <a:avLst/>
            </a:prstGeom>
            <a:noFill/>
            <a:ln w="76200" cap="flat" cmpd="sng">
              <a:solidFill>
                <a:srgbClr val="BBE33D"/>
              </a:solidFill>
              <a:prstDash val="solid"/>
              <a:round/>
              <a:headEnd type="none" w="sm" len="sm"/>
              <a:tailEnd type="none" w="sm" len="sm"/>
            </a:ln>
            <a:effectLst>
              <a:outerShdw blurRad="40000" dist="20000" dir="5400000" rotWithShape="0">
                <a:srgbClr val="000000">
                  <a:alpha val="37647"/>
                </a:srgbClr>
              </a:outerShdw>
            </a:effectLst>
          </p:spPr>
        </p:cxnSp>
      </p:grpSp>
      <p:sp>
        <p:nvSpPr>
          <p:cNvPr id="698" name="Google Shape;698;p51"/>
          <p:cNvSpPr/>
          <p:nvPr/>
        </p:nvSpPr>
        <p:spPr>
          <a:xfrm>
            <a:off x="2325600" y="1260090"/>
            <a:ext cx="509100" cy="209400"/>
          </a:xfrm>
          <a:prstGeom prst="downArrow">
            <a:avLst>
              <a:gd name="adj1" fmla="val 50000"/>
              <a:gd name="adj2" fmla="val 50000"/>
            </a:avLst>
          </a:prstGeom>
          <a:solidFill>
            <a:schemeClr val="dk1"/>
          </a:solidFill>
          <a:ln>
            <a:noFill/>
          </a:ln>
          <a:effectLst>
            <a:outerShdw blurRad="40000" dist="23040" dir="5400000" rotWithShape="0">
              <a:srgbClr val="000000">
                <a:alpha val="34509"/>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grpSp>
        <p:nvGrpSpPr>
          <p:cNvPr id="699" name="Google Shape;699;p51"/>
          <p:cNvGrpSpPr/>
          <p:nvPr/>
        </p:nvGrpSpPr>
        <p:grpSpPr>
          <a:xfrm>
            <a:off x="1253160" y="2717011"/>
            <a:ext cx="3259920" cy="608805"/>
            <a:chOff x="1253160" y="3622680"/>
            <a:chExt cx="3259920" cy="811740"/>
          </a:xfrm>
        </p:grpSpPr>
        <p:cxnSp>
          <p:nvCxnSpPr>
            <p:cNvPr id="700" name="Google Shape;700;p51"/>
            <p:cNvCxnSpPr/>
            <p:nvPr/>
          </p:nvCxnSpPr>
          <p:spPr>
            <a:xfrm>
              <a:off x="1253160" y="377604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1" name="Google Shape;701;p51"/>
            <p:cNvCxnSpPr/>
            <p:nvPr/>
          </p:nvCxnSpPr>
          <p:spPr>
            <a:xfrm>
              <a:off x="1710000" y="380232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2" name="Google Shape;702;p51"/>
            <p:cNvCxnSpPr/>
            <p:nvPr/>
          </p:nvCxnSpPr>
          <p:spPr>
            <a:xfrm>
              <a:off x="2122560" y="377820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3" name="Google Shape;703;p51"/>
            <p:cNvCxnSpPr/>
            <p:nvPr/>
          </p:nvCxnSpPr>
          <p:spPr>
            <a:xfrm>
              <a:off x="2636280" y="379188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4" name="Google Shape;704;p51"/>
            <p:cNvCxnSpPr/>
            <p:nvPr/>
          </p:nvCxnSpPr>
          <p:spPr>
            <a:xfrm>
              <a:off x="3041280" y="377496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5" name="Google Shape;705;p51"/>
            <p:cNvCxnSpPr/>
            <p:nvPr/>
          </p:nvCxnSpPr>
          <p:spPr>
            <a:xfrm>
              <a:off x="3487680" y="3778200"/>
              <a:ext cx="0" cy="632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6" name="Google Shape;706;p51"/>
            <p:cNvCxnSpPr/>
            <p:nvPr/>
          </p:nvCxnSpPr>
          <p:spPr>
            <a:xfrm>
              <a:off x="4047840" y="4106880"/>
              <a:ext cx="0" cy="2706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7" name="Google Shape;707;p51"/>
            <p:cNvCxnSpPr/>
            <p:nvPr/>
          </p:nvCxnSpPr>
          <p:spPr>
            <a:xfrm>
              <a:off x="4475520" y="3622680"/>
              <a:ext cx="1500" cy="7878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8" name="Google Shape;708;p51"/>
            <p:cNvCxnSpPr/>
            <p:nvPr/>
          </p:nvCxnSpPr>
          <p:spPr>
            <a:xfrm>
              <a:off x="4255560" y="4089960"/>
              <a:ext cx="0" cy="317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09" name="Google Shape;709;p51"/>
            <p:cNvCxnSpPr/>
            <p:nvPr/>
          </p:nvCxnSpPr>
          <p:spPr>
            <a:xfrm>
              <a:off x="4055400" y="3635640"/>
              <a:ext cx="4800" cy="7419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10" name="Google Shape;710;p51"/>
            <p:cNvCxnSpPr/>
            <p:nvPr/>
          </p:nvCxnSpPr>
          <p:spPr>
            <a:xfrm>
              <a:off x="2456640" y="3938760"/>
              <a:ext cx="0" cy="4476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11" name="Google Shape;711;p51"/>
            <p:cNvCxnSpPr/>
            <p:nvPr/>
          </p:nvCxnSpPr>
          <p:spPr>
            <a:xfrm>
              <a:off x="2395440" y="4098240"/>
              <a:ext cx="0" cy="317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cxnSp>
          <p:nvCxnSpPr>
            <p:cNvPr id="712" name="Google Shape;712;p51"/>
            <p:cNvCxnSpPr/>
            <p:nvPr/>
          </p:nvCxnSpPr>
          <p:spPr>
            <a:xfrm>
              <a:off x="1608840" y="4083480"/>
              <a:ext cx="0" cy="317100"/>
            </a:xfrm>
            <a:prstGeom prst="straightConnector1">
              <a:avLst/>
            </a:prstGeom>
            <a:noFill/>
            <a:ln w="9525" cap="flat" cmpd="sng">
              <a:solidFill>
                <a:srgbClr val="000000"/>
              </a:solidFill>
              <a:prstDash val="dash"/>
              <a:round/>
              <a:headEnd type="none" w="sm" len="sm"/>
              <a:tailEnd type="none" w="sm" len="sm"/>
            </a:ln>
            <a:effectLst>
              <a:outerShdw blurRad="40000" dist="20000" dir="5400000" rotWithShape="0">
                <a:srgbClr val="000000">
                  <a:alpha val="37647"/>
                </a:srgbClr>
              </a:outerShdw>
            </a:effectLst>
          </p:spPr>
        </p:cxnSp>
        <p:grpSp>
          <p:nvGrpSpPr>
            <p:cNvPr id="713" name="Google Shape;713;p51"/>
            <p:cNvGrpSpPr/>
            <p:nvPr/>
          </p:nvGrpSpPr>
          <p:grpSpPr>
            <a:xfrm>
              <a:off x="1253160" y="3627000"/>
              <a:ext cx="3259920" cy="462960"/>
              <a:chOff x="1253160" y="3627000"/>
              <a:chExt cx="3259920" cy="462960"/>
            </a:xfrm>
          </p:grpSpPr>
          <p:cxnSp>
            <p:nvCxnSpPr>
              <p:cNvPr id="714" name="Google Shape;714;p51"/>
              <p:cNvCxnSpPr/>
              <p:nvPr/>
            </p:nvCxnSpPr>
            <p:spPr>
              <a:xfrm>
                <a:off x="1477800" y="3627000"/>
                <a:ext cx="7938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15" name="Google Shape;715;p51"/>
              <p:cNvCxnSpPr/>
              <p:nvPr/>
            </p:nvCxnSpPr>
            <p:spPr>
              <a:xfrm>
                <a:off x="2366640" y="3627000"/>
                <a:ext cx="8439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16" name="Google Shape;716;p51"/>
              <p:cNvCxnSpPr/>
              <p:nvPr/>
            </p:nvCxnSpPr>
            <p:spPr>
              <a:xfrm>
                <a:off x="1253160" y="3779640"/>
                <a:ext cx="6411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17" name="Google Shape;717;p51"/>
              <p:cNvCxnSpPr/>
              <p:nvPr/>
            </p:nvCxnSpPr>
            <p:spPr>
              <a:xfrm>
                <a:off x="2089080" y="3779640"/>
                <a:ext cx="6912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18" name="Google Shape;718;p51"/>
              <p:cNvCxnSpPr/>
              <p:nvPr/>
            </p:nvCxnSpPr>
            <p:spPr>
              <a:xfrm>
                <a:off x="1801080" y="391536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19" name="Google Shape;719;p51"/>
              <p:cNvCxnSpPr/>
              <p:nvPr/>
            </p:nvCxnSpPr>
            <p:spPr>
              <a:xfrm>
                <a:off x="2436120" y="393192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20" name="Google Shape;720;p51"/>
              <p:cNvCxnSpPr/>
              <p:nvPr/>
            </p:nvCxnSpPr>
            <p:spPr>
              <a:xfrm>
                <a:off x="3349080" y="362700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1" name="Google Shape;721;p51"/>
              <p:cNvCxnSpPr/>
              <p:nvPr/>
            </p:nvCxnSpPr>
            <p:spPr>
              <a:xfrm>
                <a:off x="3997080" y="362700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2" name="Google Shape;722;p51"/>
              <p:cNvCxnSpPr/>
              <p:nvPr/>
            </p:nvCxnSpPr>
            <p:spPr>
              <a:xfrm>
                <a:off x="2971800" y="377604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23" name="Google Shape;723;p51"/>
              <p:cNvCxnSpPr/>
              <p:nvPr/>
            </p:nvCxnSpPr>
            <p:spPr>
              <a:xfrm>
                <a:off x="3606840" y="377964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24" name="Google Shape;724;p51"/>
              <p:cNvCxnSpPr/>
              <p:nvPr/>
            </p:nvCxnSpPr>
            <p:spPr>
              <a:xfrm>
                <a:off x="3054960" y="3938760"/>
                <a:ext cx="6414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5" name="Google Shape;725;p51"/>
              <p:cNvCxnSpPr/>
              <p:nvPr/>
            </p:nvCxnSpPr>
            <p:spPr>
              <a:xfrm>
                <a:off x="3771720" y="3938760"/>
                <a:ext cx="6912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6" name="Google Shape;726;p51"/>
              <p:cNvCxnSpPr/>
              <p:nvPr/>
            </p:nvCxnSpPr>
            <p:spPr>
              <a:xfrm>
                <a:off x="1598760" y="408996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7" name="Google Shape;727;p51"/>
              <p:cNvCxnSpPr/>
              <p:nvPr/>
            </p:nvCxnSpPr>
            <p:spPr>
              <a:xfrm>
                <a:off x="2372760" y="4089960"/>
                <a:ext cx="516000" cy="0"/>
              </a:xfrm>
              <a:prstGeom prst="straightConnector1">
                <a:avLst/>
              </a:prstGeom>
              <a:noFill/>
              <a:ln w="5715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28" name="Google Shape;728;p51"/>
              <p:cNvCxnSpPr/>
              <p:nvPr/>
            </p:nvCxnSpPr>
            <p:spPr>
              <a:xfrm>
                <a:off x="3087000" y="408996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cxnSp>
            <p:nvCxnSpPr>
              <p:cNvPr id="729" name="Google Shape;729;p51"/>
              <p:cNvCxnSpPr/>
              <p:nvPr/>
            </p:nvCxnSpPr>
            <p:spPr>
              <a:xfrm>
                <a:off x="3755160" y="4089960"/>
                <a:ext cx="516000" cy="0"/>
              </a:xfrm>
              <a:prstGeom prst="straightConnector1">
                <a:avLst/>
              </a:prstGeom>
              <a:noFill/>
              <a:ln w="57150" cap="flat" cmpd="sng">
                <a:solidFill>
                  <a:srgbClr val="800000"/>
                </a:solidFill>
                <a:prstDash val="solid"/>
                <a:round/>
                <a:headEnd type="none" w="sm" len="sm"/>
                <a:tailEnd type="none" w="sm" len="sm"/>
              </a:ln>
              <a:effectLst>
                <a:outerShdw blurRad="40000" dist="20000" dir="5400000" rotWithShape="0">
                  <a:srgbClr val="000000">
                    <a:alpha val="37647"/>
                  </a:srgbClr>
                </a:outerShdw>
              </a:effectLst>
            </p:spPr>
          </p:cxnSp>
        </p:grpSp>
      </p:grpSp>
      <p:sp>
        <p:nvSpPr>
          <p:cNvPr id="730" name="Google Shape;730;p51"/>
          <p:cNvSpPr/>
          <p:nvPr/>
        </p:nvSpPr>
        <p:spPr>
          <a:xfrm>
            <a:off x="4901184" y="2350008"/>
            <a:ext cx="1008600" cy="1453800"/>
          </a:xfrm>
          <a:prstGeom prst="bentUpArrow">
            <a:avLst>
              <a:gd name="adj1" fmla="val 8182"/>
              <a:gd name="adj2" fmla="val 13283"/>
              <a:gd name="adj3" fmla="val 16841"/>
            </a:avLst>
          </a:prstGeom>
          <a:solidFill>
            <a:schemeClr val="dk1"/>
          </a:solidFill>
          <a:ln>
            <a:noFill/>
          </a:ln>
          <a:effectLst>
            <a:outerShdw blurRad="40000" dist="2304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1" name="Google Shape;731;p51"/>
          <p:cNvSpPr/>
          <p:nvPr/>
        </p:nvSpPr>
        <p:spPr>
          <a:xfrm rot="-5400000">
            <a:off x="4991520" y="520455"/>
            <a:ext cx="514200" cy="1234800"/>
          </a:xfrm>
          <a:prstGeom prst="bentUpArrow">
            <a:avLst>
              <a:gd name="adj1" fmla="val 14330"/>
              <a:gd name="adj2" fmla="val 25000"/>
              <a:gd name="adj3" fmla="val 25000"/>
            </a:avLst>
          </a:prstGeom>
          <a:solidFill>
            <a:schemeClr val="dk1"/>
          </a:solidFill>
          <a:ln>
            <a:noFill/>
          </a:ln>
          <a:effectLst>
            <a:outerShdw blurRad="40000" dist="2304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51"/>
          <p:cNvSpPr/>
          <p:nvPr/>
        </p:nvSpPr>
        <p:spPr>
          <a:xfrm>
            <a:off x="4424760" y="1174500"/>
            <a:ext cx="1281300" cy="2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Iterate for k+s</a:t>
            </a:r>
            <a:endParaRPr sz="1400" b="0" i="0" u="none" strike="noStrike" cap="none">
              <a:solidFill>
                <a:schemeClr val="dk1"/>
              </a:solidFill>
              <a:latin typeface="Calibri"/>
              <a:ea typeface="Calibri"/>
              <a:cs typeface="Calibri"/>
              <a:sym typeface="Calibri"/>
            </a:endParaRPr>
          </a:p>
        </p:txBody>
      </p:sp>
      <p:grpSp>
        <p:nvGrpSpPr>
          <p:cNvPr id="733" name="Google Shape;733;p51"/>
          <p:cNvGrpSpPr/>
          <p:nvPr/>
        </p:nvGrpSpPr>
        <p:grpSpPr>
          <a:xfrm>
            <a:off x="4698000" y="1503360"/>
            <a:ext cx="1364640" cy="501660"/>
            <a:chOff x="4698000" y="2004480"/>
            <a:chExt cx="1364640" cy="668880"/>
          </a:xfrm>
        </p:grpSpPr>
        <p:cxnSp>
          <p:nvCxnSpPr>
            <p:cNvPr id="734" name="Google Shape;734;p51"/>
            <p:cNvCxnSpPr/>
            <p:nvPr/>
          </p:nvCxnSpPr>
          <p:spPr>
            <a:xfrm>
              <a:off x="4717800" y="200448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35" name="Google Shape;735;p51"/>
            <p:cNvCxnSpPr/>
            <p:nvPr/>
          </p:nvCxnSpPr>
          <p:spPr>
            <a:xfrm>
              <a:off x="5372640" y="201132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36" name="Google Shape;736;p51"/>
            <p:cNvCxnSpPr/>
            <p:nvPr/>
          </p:nvCxnSpPr>
          <p:spPr>
            <a:xfrm>
              <a:off x="4817160" y="209088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37" name="Google Shape;737;p51"/>
            <p:cNvCxnSpPr/>
            <p:nvPr/>
          </p:nvCxnSpPr>
          <p:spPr>
            <a:xfrm>
              <a:off x="5472360" y="209772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38" name="Google Shape;738;p51"/>
            <p:cNvCxnSpPr/>
            <p:nvPr/>
          </p:nvCxnSpPr>
          <p:spPr>
            <a:xfrm>
              <a:off x="4923000" y="217008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39" name="Google Shape;739;p51"/>
            <p:cNvCxnSpPr/>
            <p:nvPr/>
          </p:nvCxnSpPr>
          <p:spPr>
            <a:xfrm>
              <a:off x="5578200" y="217692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0" name="Google Shape;740;p51"/>
            <p:cNvCxnSpPr/>
            <p:nvPr/>
          </p:nvCxnSpPr>
          <p:spPr>
            <a:xfrm>
              <a:off x="5015520" y="224964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1" name="Google Shape;741;p51"/>
            <p:cNvCxnSpPr/>
            <p:nvPr/>
          </p:nvCxnSpPr>
          <p:spPr>
            <a:xfrm>
              <a:off x="5670720" y="225648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2" name="Google Shape;742;p51"/>
            <p:cNvCxnSpPr/>
            <p:nvPr/>
          </p:nvCxnSpPr>
          <p:spPr>
            <a:xfrm>
              <a:off x="5095080" y="232884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3" name="Google Shape;743;p51"/>
            <p:cNvCxnSpPr/>
            <p:nvPr/>
          </p:nvCxnSpPr>
          <p:spPr>
            <a:xfrm>
              <a:off x="5749920" y="233568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4" name="Google Shape;744;p51"/>
            <p:cNvCxnSpPr/>
            <p:nvPr/>
          </p:nvCxnSpPr>
          <p:spPr>
            <a:xfrm>
              <a:off x="5187600" y="240840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5" name="Google Shape;745;p51"/>
            <p:cNvCxnSpPr/>
            <p:nvPr/>
          </p:nvCxnSpPr>
          <p:spPr>
            <a:xfrm>
              <a:off x="5842440" y="241524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6" name="Google Shape;746;p51"/>
            <p:cNvCxnSpPr/>
            <p:nvPr/>
          </p:nvCxnSpPr>
          <p:spPr>
            <a:xfrm>
              <a:off x="4698000" y="226260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7" name="Google Shape;747;p51"/>
            <p:cNvCxnSpPr/>
            <p:nvPr/>
          </p:nvCxnSpPr>
          <p:spPr>
            <a:xfrm>
              <a:off x="5353200" y="226944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8" name="Google Shape;748;p51"/>
            <p:cNvCxnSpPr/>
            <p:nvPr/>
          </p:nvCxnSpPr>
          <p:spPr>
            <a:xfrm>
              <a:off x="4797720" y="234900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49" name="Google Shape;749;p51"/>
            <p:cNvCxnSpPr/>
            <p:nvPr/>
          </p:nvCxnSpPr>
          <p:spPr>
            <a:xfrm>
              <a:off x="5452560" y="235584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0" name="Google Shape;750;p51"/>
            <p:cNvCxnSpPr/>
            <p:nvPr/>
          </p:nvCxnSpPr>
          <p:spPr>
            <a:xfrm>
              <a:off x="4903560" y="242820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1" name="Google Shape;751;p51"/>
            <p:cNvCxnSpPr/>
            <p:nvPr/>
          </p:nvCxnSpPr>
          <p:spPr>
            <a:xfrm>
              <a:off x="5558400" y="243540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2" name="Google Shape;752;p51"/>
            <p:cNvCxnSpPr/>
            <p:nvPr/>
          </p:nvCxnSpPr>
          <p:spPr>
            <a:xfrm>
              <a:off x="4996080" y="250776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3" name="Google Shape;753;p51"/>
            <p:cNvCxnSpPr/>
            <p:nvPr/>
          </p:nvCxnSpPr>
          <p:spPr>
            <a:xfrm>
              <a:off x="5650920" y="251460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4" name="Google Shape;754;p51"/>
            <p:cNvCxnSpPr/>
            <p:nvPr/>
          </p:nvCxnSpPr>
          <p:spPr>
            <a:xfrm>
              <a:off x="5075280" y="258696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5" name="Google Shape;755;p51"/>
            <p:cNvCxnSpPr/>
            <p:nvPr/>
          </p:nvCxnSpPr>
          <p:spPr>
            <a:xfrm>
              <a:off x="5730480" y="259416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6" name="Google Shape;756;p51"/>
            <p:cNvCxnSpPr/>
            <p:nvPr/>
          </p:nvCxnSpPr>
          <p:spPr>
            <a:xfrm>
              <a:off x="5168160" y="2666520"/>
              <a:ext cx="2199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cxnSp>
          <p:nvCxnSpPr>
            <p:cNvPr id="757" name="Google Shape;757;p51"/>
            <p:cNvCxnSpPr/>
            <p:nvPr/>
          </p:nvCxnSpPr>
          <p:spPr>
            <a:xfrm>
              <a:off x="5823000" y="2673360"/>
              <a:ext cx="220200" cy="0"/>
            </a:xfrm>
            <a:prstGeom prst="straightConnector1">
              <a:avLst/>
            </a:prstGeom>
            <a:noFill/>
            <a:ln w="57150" cap="flat" cmpd="sng">
              <a:solidFill>
                <a:srgbClr val="974806"/>
              </a:solidFill>
              <a:prstDash val="solid"/>
              <a:round/>
              <a:headEnd type="none" w="sm" len="sm"/>
              <a:tailEnd type="none" w="sm" len="sm"/>
            </a:ln>
            <a:effectLst>
              <a:outerShdw blurRad="40000" dist="20000" dir="5400000" rotWithShape="0">
                <a:srgbClr val="000000">
                  <a:alpha val="37647"/>
                </a:srgbClr>
              </a:outerShdw>
            </a:effectLst>
          </p:spPr>
        </p:cxnSp>
      </p:grpSp>
      <p:sp>
        <p:nvSpPr>
          <p:cNvPr id="758" name="Google Shape;758;p51"/>
          <p:cNvSpPr/>
          <p:nvPr/>
        </p:nvSpPr>
        <p:spPr>
          <a:xfrm>
            <a:off x="4485240" y="2003670"/>
            <a:ext cx="1528200" cy="22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Extract k+s-mers</a:t>
            </a:r>
            <a:endParaRPr sz="1400" b="0" i="0" u="none" strike="noStrike" cap="none">
              <a:solidFill>
                <a:schemeClr val="dk1"/>
              </a:solidFill>
              <a:latin typeface="Calibri"/>
              <a:ea typeface="Calibri"/>
              <a:cs typeface="Calibri"/>
              <a:sym typeface="Calibri"/>
            </a:endParaRPr>
          </a:p>
        </p:txBody>
      </p:sp>
      <p:sp>
        <p:nvSpPr>
          <p:cNvPr id="759" name="Google Shape;759;p51"/>
          <p:cNvSpPr/>
          <p:nvPr/>
        </p:nvSpPr>
        <p:spPr>
          <a:xfrm>
            <a:off x="1183020" y="4422964"/>
            <a:ext cx="6483000" cy="250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a:solidFill>
                  <a:schemeClr val="tx1"/>
                </a:solidFill>
                <a:latin typeface="Calibri"/>
                <a:ea typeface="Calibri"/>
                <a:cs typeface="Calibri"/>
                <a:sym typeface="Calibri"/>
              </a:rPr>
              <a:t>Actual pipeline is more complex, simplified for purpose of presentation</a:t>
            </a:r>
            <a:endParaRPr sz="1600" b="0" i="0" u="none" strike="noStrike" cap="none" dirty="0">
              <a:solidFill>
                <a:schemeClr val="tx1"/>
              </a:solidFill>
              <a:latin typeface="Calibri"/>
              <a:ea typeface="Calibri"/>
              <a:cs typeface="Calibri"/>
              <a:sym typeface="Calibri"/>
            </a:endParaRPr>
          </a:p>
        </p:txBody>
      </p:sp>
      <p:sp>
        <p:nvSpPr>
          <p:cNvPr id="760" name="Google Shape;760;p51"/>
          <p:cNvSpPr/>
          <p:nvPr/>
        </p:nvSpPr>
        <p:spPr>
          <a:xfrm>
            <a:off x="2325600" y="2056050"/>
            <a:ext cx="509100" cy="209400"/>
          </a:xfrm>
          <a:prstGeom prst="downArrow">
            <a:avLst>
              <a:gd name="adj1" fmla="val 50000"/>
              <a:gd name="adj2" fmla="val 50000"/>
            </a:avLst>
          </a:prstGeom>
          <a:solidFill>
            <a:schemeClr val="dk1"/>
          </a:solidFill>
          <a:ln>
            <a:noFill/>
          </a:ln>
          <a:effectLst>
            <a:outerShdw blurRad="40000" dist="23040" dir="5400000" rotWithShape="0">
              <a:srgbClr val="000000">
                <a:alpha val="34509"/>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761" name="Google Shape;761;p51"/>
          <p:cNvSpPr/>
          <p:nvPr/>
        </p:nvSpPr>
        <p:spPr>
          <a:xfrm>
            <a:off x="2325960" y="2442690"/>
            <a:ext cx="509100" cy="209400"/>
          </a:xfrm>
          <a:prstGeom prst="downArrow">
            <a:avLst>
              <a:gd name="adj1" fmla="val 50000"/>
              <a:gd name="adj2" fmla="val 50000"/>
            </a:avLst>
          </a:prstGeom>
          <a:solidFill>
            <a:schemeClr val="dk1"/>
          </a:solidFill>
          <a:ln>
            <a:noFill/>
          </a:ln>
          <a:effectLst>
            <a:outerShdw blurRad="40000" dist="23040" dir="5400000" rotWithShape="0">
              <a:srgbClr val="000000">
                <a:alpha val="34509"/>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762" name="Google Shape;762;p51"/>
          <p:cNvSpPr/>
          <p:nvPr/>
        </p:nvSpPr>
        <p:spPr>
          <a:xfrm>
            <a:off x="2326320" y="3396330"/>
            <a:ext cx="509100" cy="209400"/>
          </a:xfrm>
          <a:prstGeom prst="downArrow">
            <a:avLst>
              <a:gd name="adj1" fmla="val 50000"/>
              <a:gd name="adj2" fmla="val 50000"/>
            </a:avLst>
          </a:prstGeom>
          <a:solidFill>
            <a:schemeClr val="dk1"/>
          </a:solidFill>
          <a:ln>
            <a:noFill/>
          </a:ln>
          <a:effectLst>
            <a:outerShdw blurRad="40000" dist="23040" dir="5400000" rotWithShape="0">
              <a:srgbClr val="000000">
                <a:alpha val="34509"/>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763" name="Google Shape;763;p51"/>
          <p:cNvSpPr/>
          <p:nvPr/>
        </p:nvSpPr>
        <p:spPr>
          <a:xfrm>
            <a:off x="22320" y="3354420"/>
            <a:ext cx="915600" cy="387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extended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contigs</a:t>
            </a:r>
            <a:endParaRPr sz="1200" b="0" i="0" u="none" strike="noStrike" cap="none">
              <a:solidFill>
                <a:schemeClr val="dk1"/>
              </a:solidFill>
              <a:latin typeface="Calibri"/>
              <a:ea typeface="Calibri"/>
              <a:cs typeface="Calibri"/>
              <a:sym typeface="Calibri"/>
            </a:endParaRPr>
          </a:p>
        </p:txBody>
      </p:sp>
      <p:sp>
        <p:nvSpPr>
          <p:cNvPr id="764" name="Google Shape;764;p51"/>
          <p:cNvSpPr/>
          <p:nvPr/>
        </p:nvSpPr>
        <p:spPr>
          <a:xfrm>
            <a:off x="2326680" y="3782970"/>
            <a:ext cx="509100" cy="209400"/>
          </a:xfrm>
          <a:prstGeom prst="downArrow">
            <a:avLst>
              <a:gd name="adj1" fmla="val 50000"/>
              <a:gd name="adj2" fmla="val 50000"/>
            </a:avLst>
          </a:prstGeom>
          <a:solidFill>
            <a:schemeClr val="dk1"/>
          </a:solidFill>
          <a:ln>
            <a:noFill/>
          </a:ln>
          <a:effectLst>
            <a:outerShdw blurRad="40000" dist="23040" dir="5400000" rotWithShape="0">
              <a:srgbClr val="000000">
                <a:alpha val="34509"/>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765" name="Google Shape;765;p51"/>
          <p:cNvSpPr/>
          <p:nvPr/>
        </p:nvSpPr>
        <p:spPr>
          <a:xfrm>
            <a:off x="6093353" y="2999199"/>
            <a:ext cx="2068500" cy="6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chemeClr val="dk1"/>
                </a:solidFill>
                <a:latin typeface="Calibri"/>
                <a:ea typeface="Calibri"/>
                <a:cs typeface="Calibri"/>
                <a:sym typeface="Calibri"/>
              </a:rPr>
              <a:t>4</a:t>
            </a:r>
            <a:r>
              <a:rPr lang="en-US" sz="1600" b="1" i="1" u="none" strike="noStrike" cap="none">
                <a:solidFill>
                  <a:srgbClr val="000000"/>
                </a:solidFill>
                <a:latin typeface="Calibri"/>
                <a:ea typeface="Calibri"/>
                <a:cs typeface="Calibri"/>
                <a:sym typeface="Calibri"/>
              </a:rPr>
              <a:t>) </a:t>
            </a:r>
            <a:r>
              <a:rPr lang="en-US" sz="1600" b="1" i="1" u="none" strike="noStrike" cap="none">
                <a:solidFill>
                  <a:schemeClr val="dk1"/>
                </a:solidFill>
                <a:latin typeface="Calibri"/>
                <a:ea typeface="Calibri"/>
                <a:cs typeface="Calibri"/>
                <a:sym typeface="Calibri"/>
              </a:rPr>
              <a:t>Local Assembly</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Extend ends of contigs</a:t>
            </a:r>
            <a:endParaRPr sz="1600" b="0" i="0" u="none" strike="noStrike" cap="none">
              <a:solidFill>
                <a:schemeClr val="dk1"/>
              </a:solidFill>
              <a:latin typeface="Calibri"/>
              <a:ea typeface="Calibri"/>
              <a:cs typeface="Calibri"/>
              <a:sym typeface="Calibri"/>
            </a:endParaRPr>
          </a:p>
        </p:txBody>
      </p:sp>
      <p:sp>
        <p:nvSpPr>
          <p:cNvPr id="766" name="Google Shape;766;p51"/>
          <p:cNvSpPr/>
          <p:nvPr/>
        </p:nvSpPr>
        <p:spPr>
          <a:xfrm>
            <a:off x="6097325" y="804750"/>
            <a:ext cx="2122500" cy="60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chemeClr val="dk1"/>
                </a:solidFill>
                <a:latin typeface="Calibri"/>
                <a:ea typeface="Calibri"/>
                <a:cs typeface="Calibri"/>
                <a:sym typeface="Calibri"/>
              </a:rPr>
              <a:t>1</a:t>
            </a:r>
            <a:r>
              <a:rPr lang="en-US" sz="1600" b="1" i="1" u="none" strike="noStrike" cap="none">
                <a:solidFill>
                  <a:srgbClr val="000000"/>
                </a:solidFill>
                <a:latin typeface="Calibri"/>
                <a:ea typeface="Calibri"/>
                <a:cs typeface="Calibri"/>
                <a:sym typeface="Calibri"/>
              </a:rPr>
              <a:t>) </a:t>
            </a:r>
            <a:r>
              <a:rPr lang="en-US" sz="1600" b="1" i="1" u="none" strike="noStrike" cap="none">
                <a:solidFill>
                  <a:schemeClr val="dk1"/>
                </a:solidFill>
                <a:latin typeface="Calibri"/>
                <a:ea typeface="Calibri"/>
                <a:cs typeface="Calibri"/>
                <a:sym typeface="Calibri"/>
              </a:rPr>
              <a:t>K-mer Analysis</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K-mer histogram</a:t>
            </a:r>
            <a:endParaRPr sz="1600" b="0" i="0" u="none" strike="noStrike" cap="none">
              <a:solidFill>
                <a:schemeClr val="dk1"/>
              </a:solidFill>
              <a:latin typeface="Calibri"/>
              <a:ea typeface="Calibri"/>
              <a:cs typeface="Calibri"/>
              <a:sym typeface="Calibri"/>
            </a:endParaRPr>
          </a:p>
        </p:txBody>
      </p:sp>
      <p:sp>
        <p:nvSpPr>
          <p:cNvPr id="767" name="Google Shape;767;p51"/>
          <p:cNvSpPr txBox="1">
            <a:spLocks noGrp="1"/>
          </p:cNvSpPr>
          <p:nvPr>
            <p:ph type="title"/>
          </p:nvPr>
        </p:nvSpPr>
        <p:spPr>
          <a:xfrm>
            <a:off x="457200" y="158822"/>
            <a:ext cx="8229600" cy="501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3600" dirty="0" err="1">
                <a:solidFill>
                  <a:schemeClr val="bg1"/>
                </a:solidFill>
                <a:latin typeface="Calibri"/>
                <a:ea typeface="Calibri"/>
                <a:cs typeface="Calibri"/>
                <a:sym typeface="Calibri"/>
              </a:rPr>
              <a:t>MetaHipMer</a:t>
            </a:r>
            <a:r>
              <a:rPr lang="en-US" sz="3600" dirty="0">
                <a:solidFill>
                  <a:schemeClr val="bg1"/>
                </a:solidFill>
                <a:latin typeface="Calibri"/>
                <a:ea typeface="Calibri"/>
                <a:cs typeface="Calibri"/>
                <a:sym typeface="Calibri"/>
              </a:rPr>
              <a:t> Assembly Pipeline (UPC++)</a:t>
            </a:r>
            <a:endParaRPr sz="3600" dirty="0">
              <a:solidFill>
                <a:schemeClr val="bg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535FAC95-4753-8C59-CBCA-3F2390EA0F00}"/>
              </a:ext>
            </a:extLst>
          </p:cNvPr>
          <p:cNvGrpSpPr/>
          <p:nvPr/>
        </p:nvGrpSpPr>
        <p:grpSpPr>
          <a:xfrm>
            <a:off x="7696884" y="607893"/>
            <a:ext cx="1698858" cy="2341048"/>
            <a:chOff x="7488028" y="1610138"/>
            <a:chExt cx="1698858" cy="2341048"/>
          </a:xfrm>
        </p:grpSpPr>
        <p:pic>
          <p:nvPicPr>
            <p:cNvPr id="2" name="Picture 12" descr="Printable Award Ribbons - Customize and Print">
              <a:extLst>
                <a:ext uri="{FF2B5EF4-FFF2-40B4-BE49-F238E27FC236}">
                  <a16:creationId xmlns:a16="http://schemas.microsoft.com/office/drawing/2014/main" id="{23FDD982-E7B9-2C52-47F3-9ABA62242A6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34" b="81338" l="6215" r="89831">
                          <a14:foregroundMark x1="57627" y1="8099" x2="35028" y2="8099"/>
                          <a14:foregroundMark x1="50847" y1="27465" x2="50847" y2="27465"/>
                          <a14:foregroundMark x1="50847" y1="19014" x2="20339" y2="25000"/>
                          <a14:foregroundMark x1="20339" y1="25000" x2="35593" y2="40141"/>
                          <a14:foregroundMark x1="35593" y1="40141" x2="55367" y2="27465"/>
                          <a14:foregroundMark x1="55367" y1="27465" x2="57627" y2="16549"/>
                          <a14:foregroundMark x1="45763" y1="43310" x2="67232" y2="30634"/>
                          <a14:foregroundMark x1="67232" y1="30634" x2="46328" y2="17254"/>
                          <a14:foregroundMark x1="46328" y1="17254" x2="37853" y2="16901"/>
                          <a14:foregroundMark x1="29944" y1="80282" x2="29944" y2="80282"/>
                          <a14:foregroundMark x1="61582" y1="82042" x2="61582" y2="82042"/>
                          <a14:foregroundMark x1="6215" y1="75704" x2="6215" y2="75704"/>
                          <a14:foregroundMark x1="43503" y1="5634" x2="43503" y2="5634"/>
                          <a14:foregroundMark x1="37288" y1="5634" x2="37288" y2="5634"/>
                          <a14:foregroundMark x1="71751" y1="25352" x2="71751" y2="25352"/>
                        </a14:backgroundRemoval>
                      </a14:imgEffect>
                    </a14:imgLayer>
                  </a14:imgProps>
                </a:ext>
                <a:ext uri="{28A0092B-C50C-407E-A947-70E740481C1C}">
                  <a14:useLocalDpi xmlns:a14="http://schemas.microsoft.com/office/drawing/2010/main" val="0"/>
                </a:ext>
              </a:extLst>
            </a:blip>
            <a:srcRect b="13874"/>
            <a:stretch/>
          </p:blipFill>
          <p:spPr bwMode="auto">
            <a:xfrm>
              <a:off x="7488028" y="1610138"/>
              <a:ext cx="1698858" cy="23410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4C4EE7-955B-E1E8-EE2A-118BC40259F1}"/>
                </a:ext>
              </a:extLst>
            </p:cNvPr>
            <p:cNvSpPr txBox="1"/>
            <p:nvPr/>
          </p:nvSpPr>
          <p:spPr>
            <a:xfrm>
              <a:off x="7755096" y="2061876"/>
              <a:ext cx="1120548" cy="738664"/>
            </a:xfrm>
            <a:prstGeom prst="rect">
              <a:avLst/>
            </a:prstGeom>
            <a:noFill/>
          </p:spPr>
          <p:txBody>
            <a:bodyPr wrap="square">
              <a:spAutoFit/>
            </a:bodyPr>
            <a:lstStyle/>
            <a:p>
              <a:pPr algn="ctr"/>
              <a:r>
                <a:rPr lang="en-US" sz="1400" b="1" dirty="0">
                  <a:solidFill>
                    <a:schemeClr val="tx1"/>
                  </a:solidFill>
                  <a:latin typeface="+mn-lt"/>
                </a:rPr>
                <a:t>SC’18 Best Paper Finalist</a:t>
              </a:r>
              <a:endParaRPr lang="en-US" b="1" dirty="0">
                <a:solidFill>
                  <a:schemeClr val="tx1"/>
                </a:solidFill>
              </a:endParaRPr>
            </a:p>
          </p:txBody>
        </p:sp>
      </p:grpSp>
      <p:sp>
        <p:nvSpPr>
          <p:cNvPr id="6" name="TextBox 5">
            <a:extLst>
              <a:ext uri="{FF2B5EF4-FFF2-40B4-BE49-F238E27FC236}">
                <a16:creationId xmlns:a16="http://schemas.microsoft.com/office/drawing/2014/main" id="{34CD5305-6B8C-F331-9AAD-ABBE4B93BBB0}"/>
              </a:ext>
            </a:extLst>
          </p:cNvPr>
          <p:cNvSpPr txBox="1"/>
          <p:nvPr/>
        </p:nvSpPr>
        <p:spPr>
          <a:xfrm>
            <a:off x="890999" y="4742643"/>
            <a:ext cx="7328825" cy="307777"/>
          </a:xfrm>
          <a:prstGeom prst="rect">
            <a:avLst/>
          </a:prstGeom>
          <a:noFill/>
        </p:spPr>
        <p:txBody>
          <a:bodyPr wrap="square">
            <a:spAutoFit/>
          </a:bodyPr>
          <a:lstStyle/>
          <a:p>
            <a:r>
              <a:rPr lang="en-US" b="0" i="0" u="none" strike="noStrike" dirty="0" err="1">
                <a:solidFill>
                  <a:schemeClr val="bg1"/>
                </a:solidFill>
                <a:effectLst/>
                <a:latin typeface="+mn-lt"/>
              </a:rPr>
              <a:t>Evangelos</a:t>
            </a:r>
            <a:r>
              <a:rPr lang="en-US" b="0" i="0" u="none" strike="noStrike" dirty="0">
                <a:solidFill>
                  <a:schemeClr val="bg1"/>
                </a:solidFill>
                <a:effectLst/>
                <a:latin typeface="+mn-lt"/>
              </a:rPr>
              <a:t> </a:t>
            </a:r>
            <a:r>
              <a:rPr lang="en-US" b="0" i="0" u="none" strike="noStrike" dirty="0" err="1">
                <a:solidFill>
                  <a:schemeClr val="bg1"/>
                </a:solidFill>
                <a:effectLst/>
                <a:latin typeface="+mn-lt"/>
              </a:rPr>
              <a:t>Georganas</a:t>
            </a:r>
            <a:r>
              <a:rPr lang="en-US" b="0" i="0" u="none" strike="noStrike" dirty="0">
                <a:solidFill>
                  <a:schemeClr val="bg1"/>
                </a:solidFill>
                <a:effectLst/>
                <a:latin typeface="+mn-lt"/>
              </a:rPr>
              <a:t>, S. Hofmeyr, L. </a:t>
            </a:r>
            <a:r>
              <a:rPr lang="en-US" b="0" i="0" u="none" strike="noStrike" dirty="0" err="1">
                <a:solidFill>
                  <a:schemeClr val="bg1"/>
                </a:solidFill>
                <a:effectLst/>
                <a:latin typeface="+mn-lt"/>
              </a:rPr>
              <a:t>Oliker</a:t>
            </a:r>
            <a:r>
              <a:rPr lang="en-US" b="0" i="0" u="none" strike="noStrike" dirty="0">
                <a:solidFill>
                  <a:schemeClr val="bg1"/>
                </a:solidFill>
                <a:effectLst/>
                <a:latin typeface="+mn-lt"/>
              </a:rPr>
              <a:t>, R. Egan, D. </a:t>
            </a:r>
            <a:r>
              <a:rPr lang="en-US" b="0" i="0" u="none" strike="noStrike" dirty="0" err="1">
                <a:solidFill>
                  <a:schemeClr val="bg1"/>
                </a:solidFill>
                <a:effectLst/>
                <a:latin typeface="+mn-lt"/>
              </a:rPr>
              <a:t>Rokhsar</a:t>
            </a:r>
            <a:r>
              <a:rPr lang="en-US" b="0" i="0" u="none" strike="noStrike" dirty="0">
                <a:solidFill>
                  <a:schemeClr val="bg1"/>
                </a:solidFill>
                <a:effectLst/>
                <a:latin typeface="+mn-lt"/>
              </a:rPr>
              <a:t>, A. </a:t>
            </a:r>
            <a:r>
              <a:rPr lang="en-US" b="0" i="0" u="none" strike="noStrike" dirty="0" err="1">
                <a:solidFill>
                  <a:schemeClr val="bg1"/>
                </a:solidFill>
                <a:effectLst/>
                <a:latin typeface="+mn-lt"/>
              </a:rPr>
              <a:t>Buluc</a:t>
            </a:r>
            <a:r>
              <a:rPr lang="en-US" b="0" i="0" u="none" strike="noStrike" dirty="0">
                <a:solidFill>
                  <a:schemeClr val="bg1"/>
                </a:solidFill>
                <a:effectLst/>
                <a:latin typeface="+mn-lt"/>
              </a:rPr>
              <a:t>, K. </a:t>
            </a:r>
            <a:r>
              <a:rPr lang="en-US" b="0" i="0" u="none" strike="noStrike" dirty="0" err="1">
                <a:solidFill>
                  <a:schemeClr val="bg1"/>
                </a:solidFill>
                <a:effectLst/>
                <a:latin typeface="+mn-lt"/>
              </a:rPr>
              <a:t>Yelick</a:t>
            </a:r>
            <a:r>
              <a:rPr lang="en-US" b="0" i="0" u="none" strike="noStrike" dirty="0">
                <a:solidFill>
                  <a:schemeClr val="bg1"/>
                </a:solidFill>
                <a:effectLst/>
                <a:latin typeface="+mn-lt"/>
              </a:rPr>
              <a:t>, SC’18</a:t>
            </a:r>
            <a:endParaRPr lang="en-US" dirty="0">
              <a:solidFill>
                <a:schemeClr val="bg1"/>
              </a:solidFill>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4048"/>
    </mc:Choice>
    <mc:Fallback xmlns="">
      <p:transition spd="slow" advTm="940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2"/>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MetaHipMer Time Breakdown</a:t>
            </a:r>
            <a:endParaRPr/>
          </a:p>
        </p:txBody>
      </p:sp>
      <p:pic>
        <p:nvPicPr>
          <p:cNvPr id="773" name="Google Shape;773;p52" title="Stage Timing, CPU"/>
          <p:cNvPicPr preferRelativeResize="0"/>
          <p:nvPr/>
        </p:nvPicPr>
        <p:blipFill>
          <a:blip r:embed="rId3">
            <a:alphaModFix/>
          </a:blip>
          <a:stretch>
            <a:fillRect/>
          </a:stretch>
        </p:blipFill>
        <p:spPr>
          <a:xfrm>
            <a:off x="282300" y="730125"/>
            <a:ext cx="6804263" cy="3898436"/>
          </a:xfrm>
          <a:prstGeom prst="rect">
            <a:avLst/>
          </a:prstGeom>
          <a:noFill/>
          <a:ln>
            <a:noFill/>
          </a:ln>
        </p:spPr>
      </p:pic>
      <p:sp>
        <p:nvSpPr>
          <p:cNvPr id="774" name="Google Shape;774;p52"/>
          <p:cNvSpPr/>
          <p:nvPr/>
        </p:nvSpPr>
        <p:spPr>
          <a:xfrm>
            <a:off x="5903695" y="2037437"/>
            <a:ext cx="1046197" cy="182142"/>
          </a:xfrm>
          <a:prstGeom prst="roundRect">
            <a:avLst>
              <a:gd name="adj" fmla="val 16667"/>
            </a:avLst>
          </a:prstGeom>
          <a:noFill/>
          <a:ln w="2857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5906488" y="2275270"/>
            <a:ext cx="1046197" cy="182142"/>
          </a:xfrm>
          <a:prstGeom prst="roundRect">
            <a:avLst>
              <a:gd name="adj" fmla="val 16667"/>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5863649" y="2784366"/>
            <a:ext cx="1046197" cy="182142"/>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8" name="Google Shape;778;p52"/>
          <p:cNvGraphicFramePr/>
          <p:nvPr>
            <p:extLst>
              <p:ext uri="{D42A27DB-BD31-4B8C-83A1-F6EECF244321}">
                <p14:modId xmlns:p14="http://schemas.microsoft.com/office/powerpoint/2010/main" val="1184915665"/>
              </p:ext>
            </p:extLst>
          </p:nvPr>
        </p:nvGraphicFramePr>
        <p:xfrm>
          <a:off x="1027522" y="3785610"/>
          <a:ext cx="4536952" cy="369302"/>
        </p:xfrm>
        <a:graphic>
          <a:graphicData uri="http://schemas.openxmlformats.org/drawingml/2006/table">
            <a:tbl>
              <a:tblPr>
                <a:noFill/>
              </a:tblPr>
              <a:tblGrid>
                <a:gridCol w="1134238">
                  <a:extLst>
                    <a:ext uri="{9D8B030D-6E8A-4147-A177-3AD203B41FA5}">
                      <a16:colId xmlns:a16="http://schemas.microsoft.com/office/drawing/2014/main" val="20000"/>
                    </a:ext>
                  </a:extLst>
                </a:gridCol>
                <a:gridCol w="1134238">
                  <a:extLst>
                    <a:ext uri="{9D8B030D-6E8A-4147-A177-3AD203B41FA5}">
                      <a16:colId xmlns:a16="http://schemas.microsoft.com/office/drawing/2014/main" val="20001"/>
                    </a:ext>
                  </a:extLst>
                </a:gridCol>
                <a:gridCol w="1134238">
                  <a:extLst>
                    <a:ext uri="{9D8B030D-6E8A-4147-A177-3AD203B41FA5}">
                      <a16:colId xmlns:a16="http://schemas.microsoft.com/office/drawing/2014/main" val="20002"/>
                    </a:ext>
                  </a:extLst>
                </a:gridCol>
                <a:gridCol w="1134238">
                  <a:extLst>
                    <a:ext uri="{9D8B030D-6E8A-4147-A177-3AD203B41FA5}">
                      <a16:colId xmlns:a16="http://schemas.microsoft.com/office/drawing/2014/main" val="20003"/>
                    </a:ext>
                  </a:extLst>
                </a:gridCol>
              </a:tblGrid>
              <a:tr h="184651">
                <a:tc>
                  <a:txBody>
                    <a:bodyPr/>
                    <a:lstStyle/>
                    <a:p>
                      <a:pPr marL="0" lvl="0" indent="0" algn="ctr" rtl="0">
                        <a:spcBef>
                          <a:spcPts val="0"/>
                        </a:spcBef>
                        <a:spcAft>
                          <a:spcPts val="0"/>
                        </a:spcAft>
                        <a:buNone/>
                      </a:pPr>
                      <a:r>
                        <a:rPr lang="en-US" sz="1000" dirty="0"/>
                        <a:t>arctic</a:t>
                      </a:r>
                      <a:endParaRPr sz="1000" dirty="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a:t>arcticsynth</a:t>
                      </a:r>
                      <a:endParaRPr sz="10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a:t>WA0</a:t>
                      </a:r>
                      <a:endParaRPr sz="10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a:t>WA</a:t>
                      </a:r>
                      <a:endParaRPr sz="10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84651">
                <a:tc>
                  <a:txBody>
                    <a:bodyPr/>
                    <a:lstStyle/>
                    <a:p>
                      <a:pPr marL="0" lvl="0" indent="0" algn="ctr" rtl="0">
                        <a:spcBef>
                          <a:spcPts val="0"/>
                        </a:spcBef>
                        <a:spcAft>
                          <a:spcPts val="0"/>
                        </a:spcAft>
                        <a:buNone/>
                      </a:pPr>
                      <a:r>
                        <a:rPr lang="en-US" sz="1000"/>
                        <a:t>N=1 (0.9GB)</a:t>
                      </a:r>
                      <a:endParaRPr sz="10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a:t>N=8 (11GB)</a:t>
                      </a:r>
                      <a:endParaRPr sz="1000" dirty="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a:t>N=32 (71GB)</a:t>
                      </a:r>
                      <a:endParaRPr sz="10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a:t>N=256 (813GB)</a:t>
                      </a:r>
                      <a:endParaRPr sz="1000" dirty="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779" name="Google Shape;779;p52"/>
          <p:cNvSpPr txBox="1"/>
          <p:nvPr/>
        </p:nvSpPr>
        <p:spPr>
          <a:xfrm>
            <a:off x="7210075" y="1401900"/>
            <a:ext cx="16407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t>Weak-</a:t>
            </a:r>
            <a:r>
              <a:rPr lang="en-US" sz="1900" dirty="0" err="1"/>
              <a:t>ish</a:t>
            </a:r>
            <a:r>
              <a:rPr lang="en-US" sz="1900" dirty="0"/>
              <a:t> scaling</a:t>
            </a:r>
            <a:endParaRPr sz="1900" dirty="0"/>
          </a:p>
        </p:txBody>
      </p:sp>
      <p:sp>
        <p:nvSpPr>
          <p:cNvPr id="780" name="Google Shape;780;p52"/>
          <p:cNvSpPr txBox="1"/>
          <p:nvPr/>
        </p:nvSpPr>
        <p:spPr>
          <a:xfrm>
            <a:off x="833663" y="4349001"/>
            <a:ext cx="6252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i="1" dirty="0"/>
              <a:t>* CPU time for alignment slower than “normal” due to SIMD Power9 issues</a:t>
            </a:r>
            <a:endParaRPr sz="1200" i="1" dirty="0"/>
          </a:p>
        </p:txBody>
      </p:sp>
      <p:cxnSp>
        <p:nvCxnSpPr>
          <p:cNvPr id="4" name="Straight Arrow Connector 3">
            <a:extLst>
              <a:ext uri="{FF2B5EF4-FFF2-40B4-BE49-F238E27FC236}">
                <a16:creationId xmlns:a16="http://schemas.microsoft.com/office/drawing/2014/main" id="{410B363F-5E5C-FD64-9EE3-C79129B51851}"/>
              </a:ext>
            </a:extLst>
          </p:cNvPr>
          <p:cNvCxnSpPr>
            <a:cxnSpLocks/>
            <a:stCxn id="774" idx="1"/>
          </p:cNvCxnSpPr>
          <p:nvPr/>
        </p:nvCxnSpPr>
        <p:spPr>
          <a:xfrm flipH="1" flipV="1">
            <a:off x="5335571" y="1948316"/>
            <a:ext cx="568124" cy="18019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6911C04-D40A-45C9-DC62-2E8F1FFFC42D}"/>
              </a:ext>
            </a:extLst>
          </p:cNvPr>
          <p:cNvCxnSpPr>
            <a:cxnSpLocks/>
            <a:stCxn id="775" idx="1"/>
          </p:cNvCxnSpPr>
          <p:nvPr/>
        </p:nvCxnSpPr>
        <p:spPr>
          <a:xfrm flipH="1">
            <a:off x="5335571" y="2366341"/>
            <a:ext cx="570917" cy="10964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74AE6F-49C4-458A-222C-F42802E6157A}"/>
              </a:ext>
            </a:extLst>
          </p:cNvPr>
          <p:cNvCxnSpPr>
            <a:cxnSpLocks/>
          </p:cNvCxnSpPr>
          <p:nvPr/>
        </p:nvCxnSpPr>
        <p:spPr>
          <a:xfrm flipH="1">
            <a:off x="5335571" y="2864681"/>
            <a:ext cx="528079" cy="43555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3098"/>
    </mc:Choice>
    <mc:Fallback xmlns="">
      <p:transition spd="slow" advTm="5309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Simulation Vs. Data Motifs</a:t>
            </a:r>
          </a:p>
        </p:txBody>
      </p:sp>
      <p:graphicFrame>
        <p:nvGraphicFramePr>
          <p:cNvPr id="9" name="Content Placeholder 8"/>
          <p:cNvGraphicFramePr>
            <a:graphicFrameLocks noGrp="1"/>
          </p:cNvGraphicFramePr>
          <p:nvPr>
            <p:ph idx="1"/>
          </p:nvPr>
        </p:nvGraphicFramePr>
        <p:xfrm>
          <a:off x="583721" y="960996"/>
          <a:ext cx="7969186" cy="3421928"/>
        </p:xfrm>
        <a:graphic>
          <a:graphicData uri="http://schemas.openxmlformats.org/drawingml/2006/table">
            <a:tbl>
              <a:tblPr firstRow="1" bandRow="1">
                <a:tableStyleId>{74C1A8A3-306A-4EB7-A6B1-4F7E0EB9C5D6}</a:tableStyleId>
              </a:tblPr>
              <a:tblGrid>
                <a:gridCol w="3984593">
                  <a:extLst>
                    <a:ext uri="{9D8B030D-6E8A-4147-A177-3AD203B41FA5}">
                      <a16:colId xmlns:a16="http://schemas.microsoft.com/office/drawing/2014/main" val="20001"/>
                    </a:ext>
                  </a:extLst>
                </a:gridCol>
                <a:gridCol w="3984593">
                  <a:extLst>
                    <a:ext uri="{9D8B030D-6E8A-4147-A177-3AD203B41FA5}">
                      <a16:colId xmlns:a16="http://schemas.microsoft.com/office/drawing/2014/main" val="1746449898"/>
                    </a:ext>
                  </a:extLst>
                </a:gridCol>
              </a:tblGrid>
              <a:tr h="427741">
                <a:tc>
                  <a:txBody>
                    <a:bodyPr/>
                    <a:lstStyle/>
                    <a:p>
                      <a:r>
                        <a:rPr lang="en-US" sz="2100" dirty="0"/>
                        <a:t>7 Dwarfs of Simulation</a:t>
                      </a:r>
                    </a:p>
                  </a:txBody>
                  <a:tcPr marL="139748" marR="139748" marT="34290" marB="34290">
                    <a:solidFill>
                      <a:schemeClr val="tx1">
                        <a:lumMod val="50000"/>
                      </a:schemeClr>
                    </a:solidFill>
                  </a:tcPr>
                </a:tc>
                <a:tc>
                  <a:txBody>
                    <a:bodyPr/>
                    <a:lstStyle/>
                    <a:p>
                      <a:r>
                        <a:rPr lang="en-US" sz="2100" dirty="0"/>
                        <a:t>7 Giants of Big Data</a:t>
                      </a:r>
                    </a:p>
                  </a:txBody>
                  <a:tcPr marL="139748" marR="139748" marT="34290" marB="34290">
                    <a:solidFill>
                      <a:schemeClr val="tx1">
                        <a:lumMod val="50000"/>
                      </a:schemeClr>
                    </a:solidFill>
                  </a:tcPr>
                </a:tc>
                <a:extLst>
                  <a:ext uri="{0D108BD9-81ED-4DB2-BD59-A6C34878D82A}">
                    <a16:rowId xmlns:a16="http://schemas.microsoft.com/office/drawing/2014/main" val="10000"/>
                  </a:ext>
                </a:extLst>
              </a:tr>
              <a:tr h="427741">
                <a:tc>
                  <a:txBody>
                    <a:bodyPr/>
                    <a:lstStyle/>
                    <a:p>
                      <a:r>
                        <a:rPr lang="en-US" sz="2100" dirty="0"/>
                        <a:t>Particle methods</a:t>
                      </a:r>
                    </a:p>
                  </a:txBody>
                  <a:tcPr marL="139748" marR="139748" marT="34290" marB="34290">
                    <a:lnR w="12700" cap="flat" cmpd="sng" algn="ctr">
                      <a:solidFill>
                        <a:schemeClr val="bg1"/>
                      </a:solidFill>
                      <a:prstDash val="solid"/>
                      <a:round/>
                      <a:headEnd type="none" w="med" len="med"/>
                      <a:tailEnd type="none" w="med" len="med"/>
                    </a:lnR>
                    <a:lnB>
                      <a:noFill/>
                    </a:lnB>
                    <a:solidFill>
                      <a:schemeClr val="accent3">
                        <a:lumMod val="40000"/>
                        <a:lumOff val="60000"/>
                      </a:schemeClr>
                    </a:solidFill>
                  </a:tcPr>
                </a:tc>
                <a:tc>
                  <a:txBody>
                    <a:bodyPr/>
                    <a:lstStyle/>
                    <a:p>
                      <a:r>
                        <a:rPr lang="en-US" sz="2100" dirty="0"/>
                        <a:t>Generalized N-Body</a:t>
                      </a:r>
                    </a:p>
                  </a:txBody>
                  <a:tcPr marL="139748" marR="139748" marT="34290" marB="34290">
                    <a:lnL w="12700" cap="flat" cmpd="sng" algn="ctr">
                      <a:solidFill>
                        <a:schemeClr val="bg1"/>
                      </a:solidFill>
                      <a:prstDash val="solid"/>
                      <a:round/>
                      <a:headEnd type="none" w="med" len="med"/>
                      <a:tailEnd type="none" w="med" len="med"/>
                    </a:lnL>
                    <a:lnB>
                      <a:noFill/>
                    </a:lnB>
                    <a:solidFill>
                      <a:schemeClr val="accent3">
                        <a:lumMod val="40000"/>
                        <a:lumOff val="60000"/>
                      </a:schemeClr>
                    </a:solidFill>
                  </a:tcPr>
                </a:tc>
                <a:extLst>
                  <a:ext uri="{0D108BD9-81ED-4DB2-BD59-A6C34878D82A}">
                    <a16:rowId xmlns:a16="http://schemas.microsoft.com/office/drawing/2014/main" val="10002"/>
                  </a:ext>
                </a:extLst>
              </a:tr>
              <a:tr h="427741">
                <a:tc>
                  <a:txBody>
                    <a:bodyPr/>
                    <a:lstStyle/>
                    <a:p>
                      <a:r>
                        <a:rPr lang="en-US" sz="2100" dirty="0"/>
                        <a:t>Unstructured meshes</a:t>
                      </a:r>
                    </a:p>
                  </a:txBody>
                  <a:tcPr marL="139748" marR="139748" marT="34290" marB="34290">
                    <a:lnL w="571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solidFill>
                  </a:tcPr>
                </a:tc>
                <a:tc>
                  <a:txBody>
                    <a:bodyPr/>
                    <a:lstStyle/>
                    <a:p>
                      <a:r>
                        <a:rPr lang="en-US" sz="2100" dirty="0"/>
                        <a:t>Graph-theory</a:t>
                      </a:r>
                    </a:p>
                  </a:txBody>
                  <a:tcPr marL="139748" marR="139748" marT="34290" marB="34290">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427741">
                <a:tc>
                  <a:txBody>
                    <a:bodyPr/>
                    <a:lstStyle/>
                    <a:p>
                      <a:r>
                        <a:rPr lang="en-US" sz="2100" dirty="0"/>
                        <a:t>Dense Linear Algebra</a:t>
                      </a:r>
                    </a:p>
                  </a:txBody>
                  <a:tcPr marL="139748" marR="139748" marT="34290" marB="34290">
                    <a:lnR w="12700" cap="flat" cmpd="sng" algn="ctr">
                      <a:solidFill>
                        <a:schemeClr val="bg1"/>
                      </a:solidFill>
                      <a:prstDash val="solid"/>
                      <a:round/>
                      <a:headEnd type="none" w="med" len="med"/>
                      <a:tailEnd type="none" w="med" len="med"/>
                    </a:lnR>
                    <a:lnT>
                      <a:noFill/>
                    </a:lnT>
                    <a:lnB>
                      <a:noFill/>
                    </a:lnB>
                    <a:solidFill>
                      <a:schemeClr val="accent4">
                        <a:lumMod val="20000"/>
                        <a:lumOff val="80000"/>
                      </a:schemeClr>
                    </a:solidFill>
                  </a:tcPr>
                </a:tc>
                <a:tc>
                  <a:txBody>
                    <a:bodyPr/>
                    <a:lstStyle/>
                    <a:p>
                      <a:r>
                        <a:rPr lang="en-US" sz="2100" dirty="0"/>
                        <a:t>Linear</a:t>
                      </a:r>
                      <a:r>
                        <a:rPr lang="en-US" sz="2100" baseline="0" dirty="0"/>
                        <a:t> algebra</a:t>
                      </a:r>
                      <a:endParaRPr lang="en-US" sz="2100" dirty="0"/>
                    </a:p>
                  </a:txBody>
                  <a:tcPr marL="139748" marR="139748" marT="34290" marB="34290">
                    <a:lnL w="12700" cap="flat" cmpd="sng" algn="ctr">
                      <a:solidFill>
                        <a:schemeClr val="bg1"/>
                      </a:solidFill>
                      <a:prstDash val="solid"/>
                      <a:round/>
                      <a:headEnd type="none" w="med" len="med"/>
                      <a:tailEnd type="none" w="med" len="med"/>
                    </a:lnL>
                    <a:lnT>
                      <a:noFill/>
                    </a:lnT>
                    <a:lnB>
                      <a:noFill/>
                    </a:lnB>
                    <a:solidFill>
                      <a:schemeClr val="accent4">
                        <a:lumMod val="20000"/>
                        <a:lumOff val="80000"/>
                      </a:schemeClr>
                    </a:solidFill>
                  </a:tcPr>
                </a:tc>
                <a:extLst>
                  <a:ext uri="{0D108BD9-81ED-4DB2-BD59-A6C34878D82A}">
                    <a16:rowId xmlns:a16="http://schemas.microsoft.com/office/drawing/2014/main" val="10004"/>
                  </a:ext>
                </a:extLst>
              </a:tr>
              <a:tr h="427741">
                <a:tc>
                  <a:txBody>
                    <a:bodyPr/>
                    <a:lstStyle/>
                    <a:p>
                      <a:r>
                        <a:rPr lang="en-US" sz="2100" dirty="0"/>
                        <a:t>Sparse Linear Algebra</a:t>
                      </a:r>
                    </a:p>
                  </a:txBody>
                  <a:tcPr marL="139748" marR="139748" marT="34290" marB="34290">
                    <a:lnR w="12700" cap="flat" cmpd="sng" algn="ctr">
                      <a:solidFill>
                        <a:schemeClr val="bg1"/>
                      </a:solidFill>
                      <a:prstDash val="solid"/>
                      <a:round/>
                      <a:headEnd type="none" w="med" len="med"/>
                      <a:tailEnd type="none" w="med" len="med"/>
                    </a:lnR>
                    <a:lnT>
                      <a:noFill/>
                    </a:lnT>
                    <a:lnB>
                      <a:noFill/>
                    </a:lnB>
                    <a:solidFill>
                      <a:srgbClr val="F3CCC8"/>
                    </a:solidFill>
                  </a:tcPr>
                </a:tc>
                <a:tc>
                  <a:txBody>
                    <a:bodyPr/>
                    <a:lstStyle/>
                    <a:p>
                      <a:r>
                        <a:rPr lang="en-US" sz="2100" dirty="0"/>
                        <a:t>Optimization</a:t>
                      </a:r>
                    </a:p>
                  </a:txBody>
                  <a:tcPr marL="139748" marR="139748" marT="34290" marB="34290">
                    <a:lnL w="12700" cap="flat" cmpd="sng" algn="ctr">
                      <a:solidFill>
                        <a:schemeClr val="bg1"/>
                      </a:solidFill>
                      <a:prstDash val="solid"/>
                      <a:round/>
                      <a:headEnd type="none" w="med" len="med"/>
                      <a:tailEnd type="none" w="med" len="med"/>
                    </a:lnL>
                    <a:lnT>
                      <a:noFill/>
                    </a:lnT>
                    <a:lnB>
                      <a:noFill/>
                    </a:lnB>
                    <a:solidFill>
                      <a:schemeClr val="accent6">
                        <a:lumMod val="20000"/>
                        <a:lumOff val="80000"/>
                      </a:schemeClr>
                    </a:solidFill>
                  </a:tcPr>
                </a:tc>
                <a:extLst>
                  <a:ext uri="{0D108BD9-81ED-4DB2-BD59-A6C34878D82A}">
                    <a16:rowId xmlns:a16="http://schemas.microsoft.com/office/drawing/2014/main" val="10005"/>
                  </a:ext>
                </a:extLst>
              </a:tr>
              <a:tr h="427741">
                <a:tc>
                  <a:txBody>
                    <a:bodyPr/>
                    <a:lstStyle/>
                    <a:p>
                      <a:r>
                        <a:rPr lang="en-US" sz="2100" dirty="0"/>
                        <a:t>Spectral</a:t>
                      </a:r>
                      <a:r>
                        <a:rPr lang="en-US" sz="2100" baseline="0" dirty="0"/>
                        <a:t> methods</a:t>
                      </a:r>
                      <a:endParaRPr lang="en-US" sz="2100" dirty="0"/>
                    </a:p>
                  </a:txBody>
                  <a:tcPr marL="139748" marR="139748" marT="34290" marB="34290">
                    <a:lnR w="12700" cap="flat" cmpd="sng" algn="ctr">
                      <a:solidFill>
                        <a:schemeClr val="bg1"/>
                      </a:solidFill>
                      <a:prstDash val="solid"/>
                      <a:round/>
                      <a:headEnd type="none" w="med" len="med"/>
                      <a:tailEnd type="none" w="med" len="med"/>
                    </a:lnR>
                    <a:lnT>
                      <a:noFill/>
                    </a:lnT>
                    <a:lnB>
                      <a:noFill/>
                    </a:lnB>
                    <a:solidFill>
                      <a:srgbClr val="E4DCFF"/>
                    </a:solidFill>
                  </a:tcPr>
                </a:tc>
                <a:tc>
                  <a:txBody>
                    <a:bodyPr/>
                    <a:lstStyle/>
                    <a:p>
                      <a:r>
                        <a:rPr lang="en-US" sz="2100" dirty="0"/>
                        <a:t>Integrations</a:t>
                      </a:r>
                    </a:p>
                  </a:txBody>
                  <a:tcPr marL="139748" marR="139748" marT="34290" marB="34290">
                    <a:lnL w="12700" cap="flat" cmpd="sng" algn="ctr">
                      <a:solidFill>
                        <a:schemeClr val="bg1"/>
                      </a:solidFill>
                      <a:prstDash val="solid"/>
                      <a:round/>
                      <a:headEnd type="none" w="med" len="med"/>
                      <a:tailEnd type="none" w="med" len="med"/>
                    </a:lnL>
                    <a:lnT>
                      <a:noFill/>
                    </a:lnT>
                    <a:lnB>
                      <a:noFill/>
                    </a:lnB>
                    <a:solidFill>
                      <a:srgbClr val="E4DCFF"/>
                    </a:solidFill>
                  </a:tcPr>
                </a:tc>
                <a:extLst>
                  <a:ext uri="{0D108BD9-81ED-4DB2-BD59-A6C34878D82A}">
                    <a16:rowId xmlns:a16="http://schemas.microsoft.com/office/drawing/2014/main" val="10006"/>
                  </a:ext>
                </a:extLst>
              </a:tr>
              <a:tr h="427741">
                <a:tc>
                  <a:txBody>
                    <a:bodyPr/>
                    <a:lstStyle/>
                    <a:p>
                      <a:r>
                        <a:rPr lang="en-US" sz="2100" dirty="0"/>
                        <a:t>Structured Meshes</a:t>
                      </a:r>
                    </a:p>
                  </a:txBody>
                  <a:tcPr marL="139748" marR="139748" marT="34290" marB="34290">
                    <a:lnR w="12700" cap="flat" cmpd="sng" algn="ctr">
                      <a:solidFill>
                        <a:schemeClr val="bg1"/>
                      </a:solidFill>
                      <a:prstDash val="solid"/>
                      <a:round/>
                      <a:headEnd type="none" w="med" len="med"/>
                      <a:tailEnd type="none" w="med" len="med"/>
                    </a:lnR>
                    <a:lnT>
                      <a:noFill/>
                    </a:lnT>
                    <a:lnB>
                      <a:noFill/>
                    </a:lnB>
                  </a:tcPr>
                </a:tc>
                <a:tc>
                  <a:txBody>
                    <a:bodyPr/>
                    <a:lstStyle/>
                    <a:p>
                      <a:r>
                        <a:rPr lang="en-US" sz="2100" dirty="0"/>
                        <a:t>Alignment</a:t>
                      </a:r>
                    </a:p>
                  </a:txBody>
                  <a:tcPr marL="139748" marR="139748" marT="34290" marB="34290">
                    <a:lnL w="12700" cap="flat" cmpd="sng" algn="ctr">
                      <a:solidFill>
                        <a:schemeClr val="bg1"/>
                      </a:solidFill>
                      <a:prstDash val="solid"/>
                      <a:round/>
                      <a:headEnd type="none" w="med" len="med"/>
                      <a:tailEnd type="none" w="med" len="med"/>
                    </a:lnL>
                    <a:lnT>
                      <a:noFill/>
                    </a:lnT>
                    <a:lnB>
                      <a:noFill/>
                    </a:lnB>
                  </a:tcPr>
                </a:tc>
                <a:extLst>
                  <a:ext uri="{0D108BD9-81ED-4DB2-BD59-A6C34878D82A}">
                    <a16:rowId xmlns:a16="http://schemas.microsoft.com/office/drawing/2014/main" val="10007"/>
                  </a:ext>
                </a:extLst>
              </a:tr>
              <a:tr h="427741">
                <a:tc>
                  <a:txBody>
                    <a:bodyPr/>
                    <a:lstStyle/>
                    <a:p>
                      <a:r>
                        <a:rPr lang="en-US" sz="2100" dirty="0"/>
                        <a:t>Monte Carlo methods</a:t>
                      </a:r>
                    </a:p>
                  </a:txBody>
                  <a:tcPr marL="139748" marR="139748" marT="34290" marB="34290">
                    <a:lnR w="12700" cap="flat" cmpd="sng" algn="ctr">
                      <a:solidFill>
                        <a:schemeClr val="bg1"/>
                      </a:solidFill>
                      <a:prstDash val="solid"/>
                      <a:round/>
                      <a:headEnd type="none" w="med" len="med"/>
                      <a:tailEnd type="none" w="med" len="med"/>
                    </a:lnR>
                    <a:lnT>
                      <a:noFill/>
                    </a:lnT>
                  </a:tcPr>
                </a:tc>
                <a:tc>
                  <a:txBody>
                    <a:bodyPr/>
                    <a:lstStyle/>
                    <a:p>
                      <a:r>
                        <a:rPr lang="en-US" sz="2100" dirty="0"/>
                        <a:t>Basic Statistics</a:t>
                      </a:r>
                    </a:p>
                  </a:txBody>
                  <a:tcPr marL="139748" marR="139748" marT="34290" marB="34290">
                    <a:lnL w="12700" cap="flat" cmpd="sng" algn="ctr">
                      <a:solidFill>
                        <a:schemeClr val="bg1"/>
                      </a:solidFill>
                      <a:prstDash val="solid"/>
                      <a:round/>
                      <a:headEnd type="none" w="med" len="med"/>
                      <a:tailEnd type="none" w="med" len="med"/>
                    </a:lnL>
                    <a:lnT>
                      <a:noFill/>
                    </a:lnT>
                  </a:tcPr>
                </a:tc>
                <a:extLst>
                  <a:ext uri="{0D108BD9-81ED-4DB2-BD59-A6C34878D82A}">
                    <a16:rowId xmlns:a16="http://schemas.microsoft.com/office/drawing/2014/main" val="1563686174"/>
                  </a:ext>
                </a:extLst>
              </a:tr>
            </a:tbl>
          </a:graphicData>
        </a:graphic>
      </p:graphicFrame>
      <p:sp>
        <p:nvSpPr>
          <p:cNvPr id="2" name="TextBox 1">
            <a:extLst>
              <a:ext uri="{FF2B5EF4-FFF2-40B4-BE49-F238E27FC236}">
                <a16:creationId xmlns:a16="http://schemas.microsoft.com/office/drawing/2014/main" id="{88DFF8DD-5CDC-C741-BC92-309E83DEFE41}"/>
              </a:ext>
            </a:extLst>
          </p:cNvPr>
          <p:cNvSpPr txBox="1"/>
          <p:nvPr/>
        </p:nvSpPr>
        <p:spPr>
          <a:xfrm>
            <a:off x="4619774" y="4395484"/>
            <a:ext cx="2691763" cy="369332"/>
          </a:xfrm>
          <a:prstGeom prst="rect">
            <a:avLst/>
          </a:prstGeom>
          <a:noFill/>
        </p:spPr>
        <p:txBody>
          <a:bodyPr wrap="none" rtlCol="0">
            <a:spAutoFit/>
          </a:bodyPr>
          <a:lstStyle/>
          <a:p>
            <a:r>
              <a:rPr lang="en-US" sz="1800" dirty="0"/>
              <a:t>NRC Report + our paper</a:t>
            </a:r>
          </a:p>
        </p:txBody>
      </p:sp>
      <p:sp>
        <p:nvSpPr>
          <p:cNvPr id="8" name="TextBox 7">
            <a:extLst>
              <a:ext uri="{FF2B5EF4-FFF2-40B4-BE49-F238E27FC236}">
                <a16:creationId xmlns:a16="http://schemas.microsoft.com/office/drawing/2014/main" id="{CCA18023-3BAF-E14F-AED2-7A14F227F255}"/>
              </a:ext>
            </a:extLst>
          </p:cNvPr>
          <p:cNvSpPr txBox="1"/>
          <p:nvPr/>
        </p:nvSpPr>
        <p:spPr>
          <a:xfrm>
            <a:off x="852352" y="4386517"/>
            <a:ext cx="1402948" cy="369332"/>
          </a:xfrm>
          <a:prstGeom prst="rect">
            <a:avLst/>
          </a:prstGeom>
          <a:noFill/>
        </p:spPr>
        <p:txBody>
          <a:bodyPr wrap="none" rtlCol="0">
            <a:spAutoFit/>
          </a:bodyPr>
          <a:lstStyle/>
          <a:p>
            <a:r>
              <a:rPr lang="en-US" sz="1800" dirty="0"/>
              <a:t>Phil Colella </a:t>
            </a:r>
          </a:p>
        </p:txBody>
      </p:sp>
      <p:sp>
        <p:nvSpPr>
          <p:cNvPr id="6" name="Rectangle 5">
            <a:extLst>
              <a:ext uri="{FF2B5EF4-FFF2-40B4-BE49-F238E27FC236}">
                <a16:creationId xmlns:a16="http://schemas.microsoft.com/office/drawing/2014/main" id="{E4BACB18-1E3B-A14B-9798-F4EA53C58771}"/>
              </a:ext>
            </a:extLst>
          </p:cNvPr>
          <p:cNvSpPr/>
          <p:nvPr/>
        </p:nvSpPr>
        <p:spPr>
          <a:xfrm>
            <a:off x="4580957" y="3111822"/>
            <a:ext cx="3883775" cy="405353"/>
          </a:xfrm>
          <a:prstGeom prst="rect">
            <a:avLst/>
          </a:prstGeom>
          <a:solidFill>
            <a:srgbClr val="E4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Sorting</a:t>
            </a:r>
          </a:p>
        </p:txBody>
      </p:sp>
      <p:sp>
        <p:nvSpPr>
          <p:cNvPr id="12" name="Rectangle 11">
            <a:extLst>
              <a:ext uri="{FF2B5EF4-FFF2-40B4-BE49-F238E27FC236}">
                <a16:creationId xmlns:a16="http://schemas.microsoft.com/office/drawing/2014/main" id="{D7FC9E34-0259-E54E-8878-D0CCF955FD20}"/>
              </a:ext>
            </a:extLst>
          </p:cNvPr>
          <p:cNvSpPr/>
          <p:nvPr/>
        </p:nvSpPr>
        <p:spPr>
          <a:xfrm>
            <a:off x="4611920" y="2703328"/>
            <a:ext cx="3803827" cy="4053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Hashing</a:t>
            </a:r>
          </a:p>
        </p:txBody>
      </p:sp>
      <p:sp>
        <p:nvSpPr>
          <p:cNvPr id="11" name="Left Brace 10"/>
          <p:cNvSpPr/>
          <p:nvPr/>
        </p:nvSpPr>
        <p:spPr>
          <a:xfrm flipH="1">
            <a:off x="4281351" y="2331281"/>
            <a:ext cx="194158" cy="662675"/>
          </a:xfrm>
          <a:prstGeom prst="leftBrace">
            <a:avLst>
              <a:gd name="adj1" fmla="val 8333"/>
              <a:gd name="adj2" fmla="val 25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13" name="TextBox 12">
            <a:extLst>
              <a:ext uri="{FF2B5EF4-FFF2-40B4-BE49-F238E27FC236}">
                <a16:creationId xmlns:a16="http://schemas.microsoft.com/office/drawing/2014/main" id="{A28377C8-0E52-DD46-89CD-3DD198BFFEEE}"/>
              </a:ext>
            </a:extLst>
          </p:cNvPr>
          <p:cNvSpPr txBox="1"/>
          <p:nvPr/>
        </p:nvSpPr>
        <p:spPr>
          <a:xfrm>
            <a:off x="1752149" y="4758656"/>
            <a:ext cx="6136616" cy="253916"/>
          </a:xfrm>
          <a:prstGeom prst="rect">
            <a:avLst/>
          </a:prstGeom>
          <a:noFill/>
        </p:spPr>
        <p:txBody>
          <a:bodyPr wrap="none" rtlCol="0">
            <a:spAutoFit/>
          </a:bodyPr>
          <a:lstStyle/>
          <a:p>
            <a:r>
              <a:rPr lang="en-US" sz="1050" dirty="0">
                <a:solidFill>
                  <a:srgbClr val="FFFFFF"/>
                </a:solidFill>
              </a:rPr>
              <a:t>Yelick, et al. “The Parallelism Motifs of Genomic Data Analysis”, Philosophical Transactions A, 2020</a:t>
            </a:r>
          </a:p>
        </p:txBody>
      </p:sp>
    </p:spTree>
    <p:custDataLst>
      <p:tags r:id="rId1"/>
    </p:custDataLst>
    <p:extLst>
      <p:ext uri="{BB962C8B-B14F-4D97-AF65-F5344CB8AC3E}">
        <p14:creationId xmlns:p14="http://schemas.microsoft.com/office/powerpoint/2010/main" val="3667271878"/>
      </p:ext>
    </p:extLst>
  </p:cSld>
  <p:clrMapOvr>
    <a:masterClrMapping/>
  </p:clrMapOvr>
  <mc:AlternateContent xmlns:mc="http://schemas.openxmlformats.org/markup-compatibility/2006" xmlns:p14="http://schemas.microsoft.com/office/powerpoint/2010/main">
    <mc:Choice Requires="p14">
      <p:transition spd="slow" p14:dur="2000" advTm="87690"/>
    </mc:Choice>
    <mc:Fallback xmlns="">
      <p:transition spd="slow" advTm="87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6"/>
          <p:cNvSpPr txBox="1">
            <a:spLocks noGrp="1"/>
          </p:cNvSpPr>
          <p:nvPr>
            <p:ph type="title"/>
          </p:nvPr>
        </p:nvSpPr>
        <p:spPr>
          <a:xfrm>
            <a:off x="231075" y="120546"/>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1071"/>
              </a:lnSpc>
              <a:spcBef>
                <a:spcPts val="0"/>
              </a:spcBef>
              <a:spcAft>
                <a:spcPts val="0"/>
              </a:spcAft>
              <a:buSzPts val="2800"/>
              <a:buNone/>
            </a:pPr>
            <a:r>
              <a:rPr lang="en" dirty="0"/>
              <a:t>Motifs of Genomic Data Analysis</a:t>
            </a:r>
            <a:endParaRPr dirty="0"/>
          </a:p>
        </p:txBody>
      </p:sp>
      <p:sp>
        <p:nvSpPr>
          <p:cNvPr id="614" name="Google Shape;614;p86"/>
          <p:cNvSpPr txBox="1"/>
          <p:nvPr/>
        </p:nvSpPr>
        <p:spPr>
          <a:xfrm>
            <a:off x="1896528" y="4758656"/>
            <a:ext cx="61365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lt1"/>
                </a:solidFill>
                <a:latin typeface="Arial"/>
                <a:ea typeface="Arial"/>
                <a:cs typeface="Arial"/>
                <a:sym typeface="Arial"/>
              </a:rPr>
              <a:t>Yelick, et al. “The Parallelism Motifs of Genomic Data Analysis”, Philosophical Transactions A, 2020</a:t>
            </a:r>
            <a:endParaRPr sz="1400" b="0" i="0" u="none" strike="noStrike" cap="none">
              <a:solidFill>
                <a:srgbClr val="000000"/>
              </a:solidFill>
              <a:latin typeface="Arial"/>
              <a:ea typeface="Arial"/>
              <a:cs typeface="Arial"/>
              <a:sym typeface="Arial"/>
            </a:endParaRPr>
          </a:p>
        </p:txBody>
      </p:sp>
      <p:sp>
        <p:nvSpPr>
          <p:cNvPr id="615" name="Google Shape;615;p86"/>
          <p:cNvSpPr/>
          <p:nvPr/>
        </p:nvSpPr>
        <p:spPr>
          <a:xfrm>
            <a:off x="820125" y="923575"/>
            <a:ext cx="7787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000" b="1" i="0" u="none" strike="noStrike" cap="none" dirty="0">
                <a:solidFill>
                  <a:srgbClr val="000000"/>
                </a:solidFill>
                <a:latin typeface="Arial"/>
                <a:ea typeface="Arial"/>
                <a:cs typeface="Arial"/>
                <a:sym typeface="Arial"/>
              </a:rPr>
              <a:t>Computational patterns that dominate </a:t>
            </a:r>
            <a:r>
              <a:rPr lang="en" sz="2000" b="1" i="0" u="none" strike="noStrike" cap="none" dirty="0" err="1">
                <a:solidFill>
                  <a:srgbClr val="000000"/>
                </a:solidFill>
                <a:latin typeface="Arial"/>
                <a:ea typeface="Arial"/>
                <a:cs typeface="Arial"/>
                <a:sym typeface="Arial"/>
              </a:rPr>
              <a:t>ExaBiome</a:t>
            </a:r>
            <a:r>
              <a:rPr lang="en" sz="2000" b="1" i="0" u="none" strike="noStrike" cap="none" dirty="0">
                <a:solidFill>
                  <a:srgbClr val="000000"/>
                </a:solidFill>
                <a:latin typeface="Arial"/>
                <a:ea typeface="Arial"/>
                <a:cs typeface="Arial"/>
                <a:sym typeface="Arial"/>
              </a:rPr>
              <a:t> </a:t>
            </a:r>
            <a:endParaRPr sz="1600" b="0" i="0" u="none" strike="noStrike" cap="none" dirty="0">
              <a:solidFill>
                <a:srgbClr val="000000"/>
              </a:solidFill>
              <a:latin typeface="Arial"/>
              <a:ea typeface="Arial"/>
              <a:cs typeface="Arial"/>
              <a:sym typeface="Arial"/>
            </a:endParaRPr>
          </a:p>
        </p:txBody>
      </p:sp>
      <p:sp>
        <p:nvSpPr>
          <p:cNvPr id="616" name="Google Shape;616;p86"/>
          <p:cNvSpPr txBox="1"/>
          <p:nvPr/>
        </p:nvSpPr>
        <p:spPr>
          <a:xfrm>
            <a:off x="4491374" y="1519800"/>
            <a:ext cx="4473721"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2000"/>
              <a:buFont typeface="Arial"/>
              <a:buNone/>
            </a:pPr>
            <a:r>
              <a:rPr lang="en" sz="2000" b="1" i="0" u="none" strike="noStrike" cap="none" dirty="0">
                <a:solidFill>
                  <a:srgbClr val="000000"/>
                </a:solidFill>
                <a:latin typeface="Arial"/>
                <a:ea typeface="Arial"/>
                <a:cs typeface="Arial"/>
                <a:sym typeface="Arial"/>
              </a:rPr>
              <a:t>Examples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2000"/>
              <a:buFont typeface="Arial"/>
              <a:buChar char="•"/>
            </a:pPr>
            <a:r>
              <a:rPr lang="en" sz="2000" b="1" i="0" u="none" strike="noStrike" cap="none" dirty="0">
                <a:solidFill>
                  <a:srgbClr val="000000"/>
                </a:solidFill>
                <a:latin typeface="Arial"/>
                <a:ea typeface="Arial"/>
                <a:cs typeface="Arial"/>
                <a:sym typeface="Arial"/>
              </a:rPr>
              <a:t>Hash </a:t>
            </a:r>
            <a:r>
              <a:rPr lang="en" sz="2000" i="0" u="none" strike="noStrike" cap="none" dirty="0">
                <a:solidFill>
                  <a:srgbClr val="000000"/>
                </a:solidFill>
                <a:latin typeface="Arial"/>
                <a:ea typeface="Arial"/>
                <a:cs typeface="Arial"/>
                <a:sym typeface="Arial"/>
              </a:rPr>
              <a:t>all k-</a:t>
            </a:r>
            <a:r>
              <a:rPr lang="en" sz="2000" i="0" u="none" strike="noStrike" cap="none" dirty="0" err="1">
                <a:solidFill>
                  <a:srgbClr val="000000"/>
                </a:solidFill>
                <a:latin typeface="Arial"/>
                <a:ea typeface="Arial"/>
                <a:cs typeface="Arial"/>
                <a:sym typeface="Arial"/>
              </a:rPr>
              <a:t>mers</a:t>
            </a:r>
            <a:r>
              <a:rPr lang="en" sz="2000" i="0" u="none" strike="noStrike" cap="none" dirty="0">
                <a:solidFill>
                  <a:srgbClr val="000000"/>
                </a:solidFill>
                <a:latin typeface="Arial"/>
                <a:ea typeface="Arial"/>
                <a:cs typeface="Arial"/>
                <a:sym typeface="Arial"/>
              </a:rPr>
              <a:t> </a:t>
            </a:r>
            <a:r>
              <a:rPr lang="en" sz="2000" b="0" i="0" u="none" strike="noStrike" cap="none" dirty="0">
                <a:solidFill>
                  <a:srgbClr val="000000"/>
                </a:solidFill>
                <a:latin typeface="Arial"/>
                <a:ea typeface="Arial"/>
                <a:cs typeface="Arial"/>
                <a:sym typeface="Arial"/>
              </a:rPr>
              <a:t>(k-length strings)</a:t>
            </a: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2000"/>
              <a:buFont typeface="Arial"/>
              <a:buChar char="•"/>
            </a:pPr>
            <a:r>
              <a:rPr lang="en" sz="2000" b="1" i="0" u="none" strike="noStrike" cap="none" dirty="0">
                <a:solidFill>
                  <a:srgbClr val="000000"/>
                </a:solidFill>
                <a:latin typeface="Arial"/>
                <a:ea typeface="Arial"/>
                <a:cs typeface="Arial"/>
                <a:sym typeface="Arial"/>
              </a:rPr>
              <a:t>Count </a:t>
            </a:r>
            <a:r>
              <a:rPr lang="en" sz="2000" i="0" u="none" strike="noStrike" cap="none" dirty="0">
                <a:solidFill>
                  <a:srgbClr val="000000"/>
                </a:solidFill>
                <a:latin typeface="Arial"/>
                <a:ea typeface="Arial"/>
                <a:cs typeface="Arial"/>
                <a:sym typeface="Arial"/>
              </a:rPr>
              <a:t>k-</a:t>
            </a:r>
            <a:r>
              <a:rPr lang="en" sz="2000" i="0" u="none" strike="noStrike" cap="none" dirty="0" err="1">
                <a:solidFill>
                  <a:srgbClr val="000000"/>
                </a:solidFill>
                <a:latin typeface="Arial"/>
                <a:ea typeface="Arial"/>
                <a:cs typeface="Arial"/>
                <a:sym typeface="Arial"/>
              </a:rPr>
              <a:t>mer</a:t>
            </a:r>
            <a:r>
              <a:rPr lang="en" sz="2000" i="0" u="none" strike="noStrike" cap="none" dirty="0">
                <a:solidFill>
                  <a:srgbClr val="000000"/>
                </a:solidFill>
                <a:latin typeface="Arial"/>
                <a:ea typeface="Arial"/>
                <a:cs typeface="Arial"/>
                <a:sym typeface="Arial"/>
              </a:rPr>
              <a:t> </a:t>
            </a:r>
            <a:r>
              <a:rPr lang="en" sz="2000" b="0" i="0" u="none" strike="noStrike" cap="none" dirty="0">
                <a:solidFill>
                  <a:srgbClr val="000000"/>
                </a:solidFill>
                <a:latin typeface="Arial"/>
                <a:ea typeface="Arial"/>
                <a:cs typeface="Arial"/>
                <a:sym typeface="Arial"/>
              </a:rPr>
              <a:t>frequency</a:t>
            </a: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2000"/>
              <a:buFont typeface="Arial"/>
              <a:buChar char="•"/>
            </a:pPr>
            <a:r>
              <a:rPr lang="en" sz="2000" b="0" i="0" u="none" strike="noStrike" cap="none" dirty="0">
                <a:solidFill>
                  <a:srgbClr val="000000"/>
                </a:solidFill>
                <a:latin typeface="Arial"/>
                <a:ea typeface="Arial"/>
                <a:cs typeface="Arial"/>
                <a:sym typeface="Arial"/>
              </a:rPr>
              <a:t>Identify </a:t>
            </a:r>
            <a:r>
              <a:rPr lang="en" sz="2000" b="1" i="0" u="none" strike="noStrike" cap="none" dirty="0">
                <a:solidFill>
                  <a:srgbClr val="000000"/>
                </a:solidFill>
                <a:latin typeface="Arial"/>
                <a:ea typeface="Arial"/>
                <a:cs typeface="Arial"/>
                <a:sym typeface="Arial"/>
              </a:rPr>
              <a:t>connected components</a:t>
            </a:r>
            <a:endParaRPr sz="20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2000"/>
              <a:buFont typeface="Arial"/>
              <a:buChar char="•"/>
            </a:pPr>
            <a:r>
              <a:rPr lang="en" sz="2000" b="0" i="0" u="none" strike="noStrike" cap="none" dirty="0">
                <a:solidFill>
                  <a:srgbClr val="000000"/>
                </a:solidFill>
                <a:latin typeface="Arial"/>
                <a:ea typeface="Arial"/>
                <a:cs typeface="Arial"/>
                <a:sym typeface="Arial"/>
              </a:rPr>
              <a:t>Find all</a:t>
            </a:r>
            <a:r>
              <a:rPr lang="en" sz="2000" i="0" u="none" strike="noStrike" cap="none" dirty="0">
                <a:solidFill>
                  <a:srgbClr val="000000"/>
                </a:solidFill>
                <a:latin typeface="Arial"/>
                <a:ea typeface="Arial"/>
                <a:cs typeface="Arial"/>
                <a:sym typeface="Arial"/>
              </a:rPr>
              <a:t> pairwise </a:t>
            </a:r>
            <a:r>
              <a:rPr lang="en" sz="2000" b="1" i="0" u="none" strike="noStrike" cap="none" dirty="0">
                <a:solidFill>
                  <a:srgbClr val="000000"/>
                </a:solidFill>
                <a:latin typeface="Arial"/>
                <a:ea typeface="Arial"/>
                <a:cs typeface="Arial"/>
                <a:sym typeface="Arial"/>
              </a:rPr>
              <a:t>alignments</a:t>
            </a:r>
            <a:endParaRPr sz="20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2000"/>
              <a:buFont typeface="Arial"/>
              <a:buChar char="•"/>
            </a:pPr>
            <a:r>
              <a:rPr lang="en" sz="2000" i="0" u="none" strike="noStrike" cap="none" dirty="0">
                <a:solidFill>
                  <a:srgbClr val="000000"/>
                </a:solidFill>
                <a:latin typeface="Arial"/>
                <a:ea typeface="Arial"/>
                <a:cs typeface="Arial"/>
                <a:sym typeface="Arial"/>
              </a:rPr>
              <a:t>Average neighbors on </a:t>
            </a:r>
            <a:r>
              <a:rPr lang="en" sz="2000" b="1" i="0" u="none" strike="noStrike" cap="none" dirty="0">
                <a:solidFill>
                  <a:srgbClr val="000000"/>
                </a:solidFill>
                <a:latin typeface="Arial"/>
                <a:ea typeface="Arial"/>
                <a:cs typeface="Arial"/>
                <a:sym typeface="Arial"/>
              </a:rPr>
              <a:t>graph</a:t>
            </a:r>
            <a:endParaRPr sz="2000" b="1" i="0" u="none" strike="noStrike" cap="none" dirty="0">
              <a:solidFill>
                <a:srgbClr val="000000"/>
              </a:solidFill>
              <a:latin typeface="Arial"/>
              <a:ea typeface="Arial"/>
              <a:cs typeface="Arial"/>
              <a:sym typeface="Arial"/>
            </a:endParaRPr>
          </a:p>
        </p:txBody>
      </p:sp>
      <p:pic>
        <p:nvPicPr>
          <p:cNvPr id="617" name="Google Shape;617;p86" descr="A close up of text on a black background&#10;&#10;Description automatically generated"/>
          <p:cNvPicPr preferRelativeResize="0"/>
          <p:nvPr/>
        </p:nvPicPr>
        <p:blipFill rotWithShape="1">
          <a:blip r:embed="rId3">
            <a:alphaModFix/>
          </a:blip>
          <a:srcRect/>
          <a:stretch/>
        </p:blipFill>
        <p:spPr>
          <a:xfrm>
            <a:off x="820132" y="1292874"/>
            <a:ext cx="3467215" cy="3404195"/>
          </a:xfrm>
          <a:prstGeom prst="rect">
            <a:avLst/>
          </a:prstGeom>
          <a:solidFill>
            <a:schemeClr val="dk2"/>
          </a:solidFill>
          <a:ln>
            <a:noFill/>
          </a:ln>
        </p:spPr>
      </p:pic>
      <p:sp>
        <p:nvSpPr>
          <p:cNvPr id="618" name="Google Shape;618;p86"/>
          <p:cNvSpPr/>
          <p:nvPr/>
        </p:nvSpPr>
        <p:spPr>
          <a:xfrm>
            <a:off x="820132" y="1292875"/>
            <a:ext cx="3446768" cy="3377994"/>
          </a:xfrm>
          <a:prstGeom prst="heptagon">
            <a:avLst>
              <a:gd name="hf" fmla="val 102572"/>
              <a:gd name="vf" fmla="val 105210"/>
            </a:avLst>
          </a:prstGeom>
          <a:solidFill>
            <a:srgbClr val="AECDFF">
              <a:alpha val="27450"/>
            </a:srgbClr>
          </a:solid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7"/>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 Tale of Two Programming Models </a:t>
            </a:r>
            <a:br>
              <a:rPr lang="en"/>
            </a:br>
            <a:r>
              <a:rPr lang="en"/>
              <a:t>                   </a:t>
            </a:r>
            <a:r>
              <a:rPr lang="en" sz="2200" i="1"/>
              <a:t>for Irregular (Genomics) Applications</a:t>
            </a:r>
            <a:endParaRPr i="1"/>
          </a:p>
        </p:txBody>
      </p:sp>
      <p:graphicFrame>
        <p:nvGraphicFramePr>
          <p:cNvPr id="2" name="Table 2">
            <a:extLst>
              <a:ext uri="{FF2B5EF4-FFF2-40B4-BE49-F238E27FC236}">
                <a16:creationId xmlns:a16="http://schemas.microsoft.com/office/drawing/2014/main" id="{6A57A6E5-99A1-D191-8397-30EF727D5FAE}"/>
              </a:ext>
            </a:extLst>
          </p:cNvPr>
          <p:cNvGraphicFramePr>
            <a:graphicFrameLocks noGrp="1"/>
          </p:cNvGraphicFramePr>
          <p:nvPr>
            <p:extLst>
              <p:ext uri="{D42A27DB-BD31-4B8C-83A1-F6EECF244321}">
                <p14:modId xmlns:p14="http://schemas.microsoft.com/office/powerpoint/2010/main" val="2833799446"/>
              </p:ext>
            </p:extLst>
          </p:nvPr>
        </p:nvGraphicFramePr>
        <p:xfrm>
          <a:off x="292885" y="740993"/>
          <a:ext cx="8326458" cy="3840480"/>
        </p:xfrm>
        <a:graphic>
          <a:graphicData uri="http://schemas.openxmlformats.org/drawingml/2006/table">
            <a:tbl>
              <a:tblPr firstRow="1" bandRow="1">
                <a:tableStyleId>{5C22544A-7EE6-4342-B048-85BDC9FD1C3A}</a:tableStyleId>
              </a:tblPr>
              <a:tblGrid>
                <a:gridCol w="4163229">
                  <a:extLst>
                    <a:ext uri="{9D8B030D-6E8A-4147-A177-3AD203B41FA5}">
                      <a16:colId xmlns:a16="http://schemas.microsoft.com/office/drawing/2014/main" val="3749455265"/>
                    </a:ext>
                  </a:extLst>
                </a:gridCol>
                <a:gridCol w="4163229">
                  <a:extLst>
                    <a:ext uri="{9D8B030D-6E8A-4147-A177-3AD203B41FA5}">
                      <a16:colId xmlns:a16="http://schemas.microsoft.com/office/drawing/2014/main" val="3871975766"/>
                    </a:ext>
                  </a:extLst>
                </a:gridCol>
              </a:tblGrid>
              <a:tr h="273682">
                <a:tc>
                  <a:txBody>
                    <a:bodyPr/>
                    <a:lstStyle/>
                    <a:p>
                      <a:r>
                        <a:rPr lang="en-US" sz="2400" dirty="0"/>
                        <a:t>Partitioned Global Address Space  (UPC++)</a:t>
                      </a:r>
                    </a:p>
                  </a:txBody>
                  <a:tcPr/>
                </a:tc>
                <a:tc>
                  <a:txBody>
                    <a:bodyPr/>
                    <a:lstStyle/>
                    <a:p>
                      <a:r>
                        <a:rPr lang="en-US" sz="2400" dirty="0" err="1"/>
                        <a:t>GraphBLAS</a:t>
                      </a:r>
                      <a:r>
                        <a:rPr lang="en-US" sz="2400" dirty="0"/>
                        <a:t> and MPI</a:t>
                      </a:r>
                    </a:p>
                  </a:txBody>
                  <a:tcPr/>
                </a:tc>
                <a:extLst>
                  <a:ext uri="{0D108BD9-81ED-4DB2-BD59-A6C34878D82A}">
                    <a16:rowId xmlns:a16="http://schemas.microsoft.com/office/drawing/2014/main" val="3935087568"/>
                  </a:ext>
                </a:extLst>
              </a:tr>
              <a:tr h="370840">
                <a:tc>
                  <a:txBody>
                    <a:bodyPr/>
                    <a:lstStyle/>
                    <a:p>
                      <a:r>
                        <a:rPr lang="en-US" sz="2400" dirty="0"/>
                        <a:t>Asynchronous, fine-grained</a:t>
                      </a:r>
                    </a:p>
                  </a:txBody>
                  <a:tcPr/>
                </a:tc>
                <a:tc>
                  <a:txBody>
                    <a:bodyPr/>
                    <a:lstStyle/>
                    <a:p>
                      <a:r>
                        <a:rPr lang="en-US" sz="2400" dirty="0"/>
                        <a:t>Bulk Synchronous</a:t>
                      </a:r>
                    </a:p>
                  </a:txBody>
                  <a:tcPr/>
                </a:tc>
                <a:extLst>
                  <a:ext uri="{0D108BD9-81ED-4DB2-BD59-A6C34878D82A}">
                    <a16:rowId xmlns:a16="http://schemas.microsoft.com/office/drawing/2014/main" val="3157119293"/>
                  </a:ext>
                </a:extLst>
              </a:tr>
              <a:tr h="370840">
                <a:tc>
                  <a:txBody>
                    <a:bodyPr/>
                    <a:lstStyle/>
                    <a:p>
                      <a:r>
                        <a:rPr lang="en-US" sz="2400" dirty="0"/>
                        <a:t>Distributed data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Sparse matrix with semiring operations</a:t>
                      </a:r>
                    </a:p>
                  </a:txBody>
                  <a:tcPr/>
                </a:tc>
                <a:extLst>
                  <a:ext uri="{0D108BD9-81ED-4DB2-BD59-A6C34878D82A}">
                    <a16:rowId xmlns:a16="http://schemas.microsoft.com/office/drawing/2014/main" val="31297141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Logically shared, physically distributed</a:t>
                      </a:r>
                    </a:p>
                  </a:txBody>
                  <a:tcPr/>
                </a:tc>
                <a:tc>
                  <a:txBody>
                    <a:bodyPr/>
                    <a:lstStyle/>
                    <a:p>
                      <a:r>
                        <a:rPr lang="en-US" sz="2400" dirty="0"/>
                        <a:t>Local view, distributed</a:t>
                      </a:r>
                    </a:p>
                  </a:txBody>
                  <a:tcPr/>
                </a:tc>
                <a:extLst>
                  <a:ext uri="{0D108BD9-81ED-4DB2-BD59-A6C34878D82A}">
                    <a16:rowId xmlns:a16="http://schemas.microsoft.com/office/drawing/2014/main" val="365631062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3667067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err="1"/>
                        <a:t>MetaHipMer</a:t>
                      </a:r>
                      <a:r>
                        <a:rPr lang="en-US" sz="2400" dirty="0"/>
                        <a:t>, </a:t>
                      </a:r>
                      <a:r>
                        <a:rPr lang="en-US" sz="2400" dirty="0" err="1"/>
                        <a:t>KmerProf</a:t>
                      </a:r>
                      <a:endParaRPr lang="en-US" sz="2400" dirty="0"/>
                    </a:p>
                  </a:txBody>
                  <a:tcPr>
                    <a:solidFill>
                      <a:schemeClr val="accent5">
                        <a:lumMod val="20000"/>
                        <a:lumOff val="80000"/>
                      </a:schemeClr>
                    </a:solidFill>
                  </a:tcPr>
                </a:tc>
                <a:tc>
                  <a:txBody>
                    <a:bodyPr/>
                    <a:lstStyle/>
                    <a:p>
                      <a:r>
                        <a:rPr lang="en-US" sz="2400" dirty="0"/>
                        <a:t>PASTIS, </a:t>
                      </a:r>
                      <a:r>
                        <a:rPr lang="en-US" sz="2400" dirty="0" err="1"/>
                        <a:t>HipMCL</a:t>
                      </a:r>
                      <a:r>
                        <a:rPr lang="en-US" sz="2400" dirty="0"/>
                        <a:t>, </a:t>
                      </a:r>
                      <a:r>
                        <a:rPr lang="en-US" sz="2400" dirty="0" err="1"/>
                        <a:t>diBELLA</a:t>
                      </a:r>
                      <a:r>
                        <a:rPr lang="en-US" sz="2400" dirty="0"/>
                        <a:t>, ELBA</a:t>
                      </a:r>
                    </a:p>
                  </a:txBody>
                  <a:tcPr>
                    <a:solidFill>
                      <a:schemeClr val="accent5">
                        <a:lumMod val="20000"/>
                        <a:lumOff val="80000"/>
                      </a:schemeClr>
                    </a:solidFill>
                  </a:tcPr>
                </a:tc>
                <a:extLst>
                  <a:ext uri="{0D108BD9-81ED-4DB2-BD59-A6C34878D82A}">
                    <a16:rowId xmlns:a16="http://schemas.microsoft.com/office/drawing/2014/main" val="365925666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1FC61-C8AD-D344-9DC8-AB7335C950DC}"/>
              </a:ext>
            </a:extLst>
          </p:cNvPr>
          <p:cNvSpPr>
            <a:spLocks noGrp="1"/>
          </p:cNvSpPr>
          <p:nvPr>
            <p:ph type="sldNum" sz="quarter" idx="10"/>
          </p:nvPr>
        </p:nvSpPr>
        <p:spPr/>
        <p:txBody>
          <a:bodyPr/>
          <a:lstStyle/>
          <a:p>
            <a:r>
              <a:rPr lang="en-US"/>
              <a:t>- </a:t>
            </a:r>
            <a:fld id="{D174BAF6-F8F2-EF4F-936C-8DF63288C82F}" type="slidenum">
              <a:rPr lang="en-US" smtClean="0"/>
              <a:pPr/>
              <a:t>38</a:t>
            </a:fld>
            <a:r>
              <a:rPr lang="en-US"/>
              <a:t> -</a:t>
            </a:r>
            <a:endParaRPr lang="en-US" dirty="0"/>
          </a:p>
        </p:txBody>
      </p:sp>
      <p:sp>
        <p:nvSpPr>
          <p:cNvPr id="5" name="Rectangle 4">
            <a:extLst>
              <a:ext uri="{FF2B5EF4-FFF2-40B4-BE49-F238E27FC236}">
                <a16:creationId xmlns:a16="http://schemas.microsoft.com/office/drawing/2014/main" id="{BF4A5634-66BC-A93B-D37B-4A822D941E8A}"/>
              </a:ext>
            </a:extLst>
          </p:cNvPr>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                          Hashing</a:t>
            </a:r>
          </a:p>
        </p:txBody>
      </p:sp>
      <p:pic>
        <p:nvPicPr>
          <p:cNvPr id="6" name="Picture 5" descr="A close up of text on a black background&#10;&#10;Description automatically generated">
            <a:extLst>
              <a:ext uri="{FF2B5EF4-FFF2-40B4-BE49-F238E27FC236}">
                <a16:creationId xmlns:a16="http://schemas.microsoft.com/office/drawing/2014/main" id="{EA458ABB-C2DD-1349-955A-742EE2FC1917}"/>
              </a:ext>
            </a:extLst>
          </p:cNvPr>
          <p:cNvPicPr>
            <a:picLocks noChangeAspect="1"/>
          </p:cNvPicPr>
          <p:nvPr/>
        </p:nvPicPr>
        <p:blipFill>
          <a:blip r:embed="rId3"/>
          <a:stretch>
            <a:fillRect/>
          </a:stretch>
        </p:blipFill>
        <p:spPr>
          <a:xfrm>
            <a:off x="602086" y="837249"/>
            <a:ext cx="3732618" cy="3813631"/>
          </a:xfrm>
          <a:prstGeom prst="rect">
            <a:avLst/>
          </a:prstGeom>
          <a:solidFill>
            <a:schemeClr val="bg2"/>
          </a:solidFill>
        </p:spPr>
      </p:pic>
      <p:sp>
        <p:nvSpPr>
          <p:cNvPr id="7" name="Heptagon 6">
            <a:extLst>
              <a:ext uri="{FF2B5EF4-FFF2-40B4-BE49-F238E27FC236}">
                <a16:creationId xmlns:a16="http://schemas.microsoft.com/office/drawing/2014/main" id="{65E59E81-1BE7-8B4B-BA39-D02E72605B28}"/>
              </a:ext>
            </a:extLst>
          </p:cNvPr>
          <p:cNvSpPr/>
          <p:nvPr/>
        </p:nvSpPr>
        <p:spPr>
          <a:xfrm>
            <a:off x="592561" y="846773"/>
            <a:ext cx="3703320" cy="3776472"/>
          </a:xfrm>
          <a:prstGeom prst="heptagon">
            <a:avLst/>
          </a:prstGeom>
          <a:solidFill>
            <a:schemeClr val="accent5">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3B0E7A0F-3066-17F8-D303-8E6988C26BE9}"/>
              </a:ext>
            </a:extLst>
          </p:cNvPr>
          <p:cNvSpPr/>
          <p:nvPr/>
        </p:nvSpPr>
        <p:spPr>
          <a:xfrm>
            <a:off x="1228725" y="1132523"/>
            <a:ext cx="1714500" cy="1791652"/>
          </a:xfrm>
          <a:prstGeom prst="triangle">
            <a:avLst/>
          </a:prstGeom>
          <a:solidFill>
            <a:srgbClr val="FFED49">
              <a:alpha val="23529"/>
            </a:srgbClr>
          </a:solidFill>
          <a:ln>
            <a:noFill/>
          </a:ln>
          <a:scene3d>
            <a:camera prst="orthographicFront">
              <a:rot lat="0" lon="0" rev="12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142323"/>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p:nvPr/>
        </p:nvSpPr>
        <p:spPr>
          <a:xfrm>
            <a:off x="464100" y="956550"/>
            <a:ext cx="67221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highlight>
                  <a:srgbClr val="D9EAD3"/>
                </a:highlight>
              </a:rPr>
              <a:t>G</a:t>
            </a:r>
            <a:r>
              <a:rPr lang="en" sz="1800">
                <a:highlight>
                  <a:srgbClr val="FFF2CC"/>
                </a:highlight>
              </a:rPr>
              <a:t>C</a:t>
            </a:r>
            <a:r>
              <a:rPr lang="en" sz="1800">
                <a:highlight>
                  <a:srgbClr val="CFE2F3"/>
                </a:highlight>
              </a:rPr>
              <a:t>T</a:t>
            </a:r>
            <a:r>
              <a:rPr lang="en" sz="1800">
                <a:highlight>
                  <a:srgbClr val="F4CCCC"/>
                </a:highlight>
              </a:rPr>
              <a:t>A </a:t>
            </a:r>
            <a:r>
              <a:rPr lang="en" sz="1800">
                <a:highlight>
                  <a:srgbClr val="FFF2CC"/>
                </a:highlight>
              </a:rPr>
              <a:t>C </a:t>
            </a:r>
            <a:r>
              <a:rPr lang="en" sz="1800">
                <a:highlight>
                  <a:srgbClr val="D9EAD3"/>
                </a:highlight>
              </a:rPr>
              <a:t>GG</a:t>
            </a:r>
            <a:r>
              <a:rPr lang="en" sz="1800">
                <a:highlight>
                  <a:srgbClr val="F4CCCC"/>
                </a:highlight>
              </a:rPr>
              <a:t>AA</a:t>
            </a:r>
            <a:r>
              <a:rPr lang="en" sz="1800">
                <a:highlight>
                  <a:srgbClr val="C9DAF8"/>
                </a:highlight>
              </a:rPr>
              <a:t>T</a:t>
            </a:r>
            <a:r>
              <a:rPr lang="en" sz="1800">
                <a:highlight>
                  <a:srgbClr val="F4CCCC"/>
                </a:highlight>
              </a:rPr>
              <a:t>AAAA</a:t>
            </a:r>
            <a:r>
              <a:rPr lang="en" sz="1800">
                <a:highlight>
                  <a:srgbClr val="FFF2CC"/>
                </a:highlight>
              </a:rPr>
              <a:t>CC</a:t>
            </a:r>
            <a:r>
              <a:rPr lang="en" sz="1800">
                <a:highlight>
                  <a:srgbClr val="F4CCCC"/>
                </a:highlight>
              </a:rPr>
              <a:t>A</a:t>
            </a:r>
            <a:r>
              <a:rPr lang="en" sz="1800">
                <a:highlight>
                  <a:srgbClr val="D9EAD3"/>
                </a:highlight>
              </a:rPr>
              <a:t>GG</a:t>
            </a:r>
            <a:r>
              <a:rPr lang="en" sz="1800">
                <a:highlight>
                  <a:srgbClr val="F4CCCC"/>
                </a:highlight>
              </a:rPr>
              <a:t>AA</a:t>
            </a:r>
            <a:r>
              <a:rPr lang="en" sz="1800">
                <a:highlight>
                  <a:srgbClr val="FFF2CC"/>
                </a:highlight>
              </a:rPr>
              <a:t>C</a:t>
            </a:r>
            <a:r>
              <a:rPr lang="en" sz="1800">
                <a:highlight>
                  <a:srgbClr val="F4CCCC"/>
                </a:highlight>
              </a:rPr>
              <a:t>AA</a:t>
            </a:r>
            <a:r>
              <a:rPr lang="en" sz="1800">
                <a:highlight>
                  <a:srgbClr val="FFF2CC"/>
                </a:highlight>
              </a:rPr>
              <a:t>C</a:t>
            </a:r>
            <a:r>
              <a:rPr lang="en" sz="1800">
                <a:highlight>
                  <a:srgbClr val="F4CCCC"/>
                </a:highlight>
              </a:rPr>
              <a:t>A</a:t>
            </a:r>
            <a:r>
              <a:rPr lang="en" sz="1800">
                <a:highlight>
                  <a:srgbClr val="D9EAD3"/>
                </a:highlight>
              </a:rPr>
              <a:t>G</a:t>
            </a:r>
            <a:r>
              <a:rPr lang="en" sz="1800">
                <a:highlight>
                  <a:srgbClr val="F4CCCC"/>
                </a:highlight>
              </a:rPr>
              <a:t>A</a:t>
            </a:r>
            <a:r>
              <a:rPr lang="en" sz="1800">
                <a:highlight>
                  <a:srgbClr val="FFF2CC"/>
                </a:highlight>
              </a:rPr>
              <a:t>CCC</a:t>
            </a:r>
            <a:r>
              <a:rPr lang="en" sz="1800">
                <a:highlight>
                  <a:srgbClr val="F4CCCC"/>
                </a:highlight>
              </a:rPr>
              <a:t>A</a:t>
            </a:r>
            <a:r>
              <a:rPr lang="en" sz="1800">
                <a:highlight>
                  <a:srgbClr val="D9EAD3"/>
                </a:highlight>
              </a:rPr>
              <a:t>G</a:t>
            </a:r>
            <a:r>
              <a:rPr lang="en" sz="1800">
                <a:highlight>
                  <a:srgbClr val="FFF2CC"/>
                </a:highlight>
              </a:rPr>
              <a:t>C</a:t>
            </a:r>
            <a:r>
              <a:rPr lang="en" sz="1800">
                <a:highlight>
                  <a:srgbClr val="F4CCCC"/>
                </a:highlight>
              </a:rPr>
              <a:t>A</a:t>
            </a:r>
            <a:r>
              <a:rPr lang="en" sz="1800">
                <a:highlight>
                  <a:srgbClr val="FFF2CC"/>
                </a:highlight>
              </a:rPr>
              <a:t>C</a:t>
            </a:r>
            <a:endParaRPr sz="1800">
              <a:highlight>
                <a:srgbClr val="FFF2CC"/>
              </a:highlight>
            </a:endParaRPr>
          </a:p>
        </p:txBody>
      </p:sp>
      <p:sp>
        <p:nvSpPr>
          <p:cNvPr id="250" name="Google Shape;250;p37"/>
          <p:cNvSpPr txBox="1"/>
          <p:nvPr/>
        </p:nvSpPr>
        <p:spPr>
          <a:xfrm>
            <a:off x="464100" y="1319575"/>
            <a:ext cx="6722100" cy="31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000000"/>
                </a:solidFill>
                <a:highlight>
                  <a:srgbClr val="F4CCCC"/>
                </a:highlight>
              </a:rPr>
              <a:t>A</a:t>
            </a:r>
            <a:r>
              <a:rPr lang="en" sz="1800">
                <a:solidFill>
                  <a:srgbClr val="000000"/>
                </a:solidFill>
                <a:highlight>
                  <a:srgbClr val="C9DAF8"/>
                </a:highlight>
              </a:rPr>
              <a:t>TT</a:t>
            </a:r>
            <a:r>
              <a:rPr lang="en" sz="1800">
                <a:solidFill>
                  <a:srgbClr val="000000"/>
                </a:solidFill>
                <a:highlight>
                  <a:srgbClr val="F4CCCC"/>
                </a:highlight>
              </a:rPr>
              <a:t>AA</a:t>
            </a:r>
            <a:r>
              <a:rPr lang="en" sz="1800">
                <a:solidFill>
                  <a:srgbClr val="000000"/>
                </a:solidFill>
                <a:highlight>
                  <a:srgbClr val="FFF2CC"/>
                </a:highlight>
              </a:rPr>
              <a:t>C</a:t>
            </a:r>
            <a:r>
              <a:rPr lang="en" sz="1800">
                <a:solidFill>
                  <a:srgbClr val="000000"/>
                </a:solidFill>
                <a:highlight>
                  <a:srgbClr val="F4CCCC"/>
                </a:highlight>
              </a:rPr>
              <a:t>AA</a:t>
            </a:r>
            <a:r>
              <a:rPr lang="en" sz="1800">
                <a:solidFill>
                  <a:srgbClr val="000000"/>
                </a:solidFill>
                <a:highlight>
                  <a:srgbClr val="FFF2CC"/>
                </a:highlight>
              </a:rPr>
              <a:t>C</a:t>
            </a:r>
            <a:r>
              <a:rPr lang="en" sz="1800">
                <a:solidFill>
                  <a:srgbClr val="000000"/>
                </a:solidFill>
                <a:highlight>
                  <a:srgbClr val="F4CCCC"/>
                </a:highlight>
              </a:rPr>
              <a:t>AAA</a:t>
            </a:r>
            <a:r>
              <a:rPr lang="en" sz="1800">
                <a:solidFill>
                  <a:srgbClr val="000000"/>
                </a:solidFill>
                <a:highlight>
                  <a:srgbClr val="D9EAD3"/>
                </a:highlight>
              </a:rPr>
              <a:t>GGG</a:t>
            </a:r>
            <a:r>
              <a:rPr lang="en" sz="1800">
                <a:solidFill>
                  <a:srgbClr val="000000"/>
                </a:solidFill>
                <a:highlight>
                  <a:srgbClr val="C9DAF8"/>
                </a:highlight>
              </a:rPr>
              <a:t>T</a:t>
            </a:r>
            <a:r>
              <a:rPr lang="en" sz="1800">
                <a:solidFill>
                  <a:srgbClr val="000000"/>
                </a:solidFill>
                <a:highlight>
                  <a:srgbClr val="F4CCCC"/>
                </a:highlight>
              </a:rPr>
              <a:t>AAAA</a:t>
            </a:r>
            <a:r>
              <a:rPr lang="en" sz="1800">
                <a:solidFill>
                  <a:srgbClr val="000000"/>
                </a:solidFill>
                <a:highlight>
                  <a:srgbClr val="D9EAD3"/>
                </a:highlight>
              </a:rPr>
              <a:t>GG</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C9DAF8"/>
                </a:highlight>
              </a:rPr>
              <a:t>T</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C9DAF8"/>
                </a:highlight>
              </a:rPr>
              <a:t>T</a:t>
            </a:r>
            <a:r>
              <a:rPr lang="en" sz="1800">
                <a:solidFill>
                  <a:srgbClr val="000000"/>
                </a:solidFill>
                <a:highlight>
                  <a:srgbClr val="D9EAD3"/>
                </a:highlight>
              </a:rPr>
              <a:t>GG</a:t>
            </a:r>
            <a:r>
              <a:rPr lang="en" sz="1800">
                <a:solidFill>
                  <a:srgbClr val="000000"/>
                </a:solidFill>
                <a:highlight>
                  <a:srgbClr val="FFF2CC"/>
                </a:highlight>
              </a:rPr>
              <a:t>C</a:t>
            </a:r>
            <a:r>
              <a:rPr lang="en" sz="1800">
                <a:solidFill>
                  <a:srgbClr val="000000"/>
                </a:solidFill>
                <a:highlight>
                  <a:srgbClr val="C9DAF8"/>
                </a:highlight>
              </a:rPr>
              <a:t>TT</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D9EAD3"/>
                </a:highlight>
              </a:rPr>
              <a:t>G</a:t>
            </a:r>
            <a:endParaRPr sz="1800">
              <a:highlight>
                <a:srgbClr val="D9EAD3"/>
              </a:highlight>
            </a:endParaRPr>
          </a:p>
        </p:txBody>
      </p:sp>
      <p:sp>
        <p:nvSpPr>
          <p:cNvPr id="251" name="Google Shape;251;p37"/>
          <p:cNvSpPr txBox="1"/>
          <p:nvPr/>
        </p:nvSpPr>
        <p:spPr>
          <a:xfrm>
            <a:off x="464100" y="1630975"/>
            <a:ext cx="6722100" cy="311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D9EAD3"/>
                </a:highlight>
              </a:rPr>
              <a:t>G</a:t>
            </a:r>
            <a:r>
              <a:rPr lang="en" sz="1800">
                <a:solidFill>
                  <a:srgbClr val="000000"/>
                </a:solidFill>
                <a:highlight>
                  <a:srgbClr val="F4CCCC"/>
                </a:highlight>
              </a:rPr>
              <a:t>AAAA</a:t>
            </a:r>
            <a:r>
              <a:rPr lang="en" sz="1800">
                <a:solidFill>
                  <a:srgbClr val="000000"/>
                </a:solidFill>
                <a:highlight>
                  <a:srgbClr val="C9DAF8"/>
                </a:highlight>
              </a:rPr>
              <a:t>T</a:t>
            </a:r>
            <a:r>
              <a:rPr lang="en" sz="1800">
                <a:solidFill>
                  <a:srgbClr val="000000"/>
                </a:solidFill>
                <a:highlight>
                  <a:srgbClr val="D9EAD3"/>
                </a:highlight>
              </a:rPr>
              <a:t>GGG</a:t>
            </a:r>
            <a:r>
              <a:rPr lang="en" sz="1800">
                <a:solidFill>
                  <a:srgbClr val="000000"/>
                </a:solidFill>
                <a:highlight>
                  <a:srgbClr val="F4CCCC"/>
                </a:highlight>
              </a:rPr>
              <a:t>A</a:t>
            </a:r>
            <a:r>
              <a:rPr lang="en" sz="1800">
                <a:solidFill>
                  <a:srgbClr val="000000"/>
                </a:solidFill>
                <a:highlight>
                  <a:srgbClr val="D9EAD3"/>
                </a:highlight>
              </a:rPr>
              <a:t>G</a:t>
            </a:r>
            <a:r>
              <a:rPr lang="en" sz="1800">
                <a:solidFill>
                  <a:srgbClr val="000000"/>
                </a:solidFill>
                <a:highlight>
                  <a:srgbClr val="C9DAF8"/>
                </a:highlight>
              </a:rPr>
              <a:t>T</a:t>
            </a:r>
            <a:r>
              <a:rPr lang="en" sz="1800">
                <a:solidFill>
                  <a:srgbClr val="000000"/>
                </a:solidFill>
                <a:highlight>
                  <a:srgbClr val="D9EAD3"/>
                </a:highlight>
              </a:rPr>
              <a:t>G</a:t>
            </a:r>
            <a:r>
              <a:rPr lang="en" sz="1800">
                <a:solidFill>
                  <a:srgbClr val="000000"/>
                </a:solidFill>
                <a:highlight>
                  <a:srgbClr val="F4CCCC"/>
                </a:highlight>
              </a:rPr>
              <a:t>AAAA</a:t>
            </a:r>
            <a:r>
              <a:rPr lang="en" sz="1800">
                <a:solidFill>
                  <a:srgbClr val="000000"/>
                </a:solidFill>
                <a:highlight>
                  <a:srgbClr val="C9DAF8"/>
                </a:highlight>
              </a:rPr>
              <a:t>T</a:t>
            </a:r>
            <a:r>
              <a:rPr lang="en" sz="1800">
                <a:solidFill>
                  <a:srgbClr val="000000"/>
                </a:solidFill>
                <a:highlight>
                  <a:srgbClr val="FFF2CC"/>
                </a:highlight>
              </a:rPr>
              <a:t>C</a:t>
            </a:r>
            <a:r>
              <a:rPr lang="en" sz="1800">
                <a:solidFill>
                  <a:srgbClr val="000000"/>
                </a:solidFill>
                <a:highlight>
                  <a:srgbClr val="C9DAF8"/>
                </a:highlight>
              </a:rPr>
              <a:t>T</a:t>
            </a:r>
            <a:r>
              <a:rPr lang="en" sz="1800">
                <a:solidFill>
                  <a:srgbClr val="000000"/>
                </a:solidFill>
                <a:highlight>
                  <a:srgbClr val="FFF2CC"/>
                </a:highlight>
              </a:rPr>
              <a:t>CC</a:t>
            </a:r>
            <a:r>
              <a:rPr lang="en" sz="1800">
                <a:solidFill>
                  <a:srgbClr val="000000"/>
                </a:solidFill>
                <a:highlight>
                  <a:srgbClr val="D9EAD3"/>
                </a:highlight>
              </a:rPr>
              <a:t>G</a:t>
            </a:r>
            <a:r>
              <a:rPr lang="en" sz="1800">
                <a:solidFill>
                  <a:srgbClr val="000000"/>
                </a:solidFill>
                <a:highlight>
                  <a:srgbClr val="F4CCCC"/>
                </a:highlight>
              </a:rPr>
              <a:t>A</a:t>
            </a:r>
            <a:r>
              <a:rPr lang="en" sz="1800">
                <a:solidFill>
                  <a:srgbClr val="000000"/>
                </a:solidFill>
                <a:highlight>
                  <a:srgbClr val="C9DAF8"/>
                </a:highlight>
              </a:rPr>
              <a:t>T</a:t>
            </a:r>
            <a:r>
              <a:rPr lang="en" sz="1800">
                <a:solidFill>
                  <a:srgbClr val="000000"/>
                </a:solidFill>
                <a:highlight>
                  <a:srgbClr val="D9EAD3"/>
                </a:highlight>
              </a:rPr>
              <a:t>G</a:t>
            </a:r>
            <a:r>
              <a:rPr lang="en" sz="1800">
                <a:solidFill>
                  <a:srgbClr val="000000"/>
                </a:solidFill>
                <a:highlight>
                  <a:srgbClr val="F4CCCC"/>
                </a:highlight>
              </a:rPr>
              <a:t>A</a:t>
            </a: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C9DAF8"/>
                </a:highlight>
              </a:rPr>
              <a:t>T</a:t>
            </a:r>
            <a:endParaRPr sz="1800">
              <a:solidFill>
                <a:srgbClr val="000000"/>
              </a:solidFill>
              <a:highlight>
                <a:srgbClr val="C9DAF8"/>
              </a:highlight>
            </a:endParaRPr>
          </a:p>
          <a:p>
            <a:pPr marL="0" lvl="0" indent="0" algn="l" rtl="0">
              <a:lnSpc>
                <a:spcPct val="115000"/>
              </a:lnSpc>
              <a:spcBef>
                <a:spcPts val="0"/>
              </a:spcBef>
              <a:spcAft>
                <a:spcPts val="0"/>
              </a:spcAft>
              <a:buNone/>
            </a:pPr>
            <a:endParaRPr sz="1800">
              <a:solidFill>
                <a:srgbClr val="000000"/>
              </a:solidFill>
              <a:highlight>
                <a:srgbClr val="F4CCCC"/>
              </a:highlight>
            </a:endParaRPr>
          </a:p>
          <a:p>
            <a:pPr marL="0" lvl="0" indent="0" algn="l" rtl="0">
              <a:spcBef>
                <a:spcPts val="0"/>
              </a:spcBef>
              <a:spcAft>
                <a:spcPts val="0"/>
              </a:spcAft>
              <a:buNone/>
            </a:pPr>
            <a:endParaRPr sz="1800">
              <a:highlight>
                <a:srgbClr val="F4CCCC"/>
              </a:highlight>
            </a:endParaRPr>
          </a:p>
        </p:txBody>
      </p:sp>
      <p:sp>
        <p:nvSpPr>
          <p:cNvPr id="252" name="Google Shape;252;p37"/>
          <p:cNvSpPr txBox="1"/>
          <p:nvPr/>
        </p:nvSpPr>
        <p:spPr>
          <a:xfrm>
            <a:off x="464100" y="1942375"/>
            <a:ext cx="67221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000000"/>
                </a:solidFill>
                <a:highlight>
                  <a:srgbClr val="C9DAF8"/>
                </a:highlight>
              </a:rPr>
              <a:t>T</a:t>
            </a:r>
            <a:r>
              <a:rPr lang="en" sz="1800">
                <a:solidFill>
                  <a:srgbClr val="000000"/>
                </a:solidFill>
                <a:highlight>
                  <a:srgbClr val="D9EAD3"/>
                </a:highlight>
              </a:rPr>
              <a:t>G</a:t>
            </a:r>
            <a:r>
              <a:rPr lang="en" sz="1800">
                <a:solidFill>
                  <a:srgbClr val="000000"/>
                </a:solidFill>
                <a:highlight>
                  <a:srgbClr val="F4CCCC"/>
                </a:highlight>
              </a:rPr>
              <a:t>A</a:t>
            </a:r>
            <a:r>
              <a:rPr lang="en" sz="1800">
                <a:solidFill>
                  <a:srgbClr val="000000"/>
                </a:solidFill>
                <a:highlight>
                  <a:srgbClr val="C9DAF8"/>
                </a:highlight>
              </a:rPr>
              <a:t>T</a:t>
            </a: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D9EAD3"/>
                </a:highlight>
              </a:rPr>
              <a:t>G</a:t>
            </a: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D9EAD3"/>
                </a:highlight>
              </a:rPr>
              <a:t>G</a:t>
            </a: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FFF2CC"/>
                </a:highlight>
              </a:rPr>
              <a:t>CC</a:t>
            </a:r>
            <a:r>
              <a:rPr lang="en" sz="1800">
                <a:solidFill>
                  <a:srgbClr val="000000"/>
                </a:solidFill>
                <a:highlight>
                  <a:srgbClr val="C9DAF8"/>
                </a:highlight>
              </a:rPr>
              <a:t>T</a:t>
            </a:r>
            <a:r>
              <a:rPr lang="en" sz="1800">
                <a:solidFill>
                  <a:srgbClr val="000000"/>
                </a:solidFill>
                <a:highlight>
                  <a:srgbClr val="FFF2CC"/>
                </a:highlight>
              </a:rPr>
              <a:t>C</a:t>
            </a:r>
            <a:r>
              <a:rPr lang="en" sz="1800">
                <a:solidFill>
                  <a:srgbClr val="000000"/>
                </a:solidFill>
                <a:highlight>
                  <a:srgbClr val="D9EAD3"/>
                </a:highlight>
              </a:rPr>
              <a:t>G</a:t>
            </a:r>
            <a:r>
              <a:rPr lang="en" sz="1800">
                <a:solidFill>
                  <a:srgbClr val="000000"/>
                </a:solidFill>
                <a:highlight>
                  <a:srgbClr val="C9DAF8"/>
                </a:highlight>
              </a:rPr>
              <a:t>TT</a:t>
            </a:r>
            <a:r>
              <a:rPr lang="en" sz="1800">
                <a:solidFill>
                  <a:srgbClr val="000000"/>
                </a:solidFill>
                <a:highlight>
                  <a:srgbClr val="D9EAD3"/>
                </a:highlight>
              </a:rPr>
              <a:t>G</a:t>
            </a:r>
            <a:r>
              <a:rPr lang="en" sz="1800">
                <a:solidFill>
                  <a:srgbClr val="000000"/>
                </a:solidFill>
                <a:highlight>
                  <a:srgbClr val="C9DAF8"/>
                </a:highlight>
              </a:rPr>
              <a:t>TT</a:t>
            </a: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C9DAF8"/>
                </a:highlight>
              </a:rPr>
              <a:t>TT</a:t>
            </a:r>
            <a:r>
              <a:rPr lang="en" sz="1800">
                <a:solidFill>
                  <a:srgbClr val="000000"/>
                </a:solidFill>
                <a:highlight>
                  <a:srgbClr val="FFF2CC"/>
                </a:highlight>
              </a:rPr>
              <a:t>C</a:t>
            </a:r>
            <a:r>
              <a:rPr lang="en" sz="1800">
                <a:solidFill>
                  <a:srgbClr val="000000"/>
                </a:solidFill>
                <a:highlight>
                  <a:srgbClr val="F4CCCC"/>
                </a:highlight>
              </a:rPr>
              <a:t>A</a:t>
            </a:r>
            <a:r>
              <a:rPr lang="en" sz="1800">
                <a:solidFill>
                  <a:srgbClr val="000000"/>
                </a:solidFill>
                <a:highlight>
                  <a:srgbClr val="D9EAD3"/>
                </a:highlight>
              </a:rPr>
              <a:t>G</a:t>
            </a:r>
            <a:endParaRPr sz="1800">
              <a:solidFill>
                <a:srgbClr val="000000"/>
              </a:solidFill>
              <a:highlight>
                <a:srgbClr val="D9EAD3"/>
              </a:highlight>
            </a:endParaRPr>
          </a:p>
          <a:p>
            <a:pPr marL="0" lvl="0" indent="0" algn="l" rtl="0">
              <a:spcBef>
                <a:spcPts val="0"/>
              </a:spcBef>
              <a:spcAft>
                <a:spcPts val="0"/>
              </a:spcAft>
              <a:buNone/>
            </a:pPr>
            <a:endParaRPr sz="1800">
              <a:highlight>
                <a:srgbClr val="F4CCCC"/>
              </a:highlight>
            </a:endParaRPr>
          </a:p>
        </p:txBody>
      </p:sp>
      <p:sp>
        <p:nvSpPr>
          <p:cNvPr id="253" name="Google Shape;253;p37"/>
          <p:cNvSpPr txBox="1"/>
          <p:nvPr/>
        </p:nvSpPr>
        <p:spPr>
          <a:xfrm>
            <a:off x="6930025" y="292625"/>
            <a:ext cx="854100" cy="27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800">
                <a:solidFill>
                  <a:schemeClr val="lt2"/>
                </a:solidFill>
              </a:rPr>
              <a:t>}</a:t>
            </a:r>
            <a:endParaRPr sz="14800">
              <a:solidFill>
                <a:schemeClr val="lt2"/>
              </a:solidFill>
            </a:endParaRPr>
          </a:p>
        </p:txBody>
      </p:sp>
      <p:sp>
        <p:nvSpPr>
          <p:cNvPr id="254" name="Google Shape;254;p37"/>
          <p:cNvSpPr txBox="1"/>
          <p:nvPr/>
        </p:nvSpPr>
        <p:spPr>
          <a:xfrm>
            <a:off x="7627900" y="1346725"/>
            <a:ext cx="14046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i="1">
                <a:solidFill>
                  <a:schemeClr val="accent1"/>
                </a:solidFill>
                <a:latin typeface="PT Sans Narrow"/>
                <a:ea typeface="PT Sans Narrow"/>
                <a:cs typeface="PT Sans Narrow"/>
                <a:sym typeface="PT Sans Narrow"/>
              </a:rPr>
              <a:t>reads</a:t>
            </a:r>
            <a:endParaRPr sz="3000" b="1" i="1">
              <a:solidFill>
                <a:schemeClr val="accent1"/>
              </a:solidFill>
              <a:latin typeface="PT Sans Narrow"/>
              <a:ea typeface="PT Sans Narrow"/>
              <a:cs typeface="PT Sans Narrow"/>
              <a:sym typeface="PT Sans Narrow"/>
            </a:endParaRPr>
          </a:p>
          <a:p>
            <a:pPr marL="0" lvl="0" indent="0" algn="ctr" rtl="0">
              <a:spcBef>
                <a:spcPts val="0"/>
              </a:spcBef>
              <a:spcAft>
                <a:spcPts val="0"/>
              </a:spcAft>
              <a:buNone/>
            </a:pPr>
            <a:endParaRPr/>
          </a:p>
        </p:txBody>
      </p:sp>
      <p:sp>
        <p:nvSpPr>
          <p:cNvPr id="255" name="Google Shape;255;p37"/>
          <p:cNvSpPr txBox="1"/>
          <p:nvPr/>
        </p:nvSpPr>
        <p:spPr>
          <a:xfrm>
            <a:off x="425925" y="2764313"/>
            <a:ext cx="854100" cy="46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000000"/>
                </a:solidFill>
                <a:highlight>
                  <a:srgbClr val="D9EAD3"/>
                </a:highlight>
              </a:rPr>
              <a:t>G</a:t>
            </a:r>
            <a:r>
              <a:rPr lang="en" sz="1800">
                <a:solidFill>
                  <a:srgbClr val="000000"/>
                </a:solidFill>
                <a:highlight>
                  <a:srgbClr val="FFF2CC"/>
                </a:highlight>
              </a:rPr>
              <a:t>C</a:t>
            </a:r>
            <a:r>
              <a:rPr lang="en" sz="1800">
                <a:solidFill>
                  <a:srgbClr val="000000"/>
                </a:solidFill>
                <a:highlight>
                  <a:srgbClr val="CFE2F3"/>
                </a:highlight>
              </a:rPr>
              <a:t>T</a:t>
            </a:r>
            <a:r>
              <a:rPr lang="en" sz="1800">
                <a:solidFill>
                  <a:srgbClr val="000000"/>
                </a:solidFill>
                <a:highlight>
                  <a:srgbClr val="F4CCCC"/>
                </a:highlight>
              </a:rPr>
              <a:t>A</a:t>
            </a:r>
            <a:endParaRPr/>
          </a:p>
        </p:txBody>
      </p:sp>
      <p:sp>
        <p:nvSpPr>
          <p:cNvPr id="256" name="Google Shape;256;p37"/>
          <p:cNvSpPr txBox="1"/>
          <p:nvPr/>
        </p:nvSpPr>
        <p:spPr>
          <a:xfrm>
            <a:off x="464025" y="1137675"/>
            <a:ext cx="6722100" cy="16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0">
                <a:solidFill>
                  <a:schemeClr val="dk2"/>
                </a:solidFill>
                <a:latin typeface="Times New Roman"/>
                <a:ea typeface="Times New Roman"/>
                <a:cs typeface="Times New Roman"/>
                <a:sym typeface="Times New Roman"/>
              </a:rPr>
              <a:t>...</a:t>
            </a:r>
            <a:endParaRPr sz="11000">
              <a:solidFill>
                <a:schemeClr val="dk2"/>
              </a:solidFill>
              <a:latin typeface="Times New Roman"/>
              <a:ea typeface="Times New Roman"/>
              <a:cs typeface="Times New Roman"/>
              <a:sym typeface="Times New Roman"/>
            </a:endParaRPr>
          </a:p>
        </p:txBody>
      </p:sp>
      <p:sp>
        <p:nvSpPr>
          <p:cNvPr id="257" name="Google Shape;257;p37"/>
          <p:cNvSpPr txBox="1"/>
          <p:nvPr/>
        </p:nvSpPr>
        <p:spPr>
          <a:xfrm>
            <a:off x="641000" y="3231100"/>
            <a:ext cx="940800" cy="53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000000"/>
                </a:solidFill>
                <a:highlight>
                  <a:srgbClr val="FFF2CC"/>
                </a:highlight>
              </a:rPr>
              <a:t>C</a:t>
            </a:r>
            <a:r>
              <a:rPr lang="en" sz="1800">
                <a:solidFill>
                  <a:srgbClr val="000000"/>
                </a:solidFill>
                <a:highlight>
                  <a:srgbClr val="CFE2F3"/>
                </a:highlight>
              </a:rPr>
              <a:t>T</a:t>
            </a:r>
            <a:r>
              <a:rPr lang="en" sz="1800">
                <a:solidFill>
                  <a:srgbClr val="000000"/>
                </a:solidFill>
                <a:highlight>
                  <a:srgbClr val="F4CCCC"/>
                </a:highlight>
              </a:rPr>
              <a:t>A</a:t>
            </a:r>
            <a:r>
              <a:rPr lang="en" sz="1800">
                <a:solidFill>
                  <a:srgbClr val="000000"/>
                </a:solidFill>
                <a:highlight>
                  <a:srgbClr val="FFF2CC"/>
                </a:highlight>
              </a:rPr>
              <a:t>C</a:t>
            </a:r>
            <a:endParaRPr/>
          </a:p>
        </p:txBody>
      </p:sp>
      <p:sp>
        <p:nvSpPr>
          <p:cNvPr id="258" name="Google Shape;258;p37"/>
          <p:cNvSpPr txBox="1"/>
          <p:nvPr/>
        </p:nvSpPr>
        <p:spPr>
          <a:xfrm>
            <a:off x="903900" y="3830138"/>
            <a:ext cx="940800" cy="46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CFE2F3"/>
                </a:highlight>
              </a:rPr>
              <a:t>T</a:t>
            </a: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D9EAD3"/>
                </a:highlight>
              </a:rPr>
              <a:t>G</a:t>
            </a:r>
            <a:endParaRPr/>
          </a:p>
        </p:txBody>
      </p:sp>
      <p:sp>
        <p:nvSpPr>
          <p:cNvPr id="259" name="Google Shape;259;p37"/>
          <p:cNvSpPr txBox="1"/>
          <p:nvPr/>
        </p:nvSpPr>
        <p:spPr>
          <a:xfrm>
            <a:off x="1370575" y="2837500"/>
            <a:ext cx="940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t>
            </a:r>
            <a:r>
              <a:rPr lang="en" sz="1800">
                <a:solidFill>
                  <a:srgbClr val="000000"/>
                </a:solidFill>
                <a:highlight>
                  <a:srgbClr val="FFF2CC"/>
                </a:highlight>
              </a:rPr>
              <a:t>C</a:t>
            </a:r>
            <a:r>
              <a:rPr lang="en" sz="1800">
                <a:solidFill>
                  <a:srgbClr val="000000"/>
                </a:solidFill>
                <a:highlight>
                  <a:srgbClr val="D9EAD3"/>
                </a:highlight>
              </a:rPr>
              <a:t>GG</a:t>
            </a:r>
            <a:endParaRPr/>
          </a:p>
        </p:txBody>
      </p:sp>
      <p:sp>
        <p:nvSpPr>
          <p:cNvPr id="260" name="Google Shape;260;p37"/>
          <p:cNvSpPr txBox="1"/>
          <p:nvPr/>
        </p:nvSpPr>
        <p:spPr>
          <a:xfrm>
            <a:off x="1535800" y="3397975"/>
            <a:ext cx="940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FF2CC"/>
                </a:highlight>
              </a:rPr>
              <a:t>C</a:t>
            </a:r>
            <a:r>
              <a:rPr lang="en" sz="1800">
                <a:solidFill>
                  <a:srgbClr val="000000"/>
                </a:solidFill>
                <a:highlight>
                  <a:srgbClr val="D9EAD3"/>
                </a:highlight>
              </a:rPr>
              <a:t>GG</a:t>
            </a:r>
            <a:r>
              <a:rPr lang="en" sz="1800">
                <a:solidFill>
                  <a:srgbClr val="000000"/>
                </a:solidFill>
                <a:highlight>
                  <a:srgbClr val="F4CCCC"/>
                </a:highlight>
              </a:rPr>
              <a:t>A</a:t>
            </a:r>
            <a:endParaRPr/>
          </a:p>
        </p:txBody>
      </p:sp>
      <p:sp>
        <p:nvSpPr>
          <p:cNvPr id="261" name="Google Shape;261;p37"/>
          <p:cNvSpPr txBox="1"/>
          <p:nvPr/>
        </p:nvSpPr>
        <p:spPr>
          <a:xfrm>
            <a:off x="1844700" y="3958450"/>
            <a:ext cx="854100" cy="3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D9EAD3"/>
                </a:highlight>
              </a:rPr>
              <a:t>GG</a:t>
            </a:r>
            <a:r>
              <a:rPr lang="en" sz="1800">
                <a:solidFill>
                  <a:srgbClr val="000000"/>
                </a:solidFill>
                <a:highlight>
                  <a:srgbClr val="F4CCCC"/>
                </a:highlight>
              </a:rPr>
              <a:t>AA</a:t>
            </a:r>
            <a:endParaRPr/>
          </a:p>
        </p:txBody>
      </p:sp>
      <p:sp>
        <p:nvSpPr>
          <p:cNvPr id="262" name="Google Shape;262;p37"/>
          <p:cNvSpPr txBox="1"/>
          <p:nvPr/>
        </p:nvSpPr>
        <p:spPr>
          <a:xfrm>
            <a:off x="2311375" y="3062338"/>
            <a:ext cx="854100" cy="3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D9EAD3"/>
                </a:highlight>
              </a:rPr>
              <a:t>G</a:t>
            </a:r>
            <a:r>
              <a:rPr lang="en" sz="1800">
                <a:solidFill>
                  <a:srgbClr val="000000"/>
                </a:solidFill>
                <a:highlight>
                  <a:srgbClr val="F4CCCC"/>
                </a:highlight>
              </a:rPr>
              <a:t>AA</a:t>
            </a:r>
            <a:r>
              <a:rPr lang="en" sz="1800">
                <a:solidFill>
                  <a:srgbClr val="000000"/>
                </a:solidFill>
                <a:highlight>
                  <a:srgbClr val="C9DAF8"/>
                </a:highlight>
              </a:rPr>
              <a:t>T</a:t>
            </a:r>
            <a:endParaRPr/>
          </a:p>
        </p:txBody>
      </p:sp>
      <p:sp>
        <p:nvSpPr>
          <p:cNvPr id="263" name="Google Shape;263;p37"/>
          <p:cNvSpPr txBox="1"/>
          <p:nvPr/>
        </p:nvSpPr>
        <p:spPr>
          <a:xfrm>
            <a:off x="2698800" y="3476913"/>
            <a:ext cx="940800" cy="3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a:t>
            </a:r>
            <a:r>
              <a:rPr lang="en" sz="1800">
                <a:solidFill>
                  <a:srgbClr val="000000"/>
                </a:solidFill>
                <a:highlight>
                  <a:srgbClr val="C9DAF8"/>
                </a:highlight>
              </a:rPr>
              <a:t>T</a:t>
            </a:r>
            <a:r>
              <a:rPr lang="en" sz="1800">
                <a:solidFill>
                  <a:srgbClr val="000000"/>
                </a:solidFill>
                <a:highlight>
                  <a:srgbClr val="F4CCCC"/>
                </a:highlight>
              </a:rPr>
              <a:t>A</a:t>
            </a:r>
            <a:endParaRPr/>
          </a:p>
        </p:txBody>
      </p:sp>
      <p:sp>
        <p:nvSpPr>
          <p:cNvPr id="264" name="Google Shape;264;p37"/>
          <p:cNvSpPr txBox="1"/>
          <p:nvPr/>
        </p:nvSpPr>
        <p:spPr>
          <a:xfrm>
            <a:off x="3052650" y="3891500"/>
            <a:ext cx="940800" cy="25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t>
            </a:r>
            <a:r>
              <a:rPr lang="en" sz="1800">
                <a:solidFill>
                  <a:srgbClr val="000000"/>
                </a:solidFill>
                <a:highlight>
                  <a:srgbClr val="C9DAF8"/>
                </a:highlight>
              </a:rPr>
              <a:t>T</a:t>
            </a:r>
            <a:r>
              <a:rPr lang="en" sz="1800">
                <a:solidFill>
                  <a:srgbClr val="000000"/>
                </a:solidFill>
                <a:highlight>
                  <a:srgbClr val="F4CCCC"/>
                </a:highlight>
              </a:rPr>
              <a:t>AA</a:t>
            </a:r>
            <a:endParaRPr/>
          </a:p>
        </p:txBody>
      </p:sp>
      <p:sp>
        <p:nvSpPr>
          <p:cNvPr id="265" name="Google Shape;265;p37"/>
          <p:cNvSpPr txBox="1"/>
          <p:nvPr/>
        </p:nvSpPr>
        <p:spPr>
          <a:xfrm>
            <a:off x="3413200" y="3066675"/>
            <a:ext cx="985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C9DAF8"/>
                </a:highlight>
              </a:rPr>
              <a:t>T</a:t>
            </a:r>
            <a:r>
              <a:rPr lang="en" sz="1800">
                <a:solidFill>
                  <a:srgbClr val="000000"/>
                </a:solidFill>
                <a:highlight>
                  <a:srgbClr val="F4CCCC"/>
                </a:highlight>
              </a:rPr>
              <a:t>AAA</a:t>
            </a:r>
            <a:endParaRPr/>
          </a:p>
        </p:txBody>
      </p:sp>
      <p:sp>
        <p:nvSpPr>
          <p:cNvPr id="266" name="Google Shape;266;p37"/>
          <p:cNvSpPr txBox="1"/>
          <p:nvPr/>
        </p:nvSpPr>
        <p:spPr>
          <a:xfrm>
            <a:off x="3861800" y="3520188"/>
            <a:ext cx="985800" cy="3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AAAA</a:t>
            </a:r>
            <a:endParaRPr/>
          </a:p>
        </p:txBody>
      </p:sp>
      <p:sp>
        <p:nvSpPr>
          <p:cNvPr id="267" name="Google Shape;267;p37"/>
          <p:cNvSpPr txBox="1"/>
          <p:nvPr/>
        </p:nvSpPr>
        <p:spPr>
          <a:xfrm>
            <a:off x="4774400" y="3774225"/>
            <a:ext cx="854100" cy="25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AAA</a:t>
            </a:r>
            <a:r>
              <a:rPr lang="en" sz="1800">
                <a:solidFill>
                  <a:srgbClr val="000000"/>
                </a:solidFill>
                <a:highlight>
                  <a:srgbClr val="FFF2CC"/>
                </a:highlight>
              </a:rPr>
              <a:t>C</a:t>
            </a:r>
            <a:endParaRPr/>
          </a:p>
        </p:txBody>
      </p:sp>
      <p:sp>
        <p:nvSpPr>
          <p:cNvPr id="268" name="Google Shape;268;p37"/>
          <p:cNvSpPr txBox="1"/>
          <p:nvPr/>
        </p:nvSpPr>
        <p:spPr>
          <a:xfrm>
            <a:off x="4399000" y="2928200"/>
            <a:ext cx="985800" cy="25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a:t>
            </a:r>
            <a:r>
              <a:rPr lang="en" sz="1800">
                <a:solidFill>
                  <a:srgbClr val="000000"/>
                </a:solidFill>
                <a:highlight>
                  <a:srgbClr val="FFF2CC"/>
                </a:highlight>
              </a:rPr>
              <a:t>CC</a:t>
            </a:r>
            <a:endParaRPr/>
          </a:p>
        </p:txBody>
      </p:sp>
      <p:sp>
        <p:nvSpPr>
          <p:cNvPr id="269" name="Google Shape;269;p37"/>
          <p:cNvSpPr txBox="1"/>
          <p:nvPr/>
        </p:nvSpPr>
        <p:spPr>
          <a:xfrm>
            <a:off x="5265813" y="3215238"/>
            <a:ext cx="940800" cy="2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4CCCC"/>
                </a:highlight>
              </a:rPr>
              <a:t>A</a:t>
            </a:r>
            <a:r>
              <a:rPr lang="en" sz="1800">
                <a:solidFill>
                  <a:srgbClr val="000000"/>
                </a:solidFill>
                <a:highlight>
                  <a:srgbClr val="FFF2CC"/>
                </a:highlight>
              </a:rPr>
              <a:t>CC</a:t>
            </a:r>
            <a:r>
              <a:rPr lang="en" sz="1800">
                <a:solidFill>
                  <a:srgbClr val="000000"/>
                </a:solidFill>
                <a:highlight>
                  <a:srgbClr val="F4CCCC"/>
                </a:highlight>
              </a:rPr>
              <a:t>A</a:t>
            </a:r>
            <a:endParaRPr/>
          </a:p>
        </p:txBody>
      </p:sp>
      <p:sp>
        <p:nvSpPr>
          <p:cNvPr id="270" name="Google Shape;270;p37"/>
          <p:cNvSpPr txBox="1"/>
          <p:nvPr/>
        </p:nvSpPr>
        <p:spPr>
          <a:xfrm>
            <a:off x="5754375" y="3768400"/>
            <a:ext cx="854100" cy="31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rgbClr val="000000"/>
                </a:solidFill>
                <a:highlight>
                  <a:srgbClr val="FFF2CC"/>
                </a:highlight>
              </a:rPr>
              <a:t>CC</a:t>
            </a:r>
            <a:r>
              <a:rPr lang="en" sz="1800">
                <a:solidFill>
                  <a:srgbClr val="000000"/>
                </a:solidFill>
                <a:highlight>
                  <a:srgbClr val="F4CCCC"/>
                </a:highlight>
              </a:rPr>
              <a:t>A</a:t>
            </a:r>
            <a:r>
              <a:rPr lang="en" sz="1800">
                <a:solidFill>
                  <a:srgbClr val="000000"/>
                </a:solidFill>
                <a:highlight>
                  <a:srgbClr val="D9EAD3"/>
                </a:highlight>
              </a:rPr>
              <a:t>G</a:t>
            </a:r>
            <a:endParaRPr/>
          </a:p>
        </p:txBody>
      </p:sp>
      <p:sp>
        <p:nvSpPr>
          <p:cNvPr id="271" name="Google Shape;271;p37"/>
          <p:cNvSpPr txBox="1"/>
          <p:nvPr/>
        </p:nvSpPr>
        <p:spPr>
          <a:xfrm>
            <a:off x="6930025" y="2223200"/>
            <a:ext cx="854100" cy="27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800">
                <a:solidFill>
                  <a:schemeClr val="lt2"/>
                </a:solidFill>
              </a:rPr>
              <a:t>}</a:t>
            </a:r>
            <a:endParaRPr sz="14800">
              <a:solidFill>
                <a:schemeClr val="lt2"/>
              </a:solidFill>
            </a:endParaRPr>
          </a:p>
        </p:txBody>
      </p:sp>
      <p:sp>
        <p:nvSpPr>
          <p:cNvPr id="272" name="Google Shape;272;p37"/>
          <p:cNvSpPr txBox="1"/>
          <p:nvPr/>
        </p:nvSpPr>
        <p:spPr>
          <a:xfrm>
            <a:off x="7704100" y="3124900"/>
            <a:ext cx="12342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i="1">
                <a:solidFill>
                  <a:schemeClr val="accent1"/>
                </a:solidFill>
                <a:latin typeface="PT Sans Narrow"/>
                <a:ea typeface="PT Sans Narrow"/>
                <a:cs typeface="PT Sans Narrow"/>
                <a:sym typeface="PT Sans Narrow"/>
              </a:rPr>
              <a:t>k-mers</a:t>
            </a:r>
            <a:endParaRPr sz="3000" b="1" i="1">
              <a:solidFill>
                <a:schemeClr val="accent1"/>
              </a:solidFill>
              <a:latin typeface="PT Sans Narrow"/>
              <a:ea typeface="PT Sans Narrow"/>
              <a:cs typeface="PT Sans Narrow"/>
              <a:sym typeface="PT Sans Narrow"/>
            </a:endParaRPr>
          </a:p>
          <a:p>
            <a:pPr marL="0" lvl="0" indent="0" algn="ctr" rtl="0">
              <a:spcBef>
                <a:spcPts val="0"/>
              </a:spcBef>
              <a:spcAft>
                <a:spcPts val="0"/>
              </a:spcAft>
              <a:buNone/>
            </a:pPr>
            <a:r>
              <a:rPr lang="en">
                <a:solidFill>
                  <a:schemeClr val="dk2"/>
                </a:solidFill>
                <a:latin typeface="Open Sans SemiBold"/>
                <a:ea typeface="Open Sans SemiBold"/>
                <a:cs typeface="Open Sans SemiBold"/>
                <a:sym typeface="Open Sans SemiBold"/>
              </a:rPr>
              <a:t>(e.g. k=4)</a:t>
            </a:r>
            <a:endParaRPr>
              <a:solidFill>
                <a:schemeClr val="dk2"/>
              </a:solidFill>
              <a:latin typeface="Open Sans SemiBold"/>
              <a:ea typeface="Open Sans SemiBold"/>
              <a:cs typeface="Open Sans SemiBold"/>
              <a:sym typeface="Open Sans SemiBold"/>
            </a:endParaRPr>
          </a:p>
        </p:txBody>
      </p:sp>
      <p:sp>
        <p:nvSpPr>
          <p:cNvPr id="273" name="Google Shape;273;p37"/>
          <p:cNvSpPr txBox="1"/>
          <p:nvPr/>
        </p:nvSpPr>
        <p:spPr>
          <a:xfrm>
            <a:off x="512725" y="3157250"/>
            <a:ext cx="6722100" cy="16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0">
                <a:solidFill>
                  <a:schemeClr val="dk2"/>
                </a:solidFill>
                <a:latin typeface="Times New Roman"/>
                <a:ea typeface="Times New Roman"/>
                <a:cs typeface="Times New Roman"/>
                <a:sym typeface="Times New Roman"/>
              </a:rPr>
              <a:t>...</a:t>
            </a:r>
            <a:endParaRPr sz="11000">
              <a:solidFill>
                <a:schemeClr val="dk2"/>
              </a:solidFill>
              <a:latin typeface="Times New Roman"/>
              <a:ea typeface="Times New Roman"/>
              <a:cs typeface="Times New Roman"/>
              <a:sym typeface="Times New Roman"/>
            </a:endParaRPr>
          </a:p>
        </p:txBody>
      </p:sp>
      <p:grpSp>
        <p:nvGrpSpPr>
          <p:cNvPr id="274" name="Google Shape;274;p37"/>
          <p:cNvGrpSpPr/>
          <p:nvPr/>
        </p:nvGrpSpPr>
        <p:grpSpPr>
          <a:xfrm>
            <a:off x="464025" y="995925"/>
            <a:ext cx="777900" cy="1768500"/>
            <a:chOff x="464025" y="995925"/>
            <a:chExt cx="777900" cy="1768500"/>
          </a:xfrm>
        </p:grpSpPr>
        <p:sp>
          <p:nvSpPr>
            <p:cNvPr id="275" name="Google Shape;275;p37"/>
            <p:cNvSpPr/>
            <p:nvPr/>
          </p:nvSpPr>
          <p:spPr>
            <a:xfrm>
              <a:off x="464025" y="995925"/>
              <a:ext cx="777900" cy="3936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7"/>
            <p:cNvCxnSpPr>
              <a:stCxn id="275" idx="2"/>
              <a:endCxn id="255" idx="0"/>
            </p:cNvCxnSpPr>
            <p:nvPr/>
          </p:nvCxnSpPr>
          <p:spPr>
            <a:xfrm>
              <a:off x="852975" y="1389525"/>
              <a:ext cx="0" cy="1374900"/>
            </a:xfrm>
            <a:prstGeom prst="straightConnector1">
              <a:avLst/>
            </a:prstGeom>
            <a:noFill/>
            <a:ln w="38100" cap="flat" cmpd="sng">
              <a:solidFill>
                <a:schemeClr val="dk2"/>
              </a:solidFill>
              <a:prstDash val="solid"/>
              <a:round/>
              <a:headEnd type="none" w="med" len="med"/>
              <a:tailEnd type="triangle" w="med" len="med"/>
            </a:ln>
          </p:spPr>
        </p:cxnSp>
      </p:grpSp>
      <p:grpSp>
        <p:nvGrpSpPr>
          <p:cNvPr id="277" name="Google Shape;277;p37"/>
          <p:cNvGrpSpPr/>
          <p:nvPr/>
        </p:nvGrpSpPr>
        <p:grpSpPr>
          <a:xfrm>
            <a:off x="692625" y="995925"/>
            <a:ext cx="777900" cy="2235300"/>
            <a:chOff x="692625" y="995925"/>
            <a:chExt cx="777900" cy="2235300"/>
          </a:xfrm>
        </p:grpSpPr>
        <p:sp>
          <p:nvSpPr>
            <p:cNvPr id="278" name="Google Shape;278;p37"/>
            <p:cNvSpPr/>
            <p:nvPr/>
          </p:nvSpPr>
          <p:spPr>
            <a:xfrm>
              <a:off x="692625" y="995925"/>
              <a:ext cx="777900" cy="3936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37"/>
            <p:cNvCxnSpPr>
              <a:stCxn id="278" idx="2"/>
              <a:endCxn id="257" idx="0"/>
            </p:cNvCxnSpPr>
            <p:nvPr/>
          </p:nvCxnSpPr>
          <p:spPr>
            <a:xfrm>
              <a:off x="1081575" y="1389525"/>
              <a:ext cx="29700" cy="1841700"/>
            </a:xfrm>
            <a:prstGeom prst="straightConnector1">
              <a:avLst/>
            </a:prstGeom>
            <a:noFill/>
            <a:ln w="38100" cap="flat" cmpd="sng">
              <a:solidFill>
                <a:schemeClr val="dk2"/>
              </a:solidFill>
              <a:prstDash val="solid"/>
              <a:round/>
              <a:headEnd type="none" w="med" len="med"/>
              <a:tailEnd type="triangle" w="med" len="med"/>
            </a:ln>
          </p:spPr>
        </p:cxnSp>
      </p:grpSp>
      <p:sp>
        <p:nvSpPr>
          <p:cNvPr id="280" name="Google Shape;280;p37"/>
          <p:cNvSpPr/>
          <p:nvPr/>
        </p:nvSpPr>
        <p:spPr>
          <a:xfrm>
            <a:off x="8009950" y="2298750"/>
            <a:ext cx="548700" cy="5373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3" name="Google Shape;283;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Counting K-</a:t>
            </a:r>
            <a:r>
              <a:rPr lang="en" dirty="0" err="1"/>
              <a:t>mers</a:t>
            </a:r>
            <a:r>
              <a:rPr lang="en" dirty="0"/>
              <a:t> to Remove Errors</a:t>
            </a:r>
            <a:endParaRPr dirty="0"/>
          </a:p>
        </p:txBody>
      </p:sp>
    </p:spTree>
    <p:custDataLst>
      <p:tags r:id="rId1"/>
    </p:custDataLst>
    <p:extLst>
      <p:ext uri="{BB962C8B-B14F-4D97-AF65-F5344CB8AC3E}">
        <p14:creationId xmlns:p14="http://schemas.microsoft.com/office/powerpoint/2010/main" val="1801098306"/>
      </p:ext>
    </p:extLst>
  </p:cSld>
  <p:clrMapOvr>
    <a:masterClrMapping/>
  </p:clrMapOvr>
  <mc:AlternateContent xmlns:mc="http://schemas.openxmlformats.org/markup-compatibility/2006" xmlns:p14="http://schemas.microsoft.com/office/powerpoint/2010/main">
    <mc:Choice Requires="p14">
      <p:transition spd="slow" p14:dur="2000" advTm="54442"/>
    </mc:Choice>
    <mc:Fallback xmlns="">
      <p:transition spd="slow" advTm="54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B4DD3C-7B30-E2B7-AB13-2B7D2173DC69}"/>
              </a:ext>
            </a:extLst>
          </p:cNvPr>
          <p:cNvSpPr/>
          <p:nvPr/>
        </p:nvSpPr>
        <p:spPr>
          <a:xfrm>
            <a:off x="0" y="725864"/>
            <a:ext cx="9144000" cy="3978111"/>
          </a:xfrm>
          <a:prstGeom prst="rect">
            <a:avLst/>
          </a:prstGeom>
          <a:solidFill>
            <a:srgbClr val="002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65CA094-127F-BA4C-9C13-9BE21C7CEA9F}"/>
              </a:ext>
            </a:extLst>
          </p:cNvPr>
          <p:cNvSpPr>
            <a:spLocks noGrp="1"/>
          </p:cNvSpPr>
          <p:nvPr>
            <p:ph type="title"/>
          </p:nvPr>
        </p:nvSpPr>
        <p:spPr>
          <a:xfrm>
            <a:off x="360341" y="115267"/>
            <a:ext cx="8592465" cy="493613"/>
          </a:xfrm>
        </p:spPr>
        <p:txBody>
          <a:bodyPr>
            <a:normAutofit/>
          </a:bodyPr>
          <a:lstStyle/>
          <a:p>
            <a:r>
              <a:rPr lang="en-US" sz="2800" dirty="0"/>
              <a:t>Sequencing continues to improve in cost and quality</a:t>
            </a:r>
          </a:p>
        </p:txBody>
      </p:sp>
      <p:pic>
        <p:nvPicPr>
          <p:cNvPr id="2050" name="Picture 2" descr="Sequencing Cost Per Megabase">
            <a:extLst>
              <a:ext uri="{FF2B5EF4-FFF2-40B4-BE49-F238E27FC236}">
                <a16:creationId xmlns:a16="http://schemas.microsoft.com/office/drawing/2014/main" id="{5EB136E0-C7BD-22F2-9FD2-447828BA2C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78" b="6940"/>
          <a:stretch/>
        </p:blipFill>
        <p:spPr bwMode="auto">
          <a:xfrm>
            <a:off x="634637" y="820130"/>
            <a:ext cx="7874727" cy="383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093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0131" y="1"/>
            <a:ext cx="7969469" cy="709448"/>
          </a:xfrm>
        </p:spPr>
        <p:txBody>
          <a:bodyPr>
            <a:noAutofit/>
          </a:bodyPr>
          <a:lstStyle/>
          <a:p>
            <a:r>
              <a:rPr lang="en-US" dirty="0"/>
              <a:t>Distributed Hash Tables of K-</a:t>
            </a:r>
            <a:r>
              <a:rPr lang="en-US" dirty="0" err="1"/>
              <a:t>Mers</a:t>
            </a:r>
            <a:endParaRPr lang="en-US" dirty="0"/>
          </a:p>
        </p:txBody>
      </p:sp>
      <p:sp>
        <p:nvSpPr>
          <p:cNvPr id="124" name="Rectangle 123">
            <a:extLst>
              <a:ext uri="{FF2B5EF4-FFF2-40B4-BE49-F238E27FC236}">
                <a16:creationId xmlns:a16="http://schemas.microsoft.com/office/drawing/2014/main" id="{7AE6CACA-0E5F-9B43-969F-8DCD4D565E17}"/>
              </a:ext>
            </a:extLst>
          </p:cNvPr>
          <p:cNvSpPr/>
          <p:nvPr/>
        </p:nvSpPr>
        <p:spPr>
          <a:xfrm>
            <a:off x="647700" y="731294"/>
            <a:ext cx="3924300" cy="400110"/>
          </a:xfrm>
          <a:prstGeom prst="rect">
            <a:avLst/>
          </a:prstGeom>
        </p:spPr>
        <p:txBody>
          <a:bodyPr wrap="square">
            <a:spAutoFit/>
          </a:bodyPr>
          <a:lstStyle/>
          <a:p>
            <a:r>
              <a:rPr lang="en-US" sz="2000" i="1" dirty="0"/>
              <a:t>Make hash table of </a:t>
            </a:r>
            <a:r>
              <a:rPr lang="en-US" sz="2000" i="1" dirty="0">
                <a:sym typeface="Wingdings"/>
              </a:rPr>
              <a:t>k-</a:t>
            </a:r>
            <a:r>
              <a:rPr lang="en-US" sz="2000" i="1" dirty="0" err="1">
                <a:sym typeface="Wingdings"/>
              </a:rPr>
              <a:t>mers</a:t>
            </a:r>
            <a:endParaRPr lang="en-US" sz="2000" i="1" dirty="0">
              <a:sym typeface="Wingdings"/>
            </a:endParaRPr>
          </a:p>
        </p:txBody>
      </p:sp>
      <p:sp>
        <p:nvSpPr>
          <p:cNvPr id="126" name="Rectangle 125">
            <a:extLst>
              <a:ext uri="{FF2B5EF4-FFF2-40B4-BE49-F238E27FC236}">
                <a16:creationId xmlns:a16="http://schemas.microsoft.com/office/drawing/2014/main" id="{0C1B34B9-E3DB-FF40-BA75-CF1D91E1F68F}"/>
              </a:ext>
            </a:extLst>
          </p:cNvPr>
          <p:cNvSpPr/>
          <p:nvPr/>
        </p:nvSpPr>
        <p:spPr>
          <a:xfrm>
            <a:off x="647700" y="4307762"/>
            <a:ext cx="3924300" cy="307777"/>
          </a:xfrm>
          <a:prstGeom prst="rect">
            <a:avLst/>
          </a:prstGeom>
        </p:spPr>
        <p:txBody>
          <a:bodyPr wrap="square">
            <a:spAutoFit/>
          </a:bodyPr>
          <a:lstStyle/>
          <a:p>
            <a:r>
              <a:rPr lang="en-US" i="1" dirty="0">
                <a:sym typeface="Wingdings"/>
              </a:rPr>
              <a:t>1-sided communication to insert / lookup</a:t>
            </a:r>
          </a:p>
        </p:txBody>
      </p:sp>
      <p:sp>
        <p:nvSpPr>
          <p:cNvPr id="8" name="Slide Number Placeholder 7">
            <a:extLst>
              <a:ext uri="{FF2B5EF4-FFF2-40B4-BE49-F238E27FC236}">
                <a16:creationId xmlns:a16="http://schemas.microsoft.com/office/drawing/2014/main" id="{4E6AB358-7546-CA4C-82B5-E32A8811B522}"/>
              </a:ext>
            </a:extLst>
          </p:cNvPr>
          <p:cNvSpPr>
            <a:spLocks noGrp="1"/>
          </p:cNvSpPr>
          <p:nvPr>
            <p:ph type="sldNum" sz="quarter" idx="10"/>
          </p:nvPr>
        </p:nvSpPr>
        <p:spPr/>
        <p:txBody>
          <a:bodyPr/>
          <a:lstStyle/>
          <a:p>
            <a:r>
              <a:rPr lang="en-US"/>
              <a:t>- </a:t>
            </a:r>
            <a:fld id="{D174BAF6-F8F2-EF4F-936C-8DF63288C82F}" type="slidenum">
              <a:rPr lang="en-US" smtClean="0"/>
              <a:pPr/>
              <a:t>40</a:t>
            </a:fld>
            <a:r>
              <a:rPr lang="en-US"/>
              <a:t> -</a:t>
            </a:r>
            <a:endParaRPr lang="en-US" dirty="0"/>
          </a:p>
        </p:txBody>
      </p:sp>
      <p:sp>
        <p:nvSpPr>
          <p:cNvPr id="2" name="TextBox 1">
            <a:extLst>
              <a:ext uri="{FF2B5EF4-FFF2-40B4-BE49-F238E27FC236}">
                <a16:creationId xmlns:a16="http://schemas.microsoft.com/office/drawing/2014/main" id="{704B547A-4606-1440-835A-5C20B22D3B16}"/>
              </a:ext>
            </a:extLst>
          </p:cNvPr>
          <p:cNvSpPr txBox="1"/>
          <p:nvPr/>
        </p:nvSpPr>
        <p:spPr>
          <a:xfrm>
            <a:off x="4330635" y="1200476"/>
            <a:ext cx="4293163" cy="3170099"/>
          </a:xfrm>
          <a:prstGeom prst="rect">
            <a:avLst/>
          </a:prstGeom>
          <a:noFill/>
        </p:spPr>
        <p:txBody>
          <a:bodyPr wrap="none" rtlCol="0">
            <a:spAutoFit/>
          </a:bodyPr>
          <a:lstStyle/>
          <a:p>
            <a:r>
              <a:rPr lang="en-US" sz="2000" b="1" dirty="0">
                <a:solidFill>
                  <a:srgbClr val="C00000"/>
                </a:solidFill>
              </a:rPr>
              <a:t>Keys </a:t>
            </a:r>
            <a:r>
              <a:rPr lang="en-US" sz="2000" dirty="0"/>
              <a:t>are fixed-length strings:</a:t>
            </a:r>
          </a:p>
          <a:p>
            <a:endParaRPr lang="en-US" sz="2000" dirty="0"/>
          </a:p>
          <a:p>
            <a:r>
              <a:rPr lang="en-US" sz="2000" b="1" dirty="0">
                <a:solidFill>
                  <a:srgbClr val="C00000"/>
                </a:solidFill>
              </a:rPr>
              <a:t>Values </a:t>
            </a:r>
            <a:r>
              <a:rPr lang="en-US" sz="2000" dirty="0"/>
              <a:t>depend on application:</a:t>
            </a:r>
          </a:p>
          <a:p>
            <a:pPr marL="285750" indent="-285750">
              <a:buFont typeface="Arial" panose="020B0604020202020204" pitchFamily="34" charset="0"/>
              <a:buChar char="•"/>
            </a:pPr>
            <a:r>
              <a:rPr lang="en-US" sz="2000" dirty="0"/>
              <a:t>A count to remove singletons</a:t>
            </a:r>
          </a:p>
          <a:p>
            <a:endParaRPr lang="en-US" sz="2000" dirty="0"/>
          </a:p>
          <a:p>
            <a:endParaRPr lang="en-US" sz="2000" dirty="0"/>
          </a:p>
          <a:p>
            <a:r>
              <a:rPr lang="en-US" sz="2000" dirty="0"/>
              <a:t>Close to k-times memory blowup</a:t>
            </a:r>
          </a:p>
          <a:p>
            <a:pPr marL="342900" indent="-342900">
              <a:buFont typeface="Arial" panose="020B0604020202020204" pitchFamily="34" charset="0"/>
              <a:buChar char="•"/>
            </a:pPr>
            <a:r>
              <a:rPr lang="en-US" sz="2000" dirty="0"/>
              <a:t>Use Bloom filter to reduce space</a:t>
            </a:r>
          </a:p>
          <a:p>
            <a:pPr marL="342900" indent="-342900">
              <a:buFont typeface="Arial" panose="020B0604020202020204" pitchFamily="34" charset="0"/>
              <a:buChar char="•"/>
            </a:pPr>
            <a:r>
              <a:rPr lang="en-US" sz="2000" dirty="0"/>
              <a:t>Asynchronous insert with UPC++</a:t>
            </a:r>
          </a:p>
          <a:p>
            <a:endParaRPr lang="en-US" sz="2000" dirty="0"/>
          </a:p>
        </p:txBody>
      </p:sp>
      <p:sp>
        <p:nvSpPr>
          <p:cNvPr id="21" name="TextBox 20">
            <a:extLst>
              <a:ext uri="{FF2B5EF4-FFF2-40B4-BE49-F238E27FC236}">
                <a16:creationId xmlns:a16="http://schemas.microsoft.com/office/drawing/2014/main" id="{9BED17F9-FF8B-EF4D-978C-ADADE9309146}"/>
              </a:ext>
            </a:extLst>
          </p:cNvPr>
          <p:cNvSpPr txBox="1"/>
          <p:nvPr/>
        </p:nvSpPr>
        <p:spPr>
          <a:xfrm>
            <a:off x="1289279" y="1421775"/>
            <a:ext cx="2372710" cy="646331"/>
          </a:xfrm>
          <a:prstGeom prst="rect">
            <a:avLst/>
          </a:prstGeom>
          <a:noFill/>
        </p:spPr>
        <p:txBody>
          <a:bodyPr wrap="square" rtlCol="0">
            <a:spAutoFit/>
          </a:bodyPr>
          <a:lstStyle/>
          <a:p>
            <a:r>
              <a:rPr lang="en-US" sz="1200" b="1" dirty="0">
                <a:latin typeface="Courier New" panose="02070309020205020404" pitchFamily="49" charset="0"/>
              </a:rPr>
              <a:t>AAC     TGA     CCG</a:t>
            </a:r>
          </a:p>
          <a:p>
            <a:r>
              <a:rPr lang="en-US" sz="1200" b="1" dirty="0">
                <a:latin typeface="Courier New" panose="02070309020205020404" pitchFamily="49" charset="0"/>
              </a:rPr>
              <a:t> ACC     GAT     CGT</a:t>
            </a:r>
          </a:p>
          <a:p>
            <a:r>
              <a:rPr lang="en-US" sz="1200" b="1" dirty="0">
                <a:latin typeface="Courier New" panose="02070309020205020404" pitchFamily="49" charset="0"/>
              </a:rPr>
              <a:t>  CCT     ATT     GTC</a:t>
            </a:r>
          </a:p>
        </p:txBody>
      </p:sp>
      <p:grpSp>
        <p:nvGrpSpPr>
          <p:cNvPr id="22" name="Group 21">
            <a:extLst>
              <a:ext uri="{FF2B5EF4-FFF2-40B4-BE49-F238E27FC236}">
                <a16:creationId xmlns:a16="http://schemas.microsoft.com/office/drawing/2014/main" id="{FDB6E356-31F1-B649-92B6-B85B656C9AE4}"/>
              </a:ext>
            </a:extLst>
          </p:cNvPr>
          <p:cNvGrpSpPr/>
          <p:nvPr/>
        </p:nvGrpSpPr>
        <p:grpSpPr>
          <a:xfrm>
            <a:off x="1404594" y="1621410"/>
            <a:ext cx="2111279" cy="3073692"/>
            <a:chOff x="6292254" y="1844565"/>
            <a:chExt cx="1511677" cy="2490997"/>
          </a:xfrm>
          <a:scene3d>
            <a:camera prst="orthographicFront">
              <a:rot lat="0" lon="0" rev="16200000"/>
            </a:camera>
            <a:lightRig rig="threePt" dir="t"/>
          </a:scene3d>
        </p:grpSpPr>
        <p:pic>
          <p:nvPicPr>
            <p:cNvPr id="23" name="Picture 22" descr="ht.pdf">
              <a:extLst>
                <a:ext uri="{FF2B5EF4-FFF2-40B4-BE49-F238E27FC236}">
                  <a16:creationId xmlns:a16="http://schemas.microsoft.com/office/drawing/2014/main" id="{24E4CE6F-EBE7-134F-8F2D-A8660152FB0A}"/>
                </a:ext>
              </a:extLst>
            </p:cNvPr>
            <p:cNvPicPr>
              <a:picLocks noChangeAspect="1"/>
            </p:cNvPicPr>
            <p:nvPr/>
          </p:nvPicPr>
          <p:blipFill rotWithShape="1">
            <a:blip r:embed="rId2">
              <a:extLst>
                <a:ext uri="{28A0092B-C50C-407E-A947-70E740481C1C}">
                  <a14:useLocalDpi xmlns:a14="http://schemas.microsoft.com/office/drawing/2010/main"/>
                </a:ext>
              </a:extLst>
            </a:blip>
            <a:srcRect t="6211" r="36870"/>
            <a:stretch/>
          </p:blipFill>
          <p:spPr>
            <a:xfrm>
              <a:off x="6292254" y="1844565"/>
              <a:ext cx="1511677" cy="2490997"/>
            </a:xfrm>
            <a:prstGeom prst="rect">
              <a:avLst/>
            </a:prstGeom>
          </p:spPr>
        </p:pic>
        <p:sp>
          <p:nvSpPr>
            <p:cNvPr id="24" name="Rectangle 23">
              <a:extLst>
                <a:ext uri="{FF2B5EF4-FFF2-40B4-BE49-F238E27FC236}">
                  <a16:creationId xmlns:a16="http://schemas.microsoft.com/office/drawing/2014/main" id="{8111E102-9A76-D647-8E13-AA0371A81841}"/>
                </a:ext>
              </a:extLst>
            </p:cNvPr>
            <p:cNvSpPr/>
            <p:nvPr/>
          </p:nvSpPr>
          <p:spPr>
            <a:xfrm>
              <a:off x="7497263" y="2115682"/>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5" name="Rectangle 24">
              <a:extLst>
                <a:ext uri="{FF2B5EF4-FFF2-40B4-BE49-F238E27FC236}">
                  <a16:creationId xmlns:a16="http://schemas.microsoft.com/office/drawing/2014/main" id="{80F3F096-59CE-9A48-978F-466C901EC1EB}"/>
                </a:ext>
              </a:extLst>
            </p:cNvPr>
            <p:cNvSpPr/>
            <p:nvPr/>
          </p:nvSpPr>
          <p:spPr>
            <a:xfrm>
              <a:off x="6882375" y="211446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6" name="Rectangle 25">
              <a:extLst>
                <a:ext uri="{FF2B5EF4-FFF2-40B4-BE49-F238E27FC236}">
                  <a16:creationId xmlns:a16="http://schemas.microsoft.com/office/drawing/2014/main" id="{55F45BF5-FC06-1648-97C2-AD1C0B210B9F}"/>
                </a:ext>
              </a:extLst>
            </p:cNvPr>
            <p:cNvSpPr/>
            <p:nvPr/>
          </p:nvSpPr>
          <p:spPr>
            <a:xfrm>
              <a:off x="6882375" y="2303760"/>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7" name="Rectangle 26">
              <a:extLst>
                <a:ext uri="{FF2B5EF4-FFF2-40B4-BE49-F238E27FC236}">
                  <a16:creationId xmlns:a16="http://schemas.microsoft.com/office/drawing/2014/main" id="{DBA0ED94-02B6-9B4C-8A13-D0B82B1A20A3}"/>
                </a:ext>
              </a:extLst>
            </p:cNvPr>
            <p:cNvSpPr/>
            <p:nvPr/>
          </p:nvSpPr>
          <p:spPr>
            <a:xfrm>
              <a:off x="6879161" y="2667782"/>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8" name="Rectangle 27">
              <a:extLst>
                <a:ext uri="{FF2B5EF4-FFF2-40B4-BE49-F238E27FC236}">
                  <a16:creationId xmlns:a16="http://schemas.microsoft.com/office/drawing/2014/main" id="{A662A1D7-913C-2244-BCDA-39D4727AADA9}"/>
                </a:ext>
              </a:extLst>
            </p:cNvPr>
            <p:cNvSpPr/>
            <p:nvPr/>
          </p:nvSpPr>
          <p:spPr>
            <a:xfrm>
              <a:off x="7486551" y="3031803"/>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9" name="Rectangle 28">
              <a:extLst>
                <a:ext uri="{FF2B5EF4-FFF2-40B4-BE49-F238E27FC236}">
                  <a16:creationId xmlns:a16="http://schemas.microsoft.com/office/drawing/2014/main" id="{450882EC-2E5F-544A-8249-223D92986725}"/>
                </a:ext>
              </a:extLst>
            </p:cNvPr>
            <p:cNvSpPr/>
            <p:nvPr/>
          </p:nvSpPr>
          <p:spPr>
            <a:xfrm>
              <a:off x="6872729" y="3024524"/>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0" name="Rectangle 29">
              <a:extLst>
                <a:ext uri="{FF2B5EF4-FFF2-40B4-BE49-F238E27FC236}">
                  <a16:creationId xmlns:a16="http://schemas.microsoft.com/office/drawing/2014/main" id="{5D32A8DF-F84C-384A-8C20-E33DB0FF2665}"/>
                </a:ext>
              </a:extLst>
            </p:cNvPr>
            <p:cNvSpPr/>
            <p:nvPr/>
          </p:nvSpPr>
          <p:spPr>
            <a:xfrm>
              <a:off x="6882374" y="321380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1" name="Rectangle 30">
              <a:extLst>
                <a:ext uri="{FF2B5EF4-FFF2-40B4-BE49-F238E27FC236}">
                  <a16:creationId xmlns:a16="http://schemas.microsoft.com/office/drawing/2014/main" id="{09F8BFB0-231A-174E-A19E-C94082DAC595}"/>
                </a:ext>
              </a:extLst>
            </p:cNvPr>
            <p:cNvSpPr/>
            <p:nvPr/>
          </p:nvSpPr>
          <p:spPr>
            <a:xfrm>
              <a:off x="6877118" y="3579049"/>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2" name="Rectangle 31">
              <a:extLst>
                <a:ext uri="{FF2B5EF4-FFF2-40B4-BE49-F238E27FC236}">
                  <a16:creationId xmlns:a16="http://schemas.microsoft.com/office/drawing/2014/main" id="{CCC7CD50-82AD-5E4A-BFD2-1C30308D7047}"/>
                </a:ext>
              </a:extLst>
            </p:cNvPr>
            <p:cNvSpPr/>
            <p:nvPr/>
          </p:nvSpPr>
          <p:spPr>
            <a:xfrm>
              <a:off x="6869236" y="3768235"/>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3" name="Rectangle 32">
              <a:extLst>
                <a:ext uri="{FF2B5EF4-FFF2-40B4-BE49-F238E27FC236}">
                  <a16:creationId xmlns:a16="http://schemas.microsoft.com/office/drawing/2014/main" id="{73645136-ABE8-054C-902B-C2BC4E47B25B}"/>
                </a:ext>
              </a:extLst>
            </p:cNvPr>
            <p:cNvSpPr/>
            <p:nvPr/>
          </p:nvSpPr>
          <p:spPr>
            <a:xfrm>
              <a:off x="6869236" y="4138725"/>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4" name="Rectangle 33">
              <a:extLst>
                <a:ext uri="{FF2B5EF4-FFF2-40B4-BE49-F238E27FC236}">
                  <a16:creationId xmlns:a16="http://schemas.microsoft.com/office/drawing/2014/main" id="{8CB7FB9E-FBB3-714E-B8B7-7ECB78B7AB8E}"/>
                </a:ext>
              </a:extLst>
            </p:cNvPr>
            <p:cNvSpPr/>
            <p:nvPr/>
          </p:nvSpPr>
          <p:spPr>
            <a:xfrm>
              <a:off x="7507739" y="414660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grpSp>
    </p:spTree>
    <p:extLst>
      <p:ext uri="{BB962C8B-B14F-4D97-AF65-F5344CB8AC3E}">
        <p14:creationId xmlns:p14="http://schemas.microsoft.com/office/powerpoint/2010/main" val="4236060410"/>
      </p:ext>
    </p:extLst>
  </p:cSld>
  <p:clrMapOvr>
    <a:masterClrMapping/>
  </p:clrMapOvr>
  <mc:AlternateContent xmlns:mc="http://schemas.openxmlformats.org/markup-compatibility/2006" xmlns:p14="http://schemas.microsoft.com/office/powerpoint/2010/main">
    <mc:Choice Requires="p14">
      <p:transition spd="slow" p14:dur="2000" advTm="91637"/>
    </mc:Choice>
    <mc:Fallback xmlns="">
      <p:transition spd="slow" advTm="9163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E298-1BCC-5347-B32B-F1ED63162B81}"/>
              </a:ext>
            </a:extLst>
          </p:cNvPr>
          <p:cNvSpPr>
            <a:spLocks noGrp="1"/>
          </p:cNvSpPr>
          <p:nvPr>
            <p:ph type="title"/>
          </p:nvPr>
        </p:nvSpPr>
        <p:spPr/>
        <p:txBody>
          <a:bodyPr>
            <a:normAutofit/>
          </a:bodyPr>
          <a:lstStyle/>
          <a:p>
            <a:r>
              <a:rPr lang="en-US" dirty="0"/>
              <a:t>K-</a:t>
            </a:r>
            <a:r>
              <a:rPr lang="en-US" dirty="0" err="1"/>
              <a:t>mer</a:t>
            </a:r>
            <a:r>
              <a:rPr lang="en-US" dirty="0"/>
              <a:t> counting: All the Wires All the Time</a:t>
            </a:r>
          </a:p>
        </p:txBody>
      </p:sp>
      <p:pic>
        <p:nvPicPr>
          <p:cNvPr id="4" name="Picture 3">
            <a:extLst>
              <a:ext uri="{FF2B5EF4-FFF2-40B4-BE49-F238E27FC236}">
                <a16:creationId xmlns:a16="http://schemas.microsoft.com/office/drawing/2014/main" id="{4BB9B940-3C23-4945-B812-1A6252503FAB}"/>
              </a:ext>
            </a:extLst>
          </p:cNvPr>
          <p:cNvPicPr>
            <a:picLocks noChangeAspect="1"/>
          </p:cNvPicPr>
          <p:nvPr/>
        </p:nvPicPr>
        <p:blipFill rotWithShape="1">
          <a:blip r:embed="rId2"/>
          <a:srcRect t="7498" r="537"/>
          <a:stretch/>
        </p:blipFill>
        <p:spPr>
          <a:xfrm>
            <a:off x="1014489" y="853263"/>
            <a:ext cx="7409427" cy="3454786"/>
          </a:xfrm>
          <a:prstGeom prst="rect">
            <a:avLst/>
          </a:prstGeom>
        </p:spPr>
      </p:pic>
      <p:sp>
        <p:nvSpPr>
          <p:cNvPr id="5" name="TextBox 4">
            <a:extLst>
              <a:ext uri="{FF2B5EF4-FFF2-40B4-BE49-F238E27FC236}">
                <a16:creationId xmlns:a16="http://schemas.microsoft.com/office/drawing/2014/main" id="{BF979B90-5874-0A4D-B6A3-EC098E607A67}"/>
              </a:ext>
            </a:extLst>
          </p:cNvPr>
          <p:cNvSpPr txBox="1"/>
          <p:nvPr/>
        </p:nvSpPr>
        <p:spPr>
          <a:xfrm>
            <a:off x="292231" y="4297663"/>
            <a:ext cx="8691513" cy="369332"/>
          </a:xfrm>
          <a:prstGeom prst="rect">
            <a:avLst/>
          </a:prstGeom>
          <a:noFill/>
        </p:spPr>
        <p:txBody>
          <a:bodyPr wrap="square" rtlCol="0">
            <a:spAutoFit/>
          </a:bodyPr>
          <a:lstStyle/>
          <a:p>
            <a:r>
              <a:rPr lang="en-US" sz="1800" dirty="0"/>
              <a:t>Bulk-synchronous MPI vs Asynchronous 1-sided UPC++ (w/ and w/out Bloom Filter)</a:t>
            </a:r>
          </a:p>
        </p:txBody>
      </p:sp>
      <p:sp>
        <p:nvSpPr>
          <p:cNvPr id="6" name="TextBox 5">
            <a:extLst>
              <a:ext uri="{FF2B5EF4-FFF2-40B4-BE49-F238E27FC236}">
                <a16:creationId xmlns:a16="http://schemas.microsoft.com/office/drawing/2014/main" id="{84F84408-1C55-CF43-9F69-4770934585AA}"/>
              </a:ext>
            </a:extLst>
          </p:cNvPr>
          <p:cNvSpPr txBox="1"/>
          <p:nvPr/>
        </p:nvSpPr>
        <p:spPr>
          <a:xfrm>
            <a:off x="7730137" y="1029431"/>
            <a:ext cx="1310161" cy="1054135"/>
          </a:xfrm>
          <a:prstGeom prst="rect">
            <a:avLst/>
          </a:prstGeom>
          <a:solidFill>
            <a:schemeClr val="bg1"/>
          </a:solidFill>
          <a:effectLst/>
        </p:spPr>
        <p:txBody>
          <a:bodyPr wrap="square" lIns="0" rtlCol="0">
            <a:spAutoFit/>
          </a:bodyPr>
          <a:lstStyle/>
          <a:p>
            <a:pPr>
              <a:spcAft>
                <a:spcPts val="450"/>
              </a:spcAft>
            </a:pPr>
            <a:r>
              <a:rPr lang="en-US" sz="1000" dirty="0"/>
              <a:t>MPI with bloom filter </a:t>
            </a:r>
          </a:p>
          <a:p>
            <a:pPr>
              <a:spcAft>
                <a:spcPts val="450"/>
              </a:spcAft>
            </a:pPr>
            <a:r>
              <a:rPr lang="en-US" sz="1000" dirty="0"/>
              <a:t>UPC++ with bloom filter</a:t>
            </a:r>
          </a:p>
          <a:p>
            <a:pPr>
              <a:spcAft>
                <a:spcPts val="450"/>
              </a:spcAft>
            </a:pPr>
            <a:r>
              <a:rPr lang="en-US" sz="1000" dirty="0"/>
              <a:t>UPC++ without</a:t>
            </a:r>
          </a:p>
          <a:p>
            <a:pPr>
              <a:spcAft>
                <a:spcPts val="450"/>
              </a:spcAft>
            </a:pPr>
            <a:endParaRPr lang="en-US" sz="1000" dirty="0"/>
          </a:p>
        </p:txBody>
      </p:sp>
      <p:sp>
        <p:nvSpPr>
          <p:cNvPr id="8" name="Rectangle 7">
            <a:extLst>
              <a:ext uri="{FF2B5EF4-FFF2-40B4-BE49-F238E27FC236}">
                <a16:creationId xmlns:a16="http://schemas.microsoft.com/office/drawing/2014/main" id="{98C62CBF-1DF4-234A-B387-726A4AF9E978}"/>
              </a:ext>
            </a:extLst>
          </p:cNvPr>
          <p:cNvSpPr/>
          <p:nvPr/>
        </p:nvSpPr>
        <p:spPr>
          <a:xfrm>
            <a:off x="1845955" y="4750948"/>
            <a:ext cx="6034853" cy="276999"/>
          </a:xfrm>
          <a:prstGeom prst="rect">
            <a:avLst/>
          </a:prstGeom>
          <a:noFill/>
        </p:spPr>
        <p:txBody>
          <a:bodyPr wrap="square">
            <a:spAutoFit/>
          </a:bodyPr>
          <a:lstStyle/>
          <a:p>
            <a:pPr>
              <a:spcBef>
                <a:spcPts val="600"/>
              </a:spcBef>
            </a:pPr>
            <a:r>
              <a:rPr lang="en-US" sz="1200" dirty="0">
                <a:solidFill>
                  <a:schemeClr val="bg1"/>
                </a:solidFill>
              </a:rPr>
              <a:t>Steve Hofmeyr, Rob Egan, </a:t>
            </a:r>
            <a:r>
              <a:rPr lang="en-US" sz="1200" dirty="0" err="1">
                <a:solidFill>
                  <a:schemeClr val="bg1"/>
                </a:solidFill>
              </a:rPr>
              <a:t>Evangelos</a:t>
            </a:r>
            <a:r>
              <a:rPr lang="en-US" sz="1200" dirty="0">
                <a:solidFill>
                  <a:schemeClr val="bg1"/>
                </a:solidFill>
              </a:rPr>
              <a:t> </a:t>
            </a:r>
            <a:r>
              <a:rPr lang="en-US" sz="1200" dirty="0" err="1">
                <a:solidFill>
                  <a:schemeClr val="bg1"/>
                </a:solidFill>
              </a:rPr>
              <a:t>Gerganas</a:t>
            </a:r>
            <a:r>
              <a:rPr lang="en-US" sz="1200" dirty="0">
                <a:solidFill>
                  <a:schemeClr val="bg1"/>
                </a:solidFill>
              </a:rPr>
              <a:t>, leads on </a:t>
            </a:r>
            <a:r>
              <a:rPr lang="en-US" sz="1200" dirty="0" err="1">
                <a:solidFill>
                  <a:schemeClr val="bg1"/>
                </a:solidFill>
              </a:rPr>
              <a:t>MetaHipMer</a:t>
            </a:r>
            <a:r>
              <a:rPr lang="en-US" sz="1200" dirty="0">
                <a:solidFill>
                  <a:schemeClr val="bg1"/>
                </a:solidFill>
              </a:rPr>
              <a:t> software</a:t>
            </a:r>
          </a:p>
        </p:txBody>
      </p:sp>
    </p:spTree>
    <p:extLst>
      <p:ext uri="{BB962C8B-B14F-4D97-AF65-F5344CB8AC3E}">
        <p14:creationId xmlns:p14="http://schemas.microsoft.com/office/powerpoint/2010/main" val="3328473532"/>
      </p:ext>
    </p:extLst>
  </p:cSld>
  <p:clrMapOvr>
    <a:masterClrMapping/>
  </p:clrMapOvr>
  <mc:AlternateContent xmlns:mc="http://schemas.openxmlformats.org/markup-compatibility/2006" xmlns:p14="http://schemas.microsoft.com/office/powerpoint/2010/main">
    <mc:Choice Requires="p14">
      <p:transition spd="slow" p14:dur="2000" advTm="42901"/>
    </mc:Choice>
    <mc:Fallback xmlns="">
      <p:transition spd="slow" advTm="429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86"/>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K-</a:t>
            </a:r>
            <a:r>
              <a:rPr lang="en-US" dirty="0" err="1"/>
              <a:t>mer</a:t>
            </a:r>
            <a:r>
              <a:rPr lang="en-US" dirty="0"/>
              <a:t> Counting: Finding Data Parallelism</a:t>
            </a:r>
            <a:endParaRPr dirty="0"/>
          </a:p>
        </p:txBody>
      </p:sp>
      <p:pic>
        <p:nvPicPr>
          <p:cNvPr id="1781" name="Google Shape;1781;p86"/>
          <p:cNvPicPr preferRelativeResize="0"/>
          <p:nvPr/>
        </p:nvPicPr>
        <p:blipFill>
          <a:blip r:embed="rId3">
            <a:alphaModFix/>
          </a:blip>
          <a:stretch>
            <a:fillRect/>
          </a:stretch>
        </p:blipFill>
        <p:spPr>
          <a:xfrm>
            <a:off x="152400" y="736325"/>
            <a:ext cx="4089626" cy="2982950"/>
          </a:xfrm>
          <a:prstGeom prst="rect">
            <a:avLst/>
          </a:prstGeom>
          <a:noFill/>
          <a:ln>
            <a:noFill/>
          </a:ln>
        </p:spPr>
      </p:pic>
      <p:pic>
        <p:nvPicPr>
          <p:cNvPr id="1782" name="Google Shape;1782;p86"/>
          <p:cNvPicPr preferRelativeResize="0"/>
          <p:nvPr/>
        </p:nvPicPr>
        <p:blipFill>
          <a:blip r:embed="rId4">
            <a:alphaModFix/>
          </a:blip>
          <a:stretch>
            <a:fillRect/>
          </a:stretch>
        </p:blipFill>
        <p:spPr>
          <a:xfrm>
            <a:off x="4969725" y="787224"/>
            <a:ext cx="3911925" cy="2932050"/>
          </a:xfrm>
          <a:prstGeom prst="rect">
            <a:avLst/>
          </a:prstGeom>
          <a:noFill/>
          <a:ln>
            <a:noFill/>
          </a:ln>
        </p:spPr>
      </p:pic>
      <p:sp>
        <p:nvSpPr>
          <p:cNvPr id="1783" name="Google Shape;1783;p86"/>
          <p:cNvSpPr txBox="1"/>
          <p:nvPr/>
        </p:nvSpPr>
        <p:spPr>
          <a:xfrm>
            <a:off x="1481200" y="3719275"/>
            <a:ext cx="20916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4" name="Google Shape;1784;p86"/>
          <p:cNvSpPr txBox="1"/>
          <p:nvPr/>
        </p:nvSpPr>
        <p:spPr>
          <a:xfrm>
            <a:off x="1718550" y="1500900"/>
            <a:ext cx="20163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64 nodes (2688 CPU cores)</a:t>
            </a:r>
            <a:endParaRPr sz="1100"/>
          </a:p>
        </p:txBody>
      </p:sp>
      <p:sp>
        <p:nvSpPr>
          <p:cNvPr id="1785" name="Google Shape;1785;p86"/>
          <p:cNvSpPr txBox="1"/>
          <p:nvPr/>
        </p:nvSpPr>
        <p:spPr>
          <a:xfrm>
            <a:off x="6570300" y="1590125"/>
            <a:ext cx="1571100" cy="31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64 notes (384 GPUs)</a:t>
            </a:r>
            <a:endParaRPr sz="1100"/>
          </a:p>
        </p:txBody>
      </p:sp>
      <p:sp>
        <p:nvSpPr>
          <p:cNvPr id="1786" name="Google Shape;1786;p86"/>
          <p:cNvSpPr txBox="1"/>
          <p:nvPr/>
        </p:nvSpPr>
        <p:spPr>
          <a:xfrm>
            <a:off x="210300" y="3622125"/>
            <a:ext cx="8805600" cy="553949"/>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450" dirty="0">
                <a:solidFill>
                  <a:schemeClr val="dk1"/>
                </a:solidFill>
              </a:rPr>
              <a:t>K-</a:t>
            </a:r>
            <a:r>
              <a:rPr lang="en-US" sz="1450" dirty="0" err="1">
                <a:solidFill>
                  <a:schemeClr val="dk1"/>
                </a:solidFill>
              </a:rPr>
              <a:t>mer</a:t>
            </a:r>
            <a:r>
              <a:rPr lang="en-US" sz="1450" dirty="0">
                <a:solidFill>
                  <a:schemeClr val="dk1"/>
                </a:solidFill>
              </a:rPr>
              <a:t> counter on Summit. (Note scales -- red k-</a:t>
            </a:r>
            <a:r>
              <a:rPr lang="en-US" sz="1450" dirty="0" err="1">
                <a:solidFill>
                  <a:schemeClr val="dk1"/>
                </a:solidFill>
              </a:rPr>
              <a:t>mer</a:t>
            </a:r>
            <a:r>
              <a:rPr lang="en-US" sz="1450" dirty="0">
                <a:solidFill>
                  <a:schemeClr val="dk1"/>
                </a:solidFill>
              </a:rPr>
              <a:t> exchange time is roughly equal.)</a:t>
            </a:r>
          </a:p>
          <a:p>
            <a:pPr marL="285750" lvl="0" indent="-285750" algn="just" rtl="0">
              <a:spcBef>
                <a:spcPts val="0"/>
              </a:spcBef>
              <a:spcAft>
                <a:spcPts val="0"/>
              </a:spcAft>
              <a:buFont typeface="Arial" panose="020B0604020202020204" pitchFamily="34" charset="0"/>
              <a:buChar char="•"/>
            </a:pPr>
            <a:r>
              <a:rPr lang="en-US" sz="1450" dirty="0">
                <a:solidFill>
                  <a:schemeClr val="dk1"/>
                </a:solidFill>
              </a:rPr>
              <a:t>Reduce CPU/GPU communication by parsing as well as processing on GPU  </a:t>
            </a:r>
            <a:endParaRPr sz="1450" dirty="0">
              <a:solidFill>
                <a:schemeClr val="dk1"/>
              </a:solidFill>
            </a:endParaRPr>
          </a:p>
        </p:txBody>
      </p:sp>
      <p:sp>
        <p:nvSpPr>
          <p:cNvPr id="1787" name="Google Shape;1787;p86"/>
          <p:cNvSpPr/>
          <p:nvPr/>
        </p:nvSpPr>
        <p:spPr>
          <a:xfrm>
            <a:off x="6462229" y="2073523"/>
            <a:ext cx="230801" cy="990188"/>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9" name="Google Shape;1789;p86"/>
          <p:cNvCxnSpPr>
            <a:cxnSpLocks/>
          </p:cNvCxnSpPr>
          <p:nvPr/>
        </p:nvCxnSpPr>
        <p:spPr>
          <a:xfrm rot="10800000" flipV="1">
            <a:off x="3431360" y="2571750"/>
            <a:ext cx="2969441" cy="40712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2" name="Rectangle 1">
            <a:extLst>
              <a:ext uri="{FF2B5EF4-FFF2-40B4-BE49-F238E27FC236}">
                <a16:creationId xmlns:a16="http://schemas.microsoft.com/office/drawing/2014/main" id="{571C4BB9-68CF-664B-8582-E49678F1BC4F}"/>
              </a:ext>
            </a:extLst>
          </p:cNvPr>
          <p:cNvSpPr/>
          <p:nvPr/>
        </p:nvSpPr>
        <p:spPr>
          <a:xfrm>
            <a:off x="878619" y="4785517"/>
            <a:ext cx="8265381" cy="261610"/>
          </a:xfrm>
          <a:prstGeom prst="rect">
            <a:avLst/>
          </a:prstGeom>
        </p:spPr>
        <p:txBody>
          <a:bodyPr wrap="square">
            <a:spAutoFit/>
          </a:bodyPr>
          <a:lstStyle/>
          <a:p>
            <a:r>
              <a:rPr lang="en-US" sz="1100" dirty="0" err="1">
                <a:solidFill>
                  <a:schemeClr val="bg1"/>
                </a:solidFill>
                <a:latin typeface="+mn-lt"/>
                <a:ea typeface="Times New Roman" panose="02020603050405020304" pitchFamily="18" charset="0"/>
              </a:rPr>
              <a:t>Israt</a:t>
            </a:r>
            <a:r>
              <a:rPr lang="en-US" sz="1100" dirty="0">
                <a:solidFill>
                  <a:schemeClr val="bg1"/>
                </a:solidFill>
                <a:latin typeface="+mn-lt"/>
                <a:ea typeface="Times New Roman" panose="02020603050405020304" pitchFamily="18" charset="0"/>
              </a:rPr>
              <a:t> </a:t>
            </a:r>
            <a:r>
              <a:rPr lang="en-US" sz="1100" dirty="0" err="1">
                <a:solidFill>
                  <a:schemeClr val="bg1"/>
                </a:solidFill>
                <a:latin typeface="+mn-lt"/>
                <a:ea typeface="Times New Roman" panose="02020603050405020304" pitchFamily="18" charset="0"/>
              </a:rPr>
              <a:t>Nisa</a:t>
            </a:r>
            <a:r>
              <a:rPr lang="en-US" sz="1100" dirty="0">
                <a:solidFill>
                  <a:schemeClr val="bg1"/>
                </a:solidFill>
                <a:latin typeface="+mn-lt"/>
                <a:ea typeface="Times New Roman" panose="02020603050405020304" pitchFamily="18" charset="0"/>
              </a:rPr>
              <a:t>, P. Pandey, M. Ellis, L. </a:t>
            </a:r>
            <a:r>
              <a:rPr lang="en-US" sz="1100" dirty="0" err="1">
                <a:solidFill>
                  <a:schemeClr val="bg1"/>
                </a:solidFill>
                <a:latin typeface="+mn-lt"/>
                <a:ea typeface="Times New Roman" panose="02020603050405020304" pitchFamily="18" charset="0"/>
              </a:rPr>
              <a:t>Oliker</a:t>
            </a:r>
            <a:r>
              <a:rPr lang="en-US" sz="1100" dirty="0">
                <a:solidFill>
                  <a:schemeClr val="bg1"/>
                </a:solidFill>
                <a:latin typeface="+mn-lt"/>
                <a:ea typeface="Times New Roman" panose="02020603050405020304" pitchFamily="18" charset="0"/>
              </a:rPr>
              <a:t>, A. </a:t>
            </a:r>
            <a:r>
              <a:rPr lang="en-US" sz="1100" dirty="0" err="1">
                <a:solidFill>
                  <a:schemeClr val="bg1"/>
                </a:solidFill>
                <a:latin typeface="+mn-lt"/>
                <a:ea typeface="Times New Roman" panose="02020603050405020304" pitchFamily="18" charset="0"/>
              </a:rPr>
              <a:t>Buluç</a:t>
            </a:r>
            <a:r>
              <a:rPr lang="en-US" sz="1100" dirty="0">
                <a:solidFill>
                  <a:schemeClr val="bg1"/>
                </a:solidFill>
                <a:latin typeface="+mn-lt"/>
                <a:ea typeface="Times New Roman" panose="02020603050405020304" pitchFamily="18" charset="0"/>
              </a:rPr>
              <a:t>, K. </a:t>
            </a:r>
            <a:r>
              <a:rPr lang="en-US" sz="1100" dirty="0" err="1">
                <a:solidFill>
                  <a:schemeClr val="bg1"/>
                </a:solidFill>
                <a:latin typeface="+mn-lt"/>
                <a:ea typeface="Times New Roman" panose="02020603050405020304" pitchFamily="18" charset="0"/>
              </a:rPr>
              <a:t>Yelick</a:t>
            </a:r>
            <a:r>
              <a:rPr lang="en-US" sz="1100" dirty="0">
                <a:solidFill>
                  <a:schemeClr val="bg1"/>
                </a:solidFill>
                <a:latin typeface="+mn-lt"/>
                <a:ea typeface="Times New Roman" panose="02020603050405020304" pitchFamily="18" charset="0"/>
              </a:rPr>
              <a:t>. Distributed-Memory k-</a:t>
            </a:r>
            <a:r>
              <a:rPr lang="en-US" sz="1100" dirty="0" err="1">
                <a:solidFill>
                  <a:schemeClr val="bg1"/>
                </a:solidFill>
                <a:latin typeface="+mn-lt"/>
                <a:ea typeface="Times New Roman" panose="02020603050405020304" pitchFamily="18" charset="0"/>
              </a:rPr>
              <a:t>mer</a:t>
            </a:r>
            <a:r>
              <a:rPr lang="en-US" sz="1100" dirty="0">
                <a:solidFill>
                  <a:schemeClr val="bg1"/>
                </a:solidFill>
                <a:latin typeface="+mn-lt"/>
                <a:ea typeface="Times New Roman" panose="02020603050405020304" pitchFamily="18" charset="0"/>
              </a:rPr>
              <a:t> Counting on GPUs. </a:t>
            </a:r>
            <a:r>
              <a:rPr lang="en-US" sz="1100" i="1" dirty="0">
                <a:solidFill>
                  <a:schemeClr val="bg1"/>
                </a:solidFill>
                <a:latin typeface="+mn-lt"/>
                <a:ea typeface="Times New Roman" panose="02020603050405020304" pitchFamily="18" charset="0"/>
              </a:rPr>
              <a:t>IPDPS ‘21 (to appear)</a:t>
            </a:r>
            <a:endParaRPr lang="en-US" sz="1100" dirty="0">
              <a:solidFill>
                <a:schemeClr val="bg1"/>
              </a:solidFill>
              <a:latin typeface="+mn-lt"/>
            </a:endParaRPr>
          </a:p>
        </p:txBody>
      </p:sp>
      <p:sp>
        <p:nvSpPr>
          <p:cNvPr id="3" name="Rectangle 2">
            <a:extLst>
              <a:ext uri="{FF2B5EF4-FFF2-40B4-BE49-F238E27FC236}">
                <a16:creationId xmlns:a16="http://schemas.microsoft.com/office/drawing/2014/main" id="{ECD8F7BA-BB1B-0346-8613-5E8C348ADCDF}"/>
              </a:ext>
            </a:extLst>
          </p:cNvPr>
          <p:cNvSpPr/>
          <p:nvPr/>
        </p:nvSpPr>
        <p:spPr>
          <a:xfrm>
            <a:off x="2621790" y="4237234"/>
            <a:ext cx="2561920" cy="400110"/>
          </a:xfrm>
          <a:prstGeom prst="rect">
            <a:avLst/>
          </a:prstGeom>
        </p:spPr>
        <p:txBody>
          <a:bodyPr wrap="none">
            <a:spAutoFit/>
          </a:bodyPr>
          <a:lstStyle/>
          <a:p>
            <a:r>
              <a:rPr lang="en-US" sz="2000" dirty="0">
                <a:solidFill>
                  <a:schemeClr val="dk1"/>
                </a:solidFill>
              </a:rPr>
              <a:t>Over 100x speedup!!</a:t>
            </a:r>
            <a:endParaRPr lang="en-US" sz="2000" dirty="0"/>
          </a:p>
        </p:txBody>
      </p:sp>
    </p:spTree>
    <p:extLst>
      <p:ext uri="{BB962C8B-B14F-4D97-AF65-F5344CB8AC3E}">
        <p14:creationId xmlns:p14="http://schemas.microsoft.com/office/powerpoint/2010/main" val="210650205"/>
      </p:ext>
    </p:extLst>
  </p:cSld>
  <p:clrMapOvr>
    <a:masterClrMapping/>
  </p:clrMapOvr>
  <mc:AlternateContent xmlns:mc="http://schemas.openxmlformats.org/markup-compatibility/2006" xmlns:p14="http://schemas.microsoft.com/office/powerpoint/2010/main">
    <mc:Choice Requires="p14">
      <p:transition spd="slow" p14:dur="2000" advTm="82421"/>
    </mc:Choice>
    <mc:Fallback xmlns="">
      <p:transition spd="slow" advTm="8242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87"/>
          <p:cNvSpPr txBox="1">
            <a:spLocks noGrp="1"/>
          </p:cNvSpPr>
          <p:nvPr>
            <p:ph type="title"/>
          </p:nvPr>
        </p:nvSpPr>
        <p:spPr>
          <a:xfrm>
            <a:off x="261675" y="158825"/>
            <a:ext cx="87069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200"/>
              <a:t>K-mer Counting: Reducing Communication</a:t>
            </a:r>
            <a:endParaRPr sz="3200"/>
          </a:p>
        </p:txBody>
      </p:sp>
      <p:sp>
        <p:nvSpPr>
          <p:cNvPr id="1795" name="Google Shape;1795;p87"/>
          <p:cNvSpPr txBox="1"/>
          <p:nvPr/>
        </p:nvSpPr>
        <p:spPr>
          <a:xfrm>
            <a:off x="1481200" y="3719275"/>
            <a:ext cx="20916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96" name="Google Shape;1796;p87"/>
          <p:cNvPicPr preferRelativeResize="0"/>
          <p:nvPr/>
        </p:nvPicPr>
        <p:blipFill>
          <a:blip r:embed="rId3">
            <a:alphaModFix/>
          </a:blip>
          <a:stretch>
            <a:fillRect/>
          </a:stretch>
        </p:blipFill>
        <p:spPr>
          <a:xfrm>
            <a:off x="4792943" y="871375"/>
            <a:ext cx="4226631" cy="2611213"/>
          </a:xfrm>
          <a:prstGeom prst="rect">
            <a:avLst/>
          </a:prstGeom>
          <a:noFill/>
          <a:ln>
            <a:noFill/>
          </a:ln>
        </p:spPr>
      </p:pic>
      <p:sp>
        <p:nvSpPr>
          <p:cNvPr id="1797" name="Google Shape;1797;p87"/>
          <p:cNvSpPr txBox="1"/>
          <p:nvPr/>
        </p:nvSpPr>
        <p:spPr>
          <a:xfrm>
            <a:off x="5713025" y="3399975"/>
            <a:ext cx="3115500" cy="9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Speedup on 64 Summit nodes</a:t>
            </a:r>
            <a:endParaRPr sz="1600" b="1" dirty="0">
              <a:solidFill>
                <a:schemeClr val="dk1"/>
              </a:solidFill>
            </a:endParaRPr>
          </a:p>
          <a:p>
            <a:pPr marL="457200" lvl="0" indent="-307975" algn="l" rtl="0">
              <a:spcBef>
                <a:spcPts val="400"/>
              </a:spcBef>
              <a:spcAft>
                <a:spcPts val="0"/>
              </a:spcAft>
              <a:buClr>
                <a:schemeClr val="dk1"/>
              </a:buClr>
              <a:buSzPts val="1250"/>
              <a:buChar char="●"/>
            </a:pPr>
            <a:r>
              <a:rPr lang="en-US" sz="1600" dirty="0">
                <a:solidFill>
                  <a:schemeClr val="dk1"/>
                </a:solidFill>
              </a:rPr>
              <a:t>6 GPUs / node</a:t>
            </a:r>
            <a:endParaRPr sz="1600" dirty="0">
              <a:solidFill>
                <a:schemeClr val="dk1"/>
              </a:solidFill>
            </a:endParaRPr>
          </a:p>
          <a:p>
            <a:pPr marL="457200" lvl="0" indent="-307975" algn="l" rtl="0">
              <a:spcBef>
                <a:spcPts val="400"/>
              </a:spcBef>
              <a:spcAft>
                <a:spcPts val="400"/>
              </a:spcAft>
              <a:buClr>
                <a:schemeClr val="dk1"/>
              </a:buClr>
              <a:buSzPts val="1250"/>
              <a:buChar char="●"/>
            </a:pPr>
            <a:r>
              <a:rPr lang="en-US" sz="1600" dirty="0">
                <a:solidFill>
                  <a:schemeClr val="dk1"/>
                </a:solidFill>
              </a:rPr>
              <a:t>baseline: 42 cores / node</a:t>
            </a:r>
            <a:endParaRPr sz="1600" dirty="0">
              <a:solidFill>
                <a:schemeClr val="dk1"/>
              </a:solidFill>
            </a:endParaRPr>
          </a:p>
        </p:txBody>
      </p:sp>
      <p:sp>
        <p:nvSpPr>
          <p:cNvPr id="1798" name="Google Shape;1798;p87"/>
          <p:cNvSpPr txBox="1"/>
          <p:nvPr/>
        </p:nvSpPr>
        <p:spPr>
          <a:xfrm>
            <a:off x="155641" y="3179713"/>
            <a:ext cx="4802857" cy="14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rPr>
              <a:t>Reduce communication with “</a:t>
            </a:r>
            <a:r>
              <a:rPr lang="en-US" sz="1800" b="1" dirty="0" err="1">
                <a:solidFill>
                  <a:schemeClr val="dk1"/>
                </a:solidFill>
              </a:rPr>
              <a:t>Supermers</a:t>
            </a:r>
            <a:r>
              <a:rPr lang="en-US" sz="1800" b="1" dirty="0">
                <a:solidFill>
                  <a:schemeClr val="dk1"/>
                </a:solidFill>
              </a:rPr>
              <a:t>”</a:t>
            </a:r>
            <a:endParaRPr sz="1800" b="1" dirty="0">
              <a:solidFill>
                <a:schemeClr val="dk1"/>
              </a:solidFill>
            </a:endParaRPr>
          </a:p>
          <a:p>
            <a:pPr marL="457200" lvl="0" indent="-307975" algn="l" rtl="0">
              <a:spcBef>
                <a:spcPts val="400"/>
              </a:spcBef>
              <a:spcAft>
                <a:spcPts val="0"/>
              </a:spcAft>
              <a:buClr>
                <a:schemeClr val="dk1"/>
              </a:buClr>
              <a:buSzPts val="1250"/>
              <a:buChar char="●"/>
            </a:pPr>
            <a:r>
              <a:rPr lang="en-US" sz="1250" dirty="0">
                <a:solidFill>
                  <a:schemeClr val="dk1"/>
                </a:solidFill>
              </a:rPr>
              <a:t>Multiple contiguous k-</a:t>
            </a:r>
            <a:r>
              <a:rPr lang="en-US" sz="1250" dirty="0" err="1">
                <a:solidFill>
                  <a:schemeClr val="dk1"/>
                </a:solidFill>
              </a:rPr>
              <a:t>mers</a:t>
            </a:r>
            <a:r>
              <a:rPr lang="en-US" sz="1250" dirty="0">
                <a:solidFill>
                  <a:schemeClr val="dk1"/>
                </a:solidFill>
              </a:rPr>
              <a:t> (k=7, minimizer=4)</a:t>
            </a:r>
            <a:endParaRPr sz="1250" dirty="0">
              <a:solidFill>
                <a:schemeClr val="dk1"/>
              </a:solidFill>
            </a:endParaRPr>
          </a:p>
          <a:p>
            <a:pPr marL="457200" lvl="0" indent="-307975" algn="l" rtl="0">
              <a:spcBef>
                <a:spcPts val="400"/>
              </a:spcBef>
              <a:spcAft>
                <a:spcPts val="0"/>
              </a:spcAft>
              <a:buClr>
                <a:schemeClr val="dk1"/>
              </a:buClr>
              <a:buSzPts val="1250"/>
              <a:buChar char="●"/>
            </a:pPr>
            <a:r>
              <a:rPr lang="en-US" sz="1250" dirty="0">
                <a:solidFill>
                  <a:schemeClr val="dk1"/>
                </a:solidFill>
              </a:rPr>
              <a:t>map to the same process ID with minimizer-based hashing</a:t>
            </a:r>
            <a:endParaRPr sz="1250" dirty="0">
              <a:solidFill>
                <a:schemeClr val="dk1"/>
              </a:solidFill>
            </a:endParaRPr>
          </a:p>
          <a:p>
            <a:pPr marL="457200" lvl="0" indent="-307975" algn="l" rtl="0">
              <a:spcBef>
                <a:spcPts val="400"/>
              </a:spcBef>
              <a:spcAft>
                <a:spcPts val="400"/>
              </a:spcAft>
              <a:buClr>
                <a:schemeClr val="dk1"/>
              </a:buClr>
              <a:buSzPts val="1250"/>
              <a:buChar char="●"/>
            </a:pPr>
            <a:r>
              <a:rPr lang="en-US" sz="1250" dirty="0">
                <a:solidFill>
                  <a:schemeClr val="dk1"/>
                </a:solidFill>
              </a:rPr>
              <a:t>Saves volume (bandwidth) and number of messages (latency)</a:t>
            </a:r>
            <a:endParaRPr sz="1250" dirty="0">
              <a:solidFill>
                <a:schemeClr val="dk1"/>
              </a:solidFill>
            </a:endParaRPr>
          </a:p>
        </p:txBody>
      </p:sp>
      <p:grpSp>
        <p:nvGrpSpPr>
          <p:cNvPr id="1799" name="Google Shape;1799;p87"/>
          <p:cNvGrpSpPr/>
          <p:nvPr/>
        </p:nvGrpSpPr>
        <p:grpSpPr>
          <a:xfrm>
            <a:off x="236530" y="880811"/>
            <a:ext cx="4580940" cy="2309226"/>
            <a:chOff x="152394" y="688544"/>
            <a:chExt cx="8138106" cy="4343101"/>
          </a:xfrm>
        </p:grpSpPr>
        <p:sp>
          <p:nvSpPr>
            <p:cNvPr id="1800" name="Google Shape;1800;p87"/>
            <p:cNvSpPr txBox="1"/>
            <p:nvPr/>
          </p:nvSpPr>
          <p:spPr>
            <a:xfrm>
              <a:off x="1811522" y="688544"/>
              <a:ext cx="6314567" cy="4316099"/>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Read: </a:t>
              </a:r>
              <a:r>
                <a:rPr lang="en-US" sz="1000" dirty="0">
                  <a:solidFill>
                    <a:srgbClr val="FF0000"/>
                  </a:solidFill>
                  <a:latin typeface="Roboto Mono"/>
                  <a:ea typeface="Roboto Mono"/>
                  <a:cs typeface="Roboto Mono"/>
                  <a:sym typeface="Roboto Mono"/>
                </a:rPr>
                <a:t>ACTG</a:t>
              </a:r>
              <a:r>
                <a:rPr lang="en-US" sz="1000" dirty="0">
                  <a:latin typeface="Roboto Mono"/>
                  <a:ea typeface="Roboto Mono"/>
                  <a:cs typeface="Roboto Mono"/>
                  <a:sym typeface="Roboto Mono"/>
                </a:rPr>
                <a:t>G</a:t>
              </a:r>
              <a:r>
                <a:rPr lang="en-US" sz="1000" dirty="0">
                  <a:solidFill>
                    <a:srgbClr val="E69138"/>
                  </a:solidFill>
                  <a:latin typeface="Roboto Mono"/>
                  <a:ea typeface="Roboto Mono"/>
                  <a:cs typeface="Roboto Mono"/>
                  <a:sym typeface="Roboto Mono"/>
                </a:rPr>
                <a:t>ACTG</a:t>
              </a:r>
              <a:r>
                <a:rPr lang="en-US" sz="1000" dirty="0">
                  <a:solidFill>
                    <a:srgbClr val="9900FF"/>
                  </a:solidFill>
                  <a:latin typeface="Roboto Mono"/>
                  <a:ea typeface="Roboto Mono"/>
                  <a:cs typeface="Roboto Mono"/>
                  <a:sym typeface="Roboto Mono"/>
                </a:rPr>
                <a:t>CTGC</a:t>
              </a:r>
              <a:r>
                <a:rPr lang="en-US" sz="1000" dirty="0">
                  <a:latin typeface="Roboto Mono"/>
                  <a:ea typeface="Roboto Mono"/>
                  <a:cs typeface="Roboto Mono"/>
                  <a:sym typeface="Roboto Mono"/>
                </a:rPr>
                <a:t>G</a:t>
              </a:r>
              <a:r>
                <a:rPr lang="en-US" sz="1000" dirty="0">
                  <a:solidFill>
                    <a:srgbClr val="0000FF"/>
                  </a:solidFill>
                  <a:latin typeface="Roboto Mono"/>
                  <a:ea typeface="Roboto Mono"/>
                  <a:cs typeface="Roboto Mono"/>
                  <a:sym typeface="Roboto Mono"/>
                </a:rPr>
                <a:t>AGTG</a:t>
              </a:r>
              <a:r>
                <a:rPr lang="en-US" sz="1000" dirty="0">
                  <a:latin typeface="Roboto Mono"/>
                  <a:ea typeface="Roboto Mono"/>
                  <a:cs typeface="Roboto Mono"/>
                  <a:sym typeface="Roboto Mono"/>
                </a:rPr>
                <a:t>A</a:t>
              </a:r>
              <a:endParaRPr sz="1000" dirty="0">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b="1" dirty="0">
                  <a:latin typeface="Roboto Mono"/>
                  <a:ea typeface="Roboto Mono"/>
                  <a:cs typeface="Roboto Mono"/>
                  <a:sym typeface="Roboto Mono"/>
                </a:rPr>
                <a:t>      </a:t>
              </a:r>
              <a:r>
                <a:rPr lang="en-US" sz="1000" b="1" dirty="0">
                  <a:solidFill>
                    <a:srgbClr val="FF0000"/>
                  </a:solidFill>
                  <a:latin typeface="Roboto Mono"/>
                  <a:ea typeface="Roboto Mono"/>
                  <a:cs typeface="Roboto Mono"/>
                  <a:sym typeface="Roboto Mono"/>
                </a:rPr>
                <a:t>ACTG</a:t>
              </a:r>
              <a:r>
                <a:rPr lang="en-US" sz="1000" dirty="0">
                  <a:solidFill>
                    <a:srgbClr val="666666"/>
                  </a:solidFill>
                  <a:latin typeface="Roboto Mono"/>
                  <a:ea typeface="Roboto Mono"/>
                  <a:cs typeface="Roboto Mono"/>
                  <a:sym typeface="Roboto Mono"/>
                </a:rPr>
                <a:t>GACT</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b="1"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CTGG</a:t>
              </a:r>
              <a:r>
                <a:rPr lang="en-US" sz="1000" b="1" dirty="0">
                  <a:solidFill>
                    <a:srgbClr val="FF0000"/>
                  </a:solidFill>
                  <a:latin typeface="Roboto Mono"/>
                  <a:ea typeface="Roboto Mono"/>
                  <a:cs typeface="Roboto Mono"/>
                  <a:sym typeface="Roboto Mono"/>
                </a:rPr>
                <a:t>ACTG</a:t>
              </a:r>
              <a:endParaRPr sz="1000" b="1" dirty="0">
                <a:solidFill>
                  <a:srgbClr val="FF0000"/>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TGG</a:t>
              </a:r>
              <a:r>
                <a:rPr lang="en-US" sz="1000" b="1" dirty="0">
                  <a:solidFill>
                    <a:srgbClr val="FF0000"/>
                  </a:solidFill>
                  <a:latin typeface="Roboto Mono"/>
                  <a:ea typeface="Roboto Mono"/>
                  <a:cs typeface="Roboto Mono"/>
                  <a:sym typeface="Roboto Mono"/>
                </a:rPr>
                <a:t>ACTG</a:t>
              </a:r>
              <a:r>
                <a:rPr lang="en-US" sz="1000" dirty="0">
                  <a:solidFill>
                    <a:srgbClr val="666666"/>
                  </a:solidFill>
                  <a:latin typeface="Roboto Mono"/>
                  <a:ea typeface="Roboto Mono"/>
                  <a:cs typeface="Roboto Mono"/>
                  <a:sym typeface="Roboto Mono"/>
                </a:rPr>
                <a:t>C</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GG</a:t>
              </a:r>
              <a:r>
                <a:rPr lang="en-US" sz="1000" b="1" dirty="0">
                  <a:solidFill>
                    <a:srgbClr val="FF0000"/>
                  </a:solidFill>
                  <a:latin typeface="Roboto Mono"/>
                  <a:ea typeface="Roboto Mono"/>
                  <a:cs typeface="Roboto Mono"/>
                  <a:sym typeface="Roboto Mono"/>
                </a:rPr>
                <a:t>ACTG</a:t>
              </a:r>
              <a:r>
                <a:rPr lang="en-US" sz="1000" dirty="0">
                  <a:solidFill>
                    <a:srgbClr val="666666"/>
                  </a:solidFill>
                  <a:latin typeface="Roboto Mono"/>
                  <a:ea typeface="Roboto Mono"/>
                  <a:cs typeface="Roboto Mono"/>
                  <a:sym typeface="Roboto Mono"/>
                </a:rPr>
                <a:t>CT</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G</a:t>
              </a:r>
              <a:r>
                <a:rPr lang="en-US" sz="1000" b="1" dirty="0">
                  <a:solidFill>
                    <a:srgbClr val="FF0000"/>
                  </a:solidFill>
                  <a:latin typeface="Roboto Mono"/>
                  <a:ea typeface="Roboto Mono"/>
                  <a:cs typeface="Roboto Mono"/>
                  <a:sym typeface="Roboto Mono"/>
                </a:rPr>
                <a:t>ACTG</a:t>
              </a:r>
              <a:r>
                <a:rPr lang="en-US" sz="1000" dirty="0">
                  <a:solidFill>
                    <a:srgbClr val="666666"/>
                  </a:solidFill>
                  <a:latin typeface="Roboto Mono"/>
                  <a:ea typeface="Roboto Mono"/>
                  <a:cs typeface="Roboto Mono"/>
                  <a:sym typeface="Roboto Mono"/>
                </a:rPr>
                <a:t>CTG</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b="1" dirty="0">
                  <a:solidFill>
                    <a:srgbClr val="FF0000"/>
                  </a:solidFill>
                  <a:latin typeface="Roboto Mono"/>
                  <a:ea typeface="Roboto Mono"/>
                  <a:cs typeface="Roboto Mono"/>
                  <a:sym typeface="Roboto Mono"/>
                </a:rPr>
                <a:t>ACTG</a:t>
              </a:r>
              <a:r>
                <a:rPr lang="en-US" sz="1000" dirty="0">
                  <a:solidFill>
                    <a:srgbClr val="666666"/>
                  </a:solidFill>
                  <a:latin typeface="Roboto Mono"/>
                  <a:ea typeface="Roboto Mono"/>
                  <a:cs typeface="Roboto Mono"/>
                  <a:sym typeface="Roboto Mono"/>
                </a:rPr>
                <a:t>CTGC</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b="1" dirty="0">
                  <a:solidFill>
                    <a:srgbClr val="E69138"/>
                  </a:solidFill>
                  <a:latin typeface="Roboto Mono"/>
                  <a:ea typeface="Roboto Mono"/>
                  <a:cs typeface="Roboto Mono"/>
                  <a:sym typeface="Roboto Mono"/>
                </a:rPr>
                <a:t>CTGC</a:t>
              </a:r>
              <a:r>
                <a:rPr lang="en-US" sz="1000" dirty="0">
                  <a:solidFill>
                    <a:srgbClr val="666666"/>
                  </a:solidFill>
                  <a:latin typeface="Roboto Mono"/>
                  <a:ea typeface="Roboto Mono"/>
                  <a:cs typeface="Roboto Mono"/>
                  <a:sym typeface="Roboto Mono"/>
                </a:rPr>
                <a:t>TGCG</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TG</a:t>
              </a:r>
              <a:r>
                <a:rPr lang="en-US" sz="1000" b="1" dirty="0">
                  <a:solidFill>
                    <a:srgbClr val="E69138"/>
                  </a:solidFill>
                  <a:latin typeface="Roboto Mono"/>
                  <a:ea typeface="Roboto Mono"/>
                  <a:cs typeface="Roboto Mono"/>
                  <a:sym typeface="Roboto Mono"/>
                </a:rPr>
                <a:t>CTGC</a:t>
              </a:r>
              <a:r>
                <a:rPr lang="en-US" sz="1000" dirty="0">
                  <a:solidFill>
                    <a:srgbClr val="666666"/>
                  </a:solidFill>
                  <a:latin typeface="Roboto Mono"/>
                  <a:ea typeface="Roboto Mono"/>
                  <a:cs typeface="Roboto Mono"/>
                  <a:sym typeface="Roboto Mono"/>
                </a:rPr>
                <a:t>GA</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G</a:t>
              </a:r>
              <a:r>
                <a:rPr lang="en-US" sz="1000" b="1" dirty="0">
                  <a:solidFill>
                    <a:srgbClr val="E69138"/>
                  </a:solidFill>
                  <a:latin typeface="Roboto Mono"/>
                  <a:ea typeface="Roboto Mono"/>
                  <a:cs typeface="Roboto Mono"/>
                  <a:sym typeface="Roboto Mono"/>
                </a:rPr>
                <a:t>CTGC</a:t>
              </a:r>
              <a:r>
                <a:rPr lang="en-US" sz="1000" dirty="0">
                  <a:solidFill>
                    <a:srgbClr val="666666"/>
                  </a:solidFill>
                  <a:latin typeface="Roboto Mono"/>
                  <a:ea typeface="Roboto Mono"/>
                  <a:cs typeface="Roboto Mono"/>
                  <a:sym typeface="Roboto Mono"/>
                </a:rPr>
                <a:t>GAG</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b="1" dirty="0">
                  <a:solidFill>
                    <a:srgbClr val="E69138"/>
                  </a:solidFill>
                  <a:latin typeface="Roboto Mono"/>
                  <a:ea typeface="Roboto Mono"/>
                  <a:cs typeface="Roboto Mono"/>
                  <a:sym typeface="Roboto Mono"/>
                </a:rPr>
                <a:t>CTGC</a:t>
              </a:r>
              <a:r>
                <a:rPr lang="en-US" sz="1000" dirty="0">
                  <a:solidFill>
                    <a:srgbClr val="666666"/>
                  </a:solidFill>
                  <a:latin typeface="Roboto Mono"/>
                  <a:ea typeface="Roboto Mono"/>
                  <a:cs typeface="Roboto Mono"/>
                  <a:sym typeface="Roboto Mono"/>
                </a:rPr>
                <a:t>GAGT</a:t>
              </a:r>
              <a:endParaRPr sz="1000" dirty="0">
                <a:solidFill>
                  <a:srgbClr val="666666"/>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TGCG</a:t>
              </a:r>
              <a:r>
                <a:rPr lang="en-US" sz="1000" b="1" dirty="0">
                  <a:solidFill>
                    <a:srgbClr val="0000FF"/>
                  </a:solidFill>
                  <a:latin typeface="Roboto Mono"/>
                  <a:ea typeface="Roboto Mono"/>
                  <a:cs typeface="Roboto Mono"/>
                  <a:sym typeface="Roboto Mono"/>
                </a:rPr>
                <a:t>AGTG</a:t>
              </a:r>
              <a:endParaRPr sz="1000" b="1" dirty="0">
                <a:solidFill>
                  <a:srgbClr val="0000FF"/>
                </a:solidFill>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US" sz="1000" dirty="0">
                  <a:latin typeface="Roboto Mono"/>
                  <a:ea typeface="Roboto Mono"/>
                  <a:cs typeface="Roboto Mono"/>
                  <a:sym typeface="Roboto Mono"/>
                </a:rPr>
                <a:t>                 </a:t>
              </a:r>
              <a:r>
                <a:rPr lang="en-US" sz="1000" dirty="0">
                  <a:solidFill>
                    <a:srgbClr val="666666"/>
                  </a:solidFill>
                  <a:latin typeface="Roboto Mono"/>
                  <a:ea typeface="Roboto Mono"/>
                  <a:cs typeface="Roboto Mono"/>
                  <a:sym typeface="Roboto Mono"/>
                </a:rPr>
                <a:t>GCG</a:t>
              </a:r>
              <a:r>
                <a:rPr lang="en-US" sz="1000" b="1" dirty="0">
                  <a:solidFill>
                    <a:srgbClr val="0000FF"/>
                  </a:solidFill>
                  <a:latin typeface="Roboto Mono"/>
                  <a:ea typeface="Roboto Mono"/>
                  <a:cs typeface="Roboto Mono"/>
                  <a:sym typeface="Roboto Mono"/>
                </a:rPr>
                <a:t>AGTG</a:t>
              </a:r>
              <a:r>
                <a:rPr lang="en-US" sz="1000" dirty="0">
                  <a:solidFill>
                    <a:srgbClr val="666666"/>
                  </a:solidFill>
                  <a:latin typeface="Roboto Mono"/>
                  <a:ea typeface="Roboto Mono"/>
                  <a:cs typeface="Roboto Mono"/>
                  <a:sym typeface="Roboto Mono"/>
                </a:rPr>
                <a:t>A</a:t>
              </a:r>
              <a:endParaRPr sz="1000" dirty="0">
                <a:solidFill>
                  <a:srgbClr val="666666"/>
                </a:solidFill>
                <a:latin typeface="Roboto Mono"/>
                <a:ea typeface="Roboto Mono"/>
                <a:cs typeface="Roboto Mono"/>
                <a:sym typeface="Roboto Mono"/>
              </a:endParaRPr>
            </a:p>
          </p:txBody>
        </p:sp>
        <p:sp>
          <p:nvSpPr>
            <p:cNvPr id="1801" name="Google Shape;1801;p87"/>
            <p:cNvSpPr/>
            <p:nvPr/>
          </p:nvSpPr>
          <p:spPr>
            <a:xfrm>
              <a:off x="2409575" y="1049892"/>
              <a:ext cx="388501" cy="1917593"/>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1802" name="Google Shape;1802;p87"/>
            <p:cNvSpPr/>
            <p:nvPr/>
          </p:nvSpPr>
          <p:spPr>
            <a:xfrm>
              <a:off x="2409575" y="3073900"/>
              <a:ext cx="388501" cy="125095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1803" name="Google Shape;1803;p87"/>
            <p:cNvSpPr/>
            <p:nvPr/>
          </p:nvSpPr>
          <p:spPr>
            <a:xfrm>
              <a:off x="2409575" y="4378065"/>
              <a:ext cx="388501" cy="561097"/>
            </a:xfrm>
            <a:prstGeom prst="leftBrace">
              <a:avLst>
                <a:gd name="adj1" fmla="val 50000"/>
                <a:gd name="adj2" fmla="val 53329"/>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1804" name="Google Shape;1804;p87"/>
            <p:cNvSpPr txBox="1"/>
            <p:nvPr/>
          </p:nvSpPr>
          <p:spPr>
            <a:xfrm>
              <a:off x="6163500" y="1664925"/>
              <a:ext cx="2127000" cy="697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latin typeface="Roboto Mono"/>
                  <a:ea typeface="Roboto Mono"/>
                  <a:cs typeface="Roboto Mono"/>
                  <a:sym typeface="Roboto Mono"/>
                </a:rPr>
                <a:t>Supermer:</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ACTGGACTGCTGC </a:t>
              </a:r>
              <a:endParaRPr sz="1000">
                <a:latin typeface="Roboto Mono"/>
                <a:ea typeface="Roboto Mono"/>
                <a:cs typeface="Roboto Mono"/>
                <a:sym typeface="Roboto Mono"/>
              </a:endParaRPr>
            </a:p>
          </p:txBody>
        </p:sp>
        <p:sp>
          <p:nvSpPr>
            <p:cNvPr id="1805" name="Google Shape;1805;p87"/>
            <p:cNvSpPr txBox="1"/>
            <p:nvPr/>
          </p:nvSpPr>
          <p:spPr>
            <a:xfrm>
              <a:off x="6119375" y="3227200"/>
              <a:ext cx="2127000" cy="697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latin typeface="Roboto Mono"/>
                  <a:ea typeface="Roboto Mono"/>
                  <a:cs typeface="Roboto Mono"/>
                  <a:sym typeface="Roboto Mono"/>
                </a:rPr>
                <a:t>Supermer:</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CTGCTGCGAGT </a:t>
              </a:r>
              <a:endParaRPr sz="1000">
                <a:latin typeface="Roboto Mono"/>
                <a:ea typeface="Roboto Mono"/>
                <a:cs typeface="Roboto Mono"/>
                <a:sym typeface="Roboto Mono"/>
              </a:endParaRPr>
            </a:p>
          </p:txBody>
        </p:sp>
        <p:sp>
          <p:nvSpPr>
            <p:cNvPr id="1806" name="Google Shape;1806;p87"/>
            <p:cNvSpPr txBox="1"/>
            <p:nvPr/>
          </p:nvSpPr>
          <p:spPr>
            <a:xfrm>
              <a:off x="6119375" y="4174875"/>
              <a:ext cx="2127000" cy="697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err="1">
                  <a:latin typeface="Roboto Mono"/>
                  <a:ea typeface="Roboto Mono"/>
                  <a:cs typeface="Roboto Mono"/>
                  <a:sym typeface="Roboto Mono"/>
                </a:rPr>
                <a:t>Supermer</a:t>
              </a: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US" sz="1000" dirty="0">
                  <a:latin typeface="Roboto Mono"/>
                  <a:ea typeface="Roboto Mono"/>
                  <a:cs typeface="Roboto Mono"/>
                  <a:sym typeface="Roboto Mono"/>
                </a:rPr>
                <a:t>TGCGAGTGA</a:t>
              </a:r>
              <a:endParaRPr sz="1000" dirty="0">
                <a:latin typeface="Roboto Mono"/>
                <a:ea typeface="Roboto Mono"/>
                <a:cs typeface="Roboto Mono"/>
                <a:sym typeface="Roboto Mono"/>
              </a:endParaRPr>
            </a:p>
          </p:txBody>
        </p:sp>
        <p:grpSp>
          <p:nvGrpSpPr>
            <p:cNvPr id="1807" name="Google Shape;1807;p87"/>
            <p:cNvGrpSpPr/>
            <p:nvPr/>
          </p:nvGrpSpPr>
          <p:grpSpPr>
            <a:xfrm flipH="1">
              <a:off x="5571723" y="1049892"/>
              <a:ext cx="388500" cy="3889270"/>
              <a:chOff x="2409577" y="1049867"/>
              <a:chExt cx="388500" cy="3889270"/>
            </a:xfrm>
          </p:grpSpPr>
          <p:sp>
            <p:nvSpPr>
              <p:cNvPr id="1808" name="Google Shape;1808;p87"/>
              <p:cNvSpPr/>
              <p:nvPr/>
            </p:nvSpPr>
            <p:spPr>
              <a:xfrm>
                <a:off x="2424009" y="1049867"/>
                <a:ext cx="374066" cy="1917593"/>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1809" name="Google Shape;1809;p87"/>
              <p:cNvSpPr/>
              <p:nvPr/>
            </p:nvSpPr>
            <p:spPr>
              <a:xfrm>
                <a:off x="2409577" y="3073899"/>
                <a:ext cx="388498" cy="125095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1810" name="Google Shape;1810;p87"/>
              <p:cNvSpPr/>
              <p:nvPr/>
            </p:nvSpPr>
            <p:spPr>
              <a:xfrm>
                <a:off x="2424013" y="4378065"/>
                <a:ext cx="374064" cy="561072"/>
              </a:xfrm>
              <a:prstGeom prst="leftBrace">
                <a:avLst>
                  <a:gd name="adj1" fmla="val 50000"/>
                  <a:gd name="adj2" fmla="val 53329"/>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grpSp>
        <p:sp>
          <p:nvSpPr>
            <p:cNvPr id="1811" name="Google Shape;1811;p87"/>
            <p:cNvSpPr txBox="1"/>
            <p:nvPr/>
          </p:nvSpPr>
          <p:spPr>
            <a:xfrm>
              <a:off x="152394" y="1664925"/>
              <a:ext cx="24873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latin typeface="Roboto Mono"/>
                  <a:ea typeface="Roboto Mono"/>
                  <a:cs typeface="Roboto Mono"/>
                  <a:sym typeface="Roboto Mono"/>
                </a:rPr>
                <a:t>Minimizer: </a:t>
              </a:r>
              <a:r>
                <a:rPr lang="en-US" sz="1000">
                  <a:solidFill>
                    <a:srgbClr val="FF0000"/>
                  </a:solidFill>
                  <a:latin typeface="Roboto Mono"/>
                  <a:ea typeface="Roboto Mono"/>
                  <a:cs typeface="Roboto Mono"/>
                  <a:sym typeface="Roboto Mono"/>
                </a:rPr>
                <a:t>ACTG</a:t>
              </a:r>
              <a:r>
                <a:rPr lang="en-US" sz="1000">
                  <a:latin typeface="Roboto Mono"/>
                  <a:ea typeface="Roboto Mono"/>
                  <a:cs typeface="Roboto Mono"/>
                  <a:sym typeface="Roboto Mono"/>
                </a:rPr>
                <a:t> </a:t>
              </a:r>
              <a:endParaRPr sz="1000">
                <a:latin typeface="Roboto Mono"/>
                <a:ea typeface="Roboto Mono"/>
                <a:cs typeface="Roboto Mono"/>
                <a:sym typeface="Roboto Mono"/>
              </a:endParaRPr>
            </a:p>
          </p:txBody>
        </p:sp>
        <p:sp>
          <p:nvSpPr>
            <p:cNvPr id="1812" name="Google Shape;1812;p87"/>
            <p:cNvSpPr txBox="1"/>
            <p:nvPr/>
          </p:nvSpPr>
          <p:spPr>
            <a:xfrm>
              <a:off x="152394" y="3315825"/>
              <a:ext cx="24873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latin typeface="Roboto Mono"/>
                  <a:ea typeface="Roboto Mono"/>
                  <a:cs typeface="Roboto Mono"/>
                  <a:sym typeface="Roboto Mono"/>
                </a:rPr>
                <a:t>Minimizer: </a:t>
              </a:r>
              <a:r>
                <a:rPr lang="en-US" sz="1000" dirty="0">
                  <a:solidFill>
                    <a:schemeClr val="tx2">
                      <a:lumMod val="50000"/>
                    </a:schemeClr>
                  </a:solidFill>
                  <a:latin typeface="Roboto Mono"/>
                  <a:ea typeface="Roboto Mono"/>
                  <a:cs typeface="Roboto Mono"/>
                  <a:sym typeface="Roboto Mono"/>
                </a:rPr>
                <a:t>CTGC</a:t>
              </a:r>
              <a:endParaRPr sz="1000" dirty="0">
                <a:solidFill>
                  <a:schemeClr val="tx2">
                    <a:lumMod val="50000"/>
                  </a:schemeClr>
                </a:solidFill>
                <a:latin typeface="Roboto Mono"/>
                <a:ea typeface="Roboto Mono"/>
                <a:cs typeface="Roboto Mono"/>
                <a:sym typeface="Roboto Mono"/>
              </a:endParaRPr>
            </a:p>
          </p:txBody>
        </p:sp>
        <p:sp>
          <p:nvSpPr>
            <p:cNvPr id="1813" name="Google Shape;1813;p87"/>
            <p:cNvSpPr txBox="1"/>
            <p:nvPr/>
          </p:nvSpPr>
          <p:spPr>
            <a:xfrm>
              <a:off x="152396" y="4334445"/>
              <a:ext cx="2487298"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latin typeface="Roboto Mono"/>
                  <a:ea typeface="Roboto Mono"/>
                  <a:cs typeface="Roboto Mono"/>
                  <a:sym typeface="Roboto Mono"/>
                </a:rPr>
                <a:t>Minimizer: </a:t>
              </a:r>
              <a:r>
                <a:rPr lang="en-US" sz="1000" dirty="0">
                  <a:solidFill>
                    <a:srgbClr val="0070C0"/>
                  </a:solidFill>
                  <a:latin typeface="Roboto Mono"/>
                  <a:ea typeface="Roboto Mono"/>
                  <a:cs typeface="Roboto Mono"/>
                  <a:sym typeface="Roboto Mono"/>
                </a:rPr>
                <a:t>AGTG</a:t>
              </a:r>
              <a:endParaRPr sz="1000" dirty="0">
                <a:solidFill>
                  <a:srgbClr val="0070C0"/>
                </a:solidFill>
                <a:latin typeface="Roboto Mono"/>
                <a:ea typeface="Roboto Mono"/>
                <a:cs typeface="Roboto Mono"/>
                <a:sym typeface="Roboto Mono"/>
              </a:endParaRPr>
            </a:p>
          </p:txBody>
        </p:sp>
      </p:grpSp>
      <p:sp>
        <p:nvSpPr>
          <p:cNvPr id="22" name="Rectangle 21">
            <a:extLst>
              <a:ext uri="{FF2B5EF4-FFF2-40B4-BE49-F238E27FC236}">
                <a16:creationId xmlns:a16="http://schemas.microsoft.com/office/drawing/2014/main" id="{A4A778C3-FF56-A546-B5A1-F956B889DA8F}"/>
              </a:ext>
            </a:extLst>
          </p:cNvPr>
          <p:cNvSpPr/>
          <p:nvPr/>
        </p:nvSpPr>
        <p:spPr>
          <a:xfrm>
            <a:off x="878619" y="4776090"/>
            <a:ext cx="8265381" cy="261610"/>
          </a:xfrm>
          <a:prstGeom prst="rect">
            <a:avLst/>
          </a:prstGeom>
        </p:spPr>
        <p:txBody>
          <a:bodyPr wrap="square">
            <a:spAutoFit/>
          </a:bodyPr>
          <a:lstStyle/>
          <a:p>
            <a:r>
              <a:rPr lang="en-US" sz="1100" dirty="0" err="1">
                <a:solidFill>
                  <a:schemeClr val="bg1"/>
                </a:solidFill>
                <a:latin typeface="+mn-lt"/>
                <a:ea typeface="Times New Roman" panose="02020603050405020304" pitchFamily="18" charset="0"/>
              </a:rPr>
              <a:t>Israt</a:t>
            </a:r>
            <a:r>
              <a:rPr lang="en-US" sz="1100" dirty="0">
                <a:solidFill>
                  <a:schemeClr val="bg1"/>
                </a:solidFill>
                <a:latin typeface="+mn-lt"/>
                <a:ea typeface="Times New Roman" panose="02020603050405020304" pitchFamily="18" charset="0"/>
              </a:rPr>
              <a:t> </a:t>
            </a:r>
            <a:r>
              <a:rPr lang="en-US" sz="1100" dirty="0" err="1">
                <a:solidFill>
                  <a:schemeClr val="bg1"/>
                </a:solidFill>
                <a:latin typeface="+mn-lt"/>
                <a:ea typeface="Times New Roman" panose="02020603050405020304" pitchFamily="18" charset="0"/>
              </a:rPr>
              <a:t>Nisa</a:t>
            </a:r>
            <a:r>
              <a:rPr lang="en-US" sz="1100" dirty="0">
                <a:solidFill>
                  <a:schemeClr val="bg1"/>
                </a:solidFill>
                <a:latin typeface="+mn-lt"/>
                <a:ea typeface="Times New Roman" panose="02020603050405020304" pitchFamily="18" charset="0"/>
              </a:rPr>
              <a:t>, P. Pandey, M. Ellis, L. </a:t>
            </a:r>
            <a:r>
              <a:rPr lang="en-US" sz="1100" dirty="0" err="1">
                <a:solidFill>
                  <a:schemeClr val="bg1"/>
                </a:solidFill>
                <a:latin typeface="+mn-lt"/>
                <a:ea typeface="Times New Roman" panose="02020603050405020304" pitchFamily="18" charset="0"/>
              </a:rPr>
              <a:t>Oliker</a:t>
            </a:r>
            <a:r>
              <a:rPr lang="en-US" sz="1100" dirty="0">
                <a:solidFill>
                  <a:schemeClr val="bg1"/>
                </a:solidFill>
                <a:latin typeface="+mn-lt"/>
                <a:ea typeface="Times New Roman" panose="02020603050405020304" pitchFamily="18" charset="0"/>
              </a:rPr>
              <a:t>, A. </a:t>
            </a:r>
            <a:r>
              <a:rPr lang="en-US" sz="1100" dirty="0" err="1">
                <a:solidFill>
                  <a:schemeClr val="bg1"/>
                </a:solidFill>
                <a:latin typeface="+mn-lt"/>
                <a:ea typeface="Times New Roman" panose="02020603050405020304" pitchFamily="18" charset="0"/>
              </a:rPr>
              <a:t>Buluç</a:t>
            </a:r>
            <a:r>
              <a:rPr lang="en-US" sz="1100" dirty="0">
                <a:solidFill>
                  <a:schemeClr val="bg1"/>
                </a:solidFill>
                <a:latin typeface="+mn-lt"/>
                <a:ea typeface="Times New Roman" panose="02020603050405020304" pitchFamily="18" charset="0"/>
              </a:rPr>
              <a:t>, K. </a:t>
            </a:r>
            <a:r>
              <a:rPr lang="en-US" sz="1100" dirty="0" err="1">
                <a:solidFill>
                  <a:schemeClr val="bg1"/>
                </a:solidFill>
                <a:latin typeface="+mn-lt"/>
                <a:ea typeface="Times New Roman" panose="02020603050405020304" pitchFamily="18" charset="0"/>
              </a:rPr>
              <a:t>Yelick</a:t>
            </a:r>
            <a:r>
              <a:rPr lang="en-US" sz="1100" dirty="0">
                <a:solidFill>
                  <a:schemeClr val="bg1"/>
                </a:solidFill>
                <a:latin typeface="+mn-lt"/>
                <a:ea typeface="Times New Roman" panose="02020603050405020304" pitchFamily="18" charset="0"/>
              </a:rPr>
              <a:t>. Distributed-Memory k-</a:t>
            </a:r>
            <a:r>
              <a:rPr lang="en-US" sz="1100" dirty="0" err="1">
                <a:solidFill>
                  <a:schemeClr val="bg1"/>
                </a:solidFill>
                <a:latin typeface="+mn-lt"/>
                <a:ea typeface="Times New Roman" panose="02020603050405020304" pitchFamily="18" charset="0"/>
              </a:rPr>
              <a:t>mer</a:t>
            </a:r>
            <a:r>
              <a:rPr lang="en-US" sz="1100" dirty="0">
                <a:solidFill>
                  <a:schemeClr val="bg1"/>
                </a:solidFill>
                <a:latin typeface="+mn-lt"/>
                <a:ea typeface="Times New Roman" panose="02020603050405020304" pitchFamily="18" charset="0"/>
              </a:rPr>
              <a:t> Counting on GPUs. </a:t>
            </a:r>
            <a:r>
              <a:rPr lang="en-US" sz="1100" i="1" dirty="0">
                <a:solidFill>
                  <a:schemeClr val="bg1"/>
                </a:solidFill>
                <a:latin typeface="+mn-lt"/>
                <a:ea typeface="Times New Roman" panose="02020603050405020304" pitchFamily="18" charset="0"/>
              </a:rPr>
              <a:t>IPDPS ‘21 (to appear)</a:t>
            </a:r>
            <a:endParaRPr lang="en-US" sz="1100" dirty="0">
              <a:solidFill>
                <a:schemeClr val="bg1"/>
              </a:solidFill>
              <a:latin typeface="+mn-lt"/>
            </a:endParaRPr>
          </a:p>
        </p:txBody>
      </p:sp>
    </p:spTree>
    <p:extLst>
      <p:ext uri="{BB962C8B-B14F-4D97-AF65-F5344CB8AC3E}">
        <p14:creationId xmlns:p14="http://schemas.microsoft.com/office/powerpoint/2010/main" val="3601396187"/>
      </p:ext>
    </p:extLst>
  </p:cSld>
  <p:clrMapOvr>
    <a:masterClrMapping/>
  </p:clrMapOvr>
  <mc:AlternateContent xmlns:mc="http://schemas.openxmlformats.org/markup-compatibility/2006" xmlns:p14="http://schemas.microsoft.com/office/powerpoint/2010/main">
    <mc:Choice Requires="p14">
      <p:transition spd="slow" p14:dur="2000" advTm="64458"/>
    </mc:Choice>
    <mc:Fallback xmlns="">
      <p:transition spd="slow" advTm="6445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293D-8B58-9EB8-7C25-2F2F5BCF22E9}"/>
              </a:ext>
            </a:extLst>
          </p:cNvPr>
          <p:cNvSpPr>
            <a:spLocks noGrp="1"/>
          </p:cNvSpPr>
          <p:nvPr>
            <p:ph type="title"/>
          </p:nvPr>
        </p:nvSpPr>
        <p:spPr/>
        <p:txBody>
          <a:bodyPr/>
          <a:lstStyle/>
          <a:p>
            <a:r>
              <a:rPr lang="en-US" dirty="0"/>
              <a:t>Universal Filter for GPUs</a:t>
            </a:r>
          </a:p>
        </p:txBody>
      </p:sp>
      <p:sp>
        <p:nvSpPr>
          <p:cNvPr id="3" name="Text Placeholder 2">
            <a:extLst>
              <a:ext uri="{FF2B5EF4-FFF2-40B4-BE49-F238E27FC236}">
                <a16:creationId xmlns:a16="http://schemas.microsoft.com/office/drawing/2014/main" id="{6858F53E-D137-F291-15BD-23CE7E7082E6}"/>
              </a:ext>
            </a:extLst>
          </p:cNvPr>
          <p:cNvSpPr>
            <a:spLocks noGrp="1"/>
          </p:cNvSpPr>
          <p:nvPr>
            <p:ph idx="1"/>
          </p:nvPr>
        </p:nvSpPr>
        <p:spPr>
          <a:xfrm>
            <a:off x="487753" y="3421374"/>
            <a:ext cx="7780338" cy="1143000"/>
          </a:xfrm>
        </p:spPr>
        <p:txBody>
          <a:bodyPr/>
          <a:lstStyle/>
          <a:p>
            <a:pPr marL="320040" indent="-320040">
              <a:buSzPct val="100000"/>
            </a:pPr>
            <a:r>
              <a:rPr lang="en-US" sz="1800" dirty="0"/>
              <a:t>Our GPU Quotient Filter (GPU) is fully featured:</a:t>
            </a:r>
          </a:p>
          <a:p>
            <a:pPr marL="320040" indent="-320040">
              <a:buSzPct val="100000"/>
              <a:buFont typeface="Arial" panose="020B0604020202020204" pitchFamily="34" charset="0"/>
              <a:buChar char="•"/>
            </a:pPr>
            <a:r>
              <a:rPr lang="en-US" sz="1800" dirty="0"/>
              <a:t>Deletions and Counts</a:t>
            </a:r>
          </a:p>
          <a:p>
            <a:pPr marL="320040" indent="-320040">
              <a:buSzPct val="100000"/>
              <a:buFont typeface="Arial" panose="020B0604020202020204" pitchFamily="34" charset="0"/>
              <a:buChar char="•"/>
            </a:pPr>
            <a:r>
              <a:rPr lang="en-US" sz="1800" dirty="0"/>
              <a:t>Individual element operations (Point) and aggregate (Bulk)</a:t>
            </a:r>
          </a:p>
        </p:txBody>
      </p:sp>
      <p:graphicFrame>
        <p:nvGraphicFramePr>
          <p:cNvPr id="5" name="Table 5">
            <a:extLst>
              <a:ext uri="{FF2B5EF4-FFF2-40B4-BE49-F238E27FC236}">
                <a16:creationId xmlns:a16="http://schemas.microsoft.com/office/drawing/2014/main" id="{4F393BCF-BFBE-A87E-1C84-4A1D69B1A6D8}"/>
              </a:ext>
            </a:extLst>
          </p:cNvPr>
          <p:cNvGraphicFramePr>
            <a:graphicFrameLocks noGrp="1"/>
          </p:cNvGraphicFramePr>
          <p:nvPr/>
        </p:nvGraphicFramePr>
        <p:xfrm>
          <a:off x="800100" y="800101"/>
          <a:ext cx="7315200" cy="25146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558689037"/>
                    </a:ext>
                  </a:extLst>
                </a:gridCol>
                <a:gridCol w="812800">
                  <a:extLst>
                    <a:ext uri="{9D8B030D-6E8A-4147-A177-3AD203B41FA5}">
                      <a16:colId xmlns:a16="http://schemas.microsoft.com/office/drawing/2014/main" val="1893673445"/>
                    </a:ext>
                  </a:extLst>
                </a:gridCol>
                <a:gridCol w="812800">
                  <a:extLst>
                    <a:ext uri="{9D8B030D-6E8A-4147-A177-3AD203B41FA5}">
                      <a16:colId xmlns:a16="http://schemas.microsoft.com/office/drawing/2014/main" val="4142208337"/>
                    </a:ext>
                  </a:extLst>
                </a:gridCol>
                <a:gridCol w="812800">
                  <a:extLst>
                    <a:ext uri="{9D8B030D-6E8A-4147-A177-3AD203B41FA5}">
                      <a16:colId xmlns:a16="http://schemas.microsoft.com/office/drawing/2014/main" val="2473871458"/>
                    </a:ext>
                  </a:extLst>
                </a:gridCol>
                <a:gridCol w="812800">
                  <a:extLst>
                    <a:ext uri="{9D8B030D-6E8A-4147-A177-3AD203B41FA5}">
                      <a16:colId xmlns:a16="http://schemas.microsoft.com/office/drawing/2014/main" val="623540187"/>
                    </a:ext>
                  </a:extLst>
                </a:gridCol>
                <a:gridCol w="812800">
                  <a:extLst>
                    <a:ext uri="{9D8B030D-6E8A-4147-A177-3AD203B41FA5}">
                      <a16:colId xmlns:a16="http://schemas.microsoft.com/office/drawing/2014/main" val="917022200"/>
                    </a:ext>
                  </a:extLst>
                </a:gridCol>
                <a:gridCol w="812800">
                  <a:extLst>
                    <a:ext uri="{9D8B030D-6E8A-4147-A177-3AD203B41FA5}">
                      <a16:colId xmlns:a16="http://schemas.microsoft.com/office/drawing/2014/main" val="3103176999"/>
                    </a:ext>
                  </a:extLst>
                </a:gridCol>
                <a:gridCol w="812800">
                  <a:extLst>
                    <a:ext uri="{9D8B030D-6E8A-4147-A177-3AD203B41FA5}">
                      <a16:colId xmlns:a16="http://schemas.microsoft.com/office/drawing/2014/main" val="2128182864"/>
                    </a:ext>
                  </a:extLst>
                </a:gridCol>
                <a:gridCol w="812800">
                  <a:extLst>
                    <a:ext uri="{9D8B030D-6E8A-4147-A177-3AD203B41FA5}">
                      <a16:colId xmlns:a16="http://schemas.microsoft.com/office/drawing/2014/main" val="1095788953"/>
                    </a:ext>
                  </a:extLst>
                </a:gridCol>
              </a:tblGrid>
              <a:tr h="355700">
                <a:tc>
                  <a:txBody>
                    <a:bodyPr/>
                    <a:lstStyle/>
                    <a:p>
                      <a:r>
                        <a:rPr lang="en-US" sz="1400" b="1" kern="1200" dirty="0">
                          <a:solidFill>
                            <a:schemeClr val="lt1"/>
                          </a:solidFill>
                          <a:effectLst/>
                          <a:latin typeface="+mn-lt"/>
                          <a:ea typeface="+mn-ea"/>
                          <a:cs typeface="+mn-cs"/>
                        </a:rPr>
                        <a:t>Filter</a:t>
                      </a:r>
                      <a:endParaRPr lang="en-US" sz="1100" dirty="0"/>
                    </a:p>
                  </a:txBody>
                  <a:tcPr marL="68580" marR="68580" marT="34290" marB="34290">
                    <a:lnB w="12700" cap="flat" cmpd="sng" algn="ctr">
                      <a:noFill/>
                      <a:prstDash val="solid"/>
                      <a:round/>
                      <a:headEnd type="none" w="med" len="med"/>
                      <a:tailEnd type="none" w="med" len="med"/>
                    </a:lnB>
                  </a:tcPr>
                </a:tc>
                <a:tc gridSpan="2">
                  <a:txBody>
                    <a:bodyPr/>
                    <a:lstStyle/>
                    <a:p>
                      <a:pPr algn="ctr"/>
                      <a:r>
                        <a:rPr lang="en-US" sz="1400" b="1" kern="1200" dirty="0">
                          <a:solidFill>
                            <a:schemeClr val="lt1"/>
                          </a:solidFill>
                          <a:effectLst/>
                          <a:latin typeface="+mn-lt"/>
                          <a:ea typeface="+mn-ea"/>
                          <a:cs typeface="+mn-cs"/>
                        </a:rPr>
                        <a:t>Insert</a:t>
                      </a:r>
                      <a:endParaRPr lang="en-US" sz="1100" dirty="0"/>
                    </a:p>
                  </a:txBody>
                  <a:tcPr marL="68580" marR="68580" marT="34290" marB="34290">
                    <a:lnB w="12700" cap="flat" cmpd="sng" algn="ctr">
                      <a:noFill/>
                      <a:prstDash val="solid"/>
                      <a:round/>
                      <a:headEnd type="none" w="med" len="med"/>
                      <a:tailEnd type="none" w="med" len="med"/>
                    </a:lnB>
                  </a:tcPr>
                </a:tc>
                <a:tc hMerge="1">
                  <a:txBody>
                    <a:bodyPr/>
                    <a:lstStyle/>
                    <a:p>
                      <a:endParaRPr lang="en-US" dirty="0"/>
                    </a:p>
                  </a:txBody>
                  <a:tcPr>
                    <a:lnB w="12700" cap="flat" cmpd="sng" algn="ctr">
                      <a:noFill/>
                      <a:prstDash val="solid"/>
                      <a:round/>
                      <a:headEnd type="none" w="med" len="med"/>
                      <a:tailEnd type="none" w="med" len="med"/>
                    </a:lnB>
                  </a:tcPr>
                </a:tc>
                <a:tc gridSpan="2">
                  <a:txBody>
                    <a:bodyPr/>
                    <a:lstStyle/>
                    <a:p>
                      <a:pPr algn="ctr"/>
                      <a:r>
                        <a:rPr lang="en-US" sz="1400" b="1" kern="1200" dirty="0">
                          <a:solidFill>
                            <a:schemeClr val="lt1"/>
                          </a:solidFill>
                          <a:effectLst/>
                          <a:latin typeface="+mn-lt"/>
                          <a:ea typeface="+mn-ea"/>
                          <a:cs typeface="+mn-cs"/>
                        </a:rPr>
                        <a:t>Query</a:t>
                      </a:r>
                      <a:endParaRPr lang="en-US" sz="1100" dirty="0"/>
                    </a:p>
                  </a:txBody>
                  <a:tcPr marL="68580" marR="68580" marT="34290" marB="34290">
                    <a:lnB w="12700" cap="flat" cmpd="sng" algn="ctr">
                      <a:noFill/>
                      <a:prstDash val="solid"/>
                      <a:round/>
                      <a:headEnd type="none" w="med" len="med"/>
                      <a:tailEnd type="none" w="med" len="med"/>
                    </a:lnB>
                  </a:tcPr>
                </a:tc>
                <a:tc hMerge="1">
                  <a:txBody>
                    <a:bodyPr/>
                    <a:lstStyle/>
                    <a:p>
                      <a:endParaRPr lang="en-US" dirty="0"/>
                    </a:p>
                  </a:txBody>
                  <a:tcPr>
                    <a:lnB w="12700" cap="flat" cmpd="sng" algn="ctr">
                      <a:noFill/>
                      <a:prstDash val="solid"/>
                      <a:round/>
                      <a:headEnd type="none" w="med" len="med"/>
                      <a:tailEnd type="none" w="med" len="med"/>
                    </a:lnB>
                  </a:tcPr>
                </a:tc>
                <a:tc gridSpan="2">
                  <a:txBody>
                    <a:bodyPr/>
                    <a:lstStyle/>
                    <a:p>
                      <a:pPr algn="ctr"/>
                      <a:r>
                        <a:rPr lang="en-US" sz="1400" b="1" kern="1200" dirty="0">
                          <a:solidFill>
                            <a:schemeClr val="lt1"/>
                          </a:solidFill>
                          <a:effectLst/>
                          <a:latin typeface="+mn-lt"/>
                          <a:ea typeface="+mn-ea"/>
                          <a:cs typeface="+mn-cs"/>
                        </a:rPr>
                        <a:t>Delete</a:t>
                      </a:r>
                      <a:endParaRPr lang="en-US" sz="1100" dirty="0"/>
                    </a:p>
                  </a:txBody>
                  <a:tcPr marL="68580" marR="68580" marT="34290" marB="34290">
                    <a:lnB w="12700" cap="flat" cmpd="sng" algn="ctr">
                      <a:noFill/>
                      <a:prstDash val="solid"/>
                      <a:round/>
                      <a:headEnd type="none" w="med" len="med"/>
                      <a:tailEnd type="none" w="med" len="med"/>
                    </a:lnB>
                  </a:tcPr>
                </a:tc>
                <a:tc hMerge="1">
                  <a:txBody>
                    <a:bodyPr/>
                    <a:lstStyle/>
                    <a:p>
                      <a:endParaRPr lang="en-US" dirty="0"/>
                    </a:p>
                  </a:txBody>
                  <a:tcPr>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Count</a:t>
                      </a:r>
                    </a:p>
                  </a:txBody>
                  <a:tcPr marL="68580" marR="68580" marT="34290" marB="34290">
                    <a:lnB w="12700" cap="flat" cmpd="sng" algn="ctr">
                      <a:no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 </a:t>
                      </a:r>
                      <a:endParaRPr lang="en-US"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4101610930"/>
                  </a:ext>
                </a:extLst>
              </a:tr>
              <a:tr h="355700">
                <a:tc>
                  <a:txBody>
                    <a:bodyPr/>
                    <a:lstStyle/>
                    <a:p>
                      <a:endParaRPr lang="en-US" sz="1100" dirty="0"/>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Point</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Bulk</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Point</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Bulk</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Point</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1100" b="1" dirty="0">
                          <a:solidFill>
                            <a:schemeClr val="bg1"/>
                          </a:solidFill>
                        </a:rPr>
                        <a:t>Bulk</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Point</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Bulk</a:t>
                      </a:r>
                    </a:p>
                  </a:txBody>
                  <a:tcPr marL="68580" marR="68580" marT="34290" marB="34290">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225456354"/>
                  </a:ext>
                </a:extLst>
              </a:tr>
              <a:tr h="360640">
                <a:tc>
                  <a:txBody>
                    <a:bodyPr/>
                    <a:lstStyle/>
                    <a:p>
                      <a:r>
                        <a:rPr lang="en-US" sz="1400" b="1" kern="1200" dirty="0">
                          <a:solidFill>
                            <a:schemeClr val="tx1"/>
                          </a:solidFill>
                          <a:effectLst/>
                          <a:latin typeface="+mn-lt"/>
                          <a:ea typeface="+mn-ea"/>
                          <a:cs typeface="+mn-cs"/>
                        </a:rPr>
                        <a:t>GQF</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10496335"/>
                  </a:ext>
                </a:extLst>
              </a:tr>
              <a:tr h="360640">
                <a:tc>
                  <a:txBody>
                    <a:bodyPr/>
                    <a:lstStyle/>
                    <a:p>
                      <a:r>
                        <a:rPr lang="en-US" sz="1400" b="1" kern="1200" dirty="0">
                          <a:solidFill>
                            <a:schemeClr val="tx1"/>
                          </a:solidFill>
                          <a:effectLst/>
                          <a:latin typeface="+mn-lt"/>
                          <a:ea typeface="+mn-ea"/>
                          <a:cs typeface="+mn-cs"/>
                        </a:rPr>
                        <a:t>TCF</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extLst>
                  <a:ext uri="{0D108BD9-81ED-4DB2-BD59-A6C34878D82A}">
                    <a16:rowId xmlns:a16="http://schemas.microsoft.com/office/drawing/2014/main" val="4024637176"/>
                  </a:ext>
                </a:extLst>
              </a:tr>
              <a:tr h="360640">
                <a:tc>
                  <a:txBody>
                    <a:bodyPr/>
                    <a:lstStyle/>
                    <a:p>
                      <a:r>
                        <a:rPr lang="en-US" sz="1400" b="1" kern="1200" dirty="0">
                          <a:solidFill>
                            <a:schemeClr val="tx1"/>
                          </a:solidFill>
                          <a:effectLst/>
                          <a:latin typeface="+mn-lt"/>
                          <a:ea typeface="+mn-ea"/>
                          <a:cs typeface="+mn-cs"/>
                        </a:rPr>
                        <a:t>BF</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extLst>
                  <a:ext uri="{0D108BD9-81ED-4DB2-BD59-A6C34878D82A}">
                    <a16:rowId xmlns:a16="http://schemas.microsoft.com/office/drawing/2014/main" val="1115265675"/>
                  </a:ext>
                </a:extLst>
              </a:tr>
              <a:tr h="360640">
                <a:tc>
                  <a:txBody>
                    <a:bodyPr/>
                    <a:lstStyle/>
                    <a:p>
                      <a:r>
                        <a:rPr lang="en-US" sz="1400" b="1" kern="1200" dirty="0">
                          <a:solidFill>
                            <a:schemeClr val="tx1"/>
                          </a:solidFill>
                          <a:effectLst/>
                          <a:latin typeface="+mn-lt"/>
                          <a:ea typeface="+mn-ea"/>
                          <a:cs typeface="+mn-cs"/>
                        </a:rPr>
                        <a:t>SQF</a:t>
                      </a:r>
                      <a:endParaRPr lang="en-US" sz="1100" dirty="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extLst>
                  <a:ext uri="{0D108BD9-81ED-4DB2-BD59-A6C34878D82A}">
                    <a16:rowId xmlns:a16="http://schemas.microsoft.com/office/drawing/2014/main" val="947336998"/>
                  </a:ext>
                </a:extLst>
              </a:tr>
              <a:tr h="360640">
                <a:tc>
                  <a:txBody>
                    <a:bodyPr/>
                    <a:lstStyle/>
                    <a:p>
                      <a:r>
                        <a:rPr lang="en-US" sz="1400" b="1" kern="1200" dirty="0">
                          <a:solidFill>
                            <a:schemeClr val="tx1"/>
                          </a:solidFill>
                          <a:effectLst/>
                          <a:latin typeface="+mn-lt"/>
                          <a:ea typeface="+mn-ea"/>
                          <a:cs typeface="+mn-cs"/>
                        </a:rPr>
                        <a:t>RSQF</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tc>
                  <a:txBody>
                    <a:bodyPr/>
                    <a:lstStyle/>
                    <a:p>
                      <a:r>
                        <a:rPr lang="en-US" sz="1400" b="1" kern="1200" dirty="0">
                          <a:solidFill>
                            <a:schemeClr val="tx1"/>
                          </a:solidFill>
                          <a:effectLst/>
                          <a:latin typeface="+mn-lt"/>
                          <a:ea typeface="+mn-ea"/>
                          <a:cs typeface="+mn-cs"/>
                        </a:rPr>
                        <a:t>✓</a:t>
                      </a:r>
                      <a:endParaRPr lang="en-US" sz="1100" dirty="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a:solidFill>
                          <a:schemeClr val="tx1"/>
                        </a:solidFill>
                      </a:endParaRPr>
                    </a:p>
                  </a:txBody>
                  <a:tcPr marL="68580" marR="68580" marT="34290" marB="34290"/>
                </a:tc>
                <a:tc>
                  <a:txBody>
                    <a:bodyPr/>
                    <a:lstStyle/>
                    <a:p>
                      <a:endParaRPr lang="en-US" sz="1100" dirty="0">
                        <a:solidFill>
                          <a:schemeClr val="tx1"/>
                        </a:solidFill>
                      </a:endParaRPr>
                    </a:p>
                  </a:txBody>
                  <a:tcPr marL="68580" marR="68580" marT="34290" marB="34290"/>
                </a:tc>
                <a:extLst>
                  <a:ext uri="{0D108BD9-81ED-4DB2-BD59-A6C34878D82A}">
                    <a16:rowId xmlns:a16="http://schemas.microsoft.com/office/drawing/2014/main" val="3871509917"/>
                  </a:ext>
                </a:extLst>
              </a:tr>
            </a:tbl>
          </a:graphicData>
        </a:graphic>
      </p:graphicFrame>
      <p:sp>
        <p:nvSpPr>
          <p:cNvPr id="6" name="TextBox 5">
            <a:extLst>
              <a:ext uri="{FF2B5EF4-FFF2-40B4-BE49-F238E27FC236}">
                <a16:creationId xmlns:a16="http://schemas.microsoft.com/office/drawing/2014/main" id="{1AF338B4-49A3-660B-5088-EFE771BA078D}"/>
              </a:ext>
            </a:extLst>
          </p:cNvPr>
          <p:cNvSpPr txBox="1"/>
          <p:nvPr/>
        </p:nvSpPr>
        <p:spPr>
          <a:xfrm>
            <a:off x="1873771" y="4751234"/>
            <a:ext cx="4886221" cy="307777"/>
          </a:xfrm>
          <a:prstGeom prst="rect">
            <a:avLst/>
          </a:prstGeom>
          <a:noFill/>
        </p:spPr>
        <p:txBody>
          <a:bodyPr wrap="square" rtlCol="0">
            <a:spAutoFit/>
          </a:bodyPr>
          <a:lstStyle/>
          <a:p>
            <a:r>
              <a:rPr lang="en-US" i="1" dirty="0">
                <a:solidFill>
                  <a:schemeClr val="bg1"/>
                </a:solidFill>
              </a:rPr>
              <a:t>Led by Prashant Pandey with Hunter McCoy at U. Utah</a:t>
            </a:r>
          </a:p>
        </p:txBody>
      </p:sp>
    </p:spTree>
    <p:extLst>
      <p:ext uri="{BB962C8B-B14F-4D97-AF65-F5344CB8AC3E}">
        <p14:creationId xmlns:p14="http://schemas.microsoft.com/office/powerpoint/2010/main" val="214779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9CBD-65DD-39CA-7129-2523CD11E893}"/>
              </a:ext>
            </a:extLst>
          </p:cNvPr>
          <p:cNvSpPr>
            <a:spLocks noGrp="1"/>
          </p:cNvSpPr>
          <p:nvPr>
            <p:ph type="title"/>
          </p:nvPr>
        </p:nvSpPr>
        <p:spPr/>
        <p:txBody>
          <a:bodyPr/>
          <a:lstStyle/>
          <a:p>
            <a:r>
              <a:rPr lang="en-US" dirty="0"/>
              <a:t>GQF Performance on Multi-GPUs</a:t>
            </a:r>
          </a:p>
        </p:txBody>
      </p:sp>
      <p:sp>
        <p:nvSpPr>
          <p:cNvPr id="3" name="Content Placeholder 2">
            <a:extLst>
              <a:ext uri="{FF2B5EF4-FFF2-40B4-BE49-F238E27FC236}">
                <a16:creationId xmlns:a16="http://schemas.microsoft.com/office/drawing/2014/main" id="{C2BEB4D3-BD4E-0D1A-4DA9-E0E5983213CF}"/>
              </a:ext>
            </a:extLst>
          </p:cNvPr>
          <p:cNvSpPr>
            <a:spLocks noGrp="1"/>
          </p:cNvSpPr>
          <p:nvPr>
            <p:ph idx="1"/>
          </p:nvPr>
        </p:nvSpPr>
        <p:spPr>
          <a:xfrm>
            <a:off x="489346" y="3865588"/>
            <a:ext cx="8425119" cy="857250"/>
          </a:xfrm>
        </p:spPr>
        <p:txBody>
          <a:bodyPr/>
          <a:lstStyle/>
          <a:p>
            <a:pPr marL="320040" indent="-320040">
              <a:spcBef>
                <a:spcPts val="600"/>
              </a:spcBef>
              <a:buSzPct val="100000"/>
            </a:pPr>
            <a:r>
              <a:rPr lang="en-US" sz="2000" dirty="0"/>
              <a:t>Saves ½ of peak memory usage in </a:t>
            </a:r>
            <a:r>
              <a:rPr lang="en-US" sz="2000" dirty="0" err="1"/>
              <a:t>MetaHipMer</a:t>
            </a:r>
            <a:r>
              <a:rPr lang="en-US" sz="2000" dirty="0"/>
              <a:t> relative to no filter</a:t>
            </a:r>
          </a:p>
          <a:p>
            <a:pPr marL="320040" indent="-320040">
              <a:spcBef>
                <a:spcPts val="600"/>
              </a:spcBef>
              <a:buSzPct val="100000"/>
            </a:pPr>
            <a:r>
              <a:rPr lang="en-US" sz="2000" dirty="0"/>
              <a:t>Saves ½ of communication in K-</a:t>
            </a:r>
            <a:r>
              <a:rPr lang="en-US" sz="2000" dirty="0" err="1"/>
              <a:t>mer</a:t>
            </a:r>
            <a:r>
              <a:rPr lang="en-US" sz="2000" dirty="0"/>
              <a:t> counting phase relative to bloom filter</a:t>
            </a:r>
          </a:p>
        </p:txBody>
      </p:sp>
      <p:pic>
        <p:nvPicPr>
          <p:cNvPr id="6" name="Picture 5">
            <a:extLst>
              <a:ext uri="{FF2B5EF4-FFF2-40B4-BE49-F238E27FC236}">
                <a16:creationId xmlns:a16="http://schemas.microsoft.com/office/drawing/2014/main" id="{8091E144-E3DA-ACFF-3501-7CA10CB7EF39}"/>
              </a:ext>
            </a:extLst>
          </p:cNvPr>
          <p:cNvPicPr>
            <a:picLocks noChangeAspect="1"/>
          </p:cNvPicPr>
          <p:nvPr/>
        </p:nvPicPr>
        <p:blipFill rotWithShape="1">
          <a:blip r:embed="rId2"/>
          <a:srcRect l="7856" t="23590" r="8534" b="65952"/>
          <a:stretch/>
        </p:blipFill>
        <p:spPr>
          <a:xfrm>
            <a:off x="400050" y="1182593"/>
            <a:ext cx="8515351" cy="1378461"/>
          </a:xfrm>
          <a:prstGeom prst="rect">
            <a:avLst/>
          </a:prstGeom>
        </p:spPr>
      </p:pic>
      <p:pic>
        <p:nvPicPr>
          <p:cNvPr id="7" name="Picture 6">
            <a:extLst>
              <a:ext uri="{FF2B5EF4-FFF2-40B4-BE49-F238E27FC236}">
                <a16:creationId xmlns:a16="http://schemas.microsoft.com/office/drawing/2014/main" id="{B6E4EC18-48EE-8A54-490E-A10E449FFD77}"/>
              </a:ext>
            </a:extLst>
          </p:cNvPr>
          <p:cNvPicPr>
            <a:picLocks noChangeAspect="1"/>
          </p:cNvPicPr>
          <p:nvPr/>
        </p:nvPicPr>
        <p:blipFill rotWithShape="1">
          <a:blip r:embed="rId2"/>
          <a:srcRect l="7856" t="54444" r="8534" b="34634"/>
          <a:stretch/>
        </p:blipFill>
        <p:spPr>
          <a:xfrm>
            <a:off x="400050" y="2561055"/>
            <a:ext cx="8515351" cy="1439446"/>
          </a:xfrm>
          <a:prstGeom prst="rect">
            <a:avLst/>
          </a:prstGeom>
        </p:spPr>
      </p:pic>
      <p:pic>
        <p:nvPicPr>
          <p:cNvPr id="8" name="Picture 7">
            <a:extLst>
              <a:ext uri="{FF2B5EF4-FFF2-40B4-BE49-F238E27FC236}">
                <a16:creationId xmlns:a16="http://schemas.microsoft.com/office/drawing/2014/main" id="{4D2D38E2-0CAA-6276-463B-E50B97E4BA78}"/>
              </a:ext>
            </a:extLst>
          </p:cNvPr>
          <p:cNvPicPr>
            <a:picLocks noChangeAspect="1"/>
          </p:cNvPicPr>
          <p:nvPr/>
        </p:nvPicPr>
        <p:blipFill rotWithShape="1">
          <a:blip r:embed="rId2"/>
          <a:srcRect t="8650" b="88321"/>
          <a:stretch/>
        </p:blipFill>
        <p:spPr>
          <a:xfrm>
            <a:off x="597477" y="699493"/>
            <a:ext cx="7949046" cy="311651"/>
          </a:xfrm>
          <a:prstGeom prst="rect">
            <a:avLst/>
          </a:prstGeom>
        </p:spPr>
      </p:pic>
      <p:sp>
        <p:nvSpPr>
          <p:cNvPr id="9" name="TextBox 8">
            <a:extLst>
              <a:ext uri="{FF2B5EF4-FFF2-40B4-BE49-F238E27FC236}">
                <a16:creationId xmlns:a16="http://schemas.microsoft.com/office/drawing/2014/main" id="{1A92921D-78B0-76B5-5095-E0EB081D78ED}"/>
              </a:ext>
            </a:extLst>
          </p:cNvPr>
          <p:cNvSpPr txBox="1"/>
          <p:nvPr/>
        </p:nvSpPr>
        <p:spPr>
          <a:xfrm>
            <a:off x="1714501" y="1051974"/>
            <a:ext cx="582211" cy="253916"/>
          </a:xfrm>
          <a:prstGeom prst="rect">
            <a:avLst/>
          </a:prstGeom>
          <a:noFill/>
        </p:spPr>
        <p:txBody>
          <a:bodyPr wrap="none" rtlCol="0">
            <a:spAutoFit/>
          </a:bodyPr>
          <a:lstStyle/>
          <a:p>
            <a:r>
              <a:rPr lang="en-US" sz="1050" dirty="0"/>
              <a:t>inserts</a:t>
            </a:r>
          </a:p>
        </p:txBody>
      </p:sp>
      <p:sp>
        <p:nvSpPr>
          <p:cNvPr id="10" name="TextBox 9">
            <a:extLst>
              <a:ext uri="{FF2B5EF4-FFF2-40B4-BE49-F238E27FC236}">
                <a16:creationId xmlns:a16="http://schemas.microsoft.com/office/drawing/2014/main" id="{96417CA4-9782-F50A-2EEC-557F43484FE6}"/>
              </a:ext>
            </a:extLst>
          </p:cNvPr>
          <p:cNvSpPr txBox="1"/>
          <p:nvPr/>
        </p:nvSpPr>
        <p:spPr>
          <a:xfrm>
            <a:off x="4298325" y="1049074"/>
            <a:ext cx="1124026" cy="253916"/>
          </a:xfrm>
          <a:prstGeom prst="rect">
            <a:avLst/>
          </a:prstGeom>
          <a:noFill/>
        </p:spPr>
        <p:txBody>
          <a:bodyPr wrap="none" rtlCol="0">
            <a:spAutoFit/>
          </a:bodyPr>
          <a:lstStyle/>
          <a:p>
            <a:r>
              <a:rPr lang="en-US" sz="1050" dirty="0"/>
              <a:t>positive queries</a:t>
            </a:r>
          </a:p>
        </p:txBody>
      </p:sp>
      <p:sp>
        <p:nvSpPr>
          <p:cNvPr id="11" name="TextBox 10">
            <a:extLst>
              <a:ext uri="{FF2B5EF4-FFF2-40B4-BE49-F238E27FC236}">
                <a16:creationId xmlns:a16="http://schemas.microsoft.com/office/drawing/2014/main" id="{BA9E539C-4803-E75A-71B9-00463CECD7AF}"/>
              </a:ext>
            </a:extLst>
          </p:cNvPr>
          <p:cNvSpPr txBox="1"/>
          <p:nvPr/>
        </p:nvSpPr>
        <p:spPr>
          <a:xfrm>
            <a:off x="6841331" y="1029694"/>
            <a:ext cx="1124026" cy="253916"/>
          </a:xfrm>
          <a:prstGeom prst="rect">
            <a:avLst/>
          </a:prstGeom>
          <a:noFill/>
        </p:spPr>
        <p:txBody>
          <a:bodyPr wrap="none" rtlCol="0">
            <a:spAutoFit/>
          </a:bodyPr>
          <a:lstStyle/>
          <a:p>
            <a:r>
              <a:rPr lang="en-US" sz="1050" dirty="0"/>
              <a:t>random queries</a:t>
            </a:r>
          </a:p>
        </p:txBody>
      </p:sp>
      <p:sp>
        <p:nvSpPr>
          <p:cNvPr id="12" name="TextBox 11">
            <a:extLst>
              <a:ext uri="{FF2B5EF4-FFF2-40B4-BE49-F238E27FC236}">
                <a16:creationId xmlns:a16="http://schemas.microsoft.com/office/drawing/2014/main" id="{C9A55749-1777-673A-1E51-10AE4E32FF31}"/>
              </a:ext>
            </a:extLst>
          </p:cNvPr>
          <p:cNvSpPr txBox="1"/>
          <p:nvPr/>
        </p:nvSpPr>
        <p:spPr>
          <a:xfrm>
            <a:off x="228600" y="3048794"/>
            <a:ext cx="433132" cy="253916"/>
          </a:xfrm>
          <a:prstGeom prst="rect">
            <a:avLst/>
          </a:prstGeom>
          <a:noFill/>
          <a:scene3d>
            <a:camera prst="orthographicFront">
              <a:rot lat="0" lon="0" rev="5400000"/>
            </a:camera>
            <a:lightRig rig="threePt" dir="t"/>
          </a:scene3d>
        </p:spPr>
        <p:txBody>
          <a:bodyPr wrap="none" rtlCol="0">
            <a:spAutoFit/>
          </a:bodyPr>
          <a:lstStyle/>
          <a:p>
            <a:r>
              <a:rPr lang="en-US" sz="1050" dirty="0"/>
              <a:t>bulk</a:t>
            </a:r>
          </a:p>
        </p:txBody>
      </p:sp>
      <p:sp>
        <p:nvSpPr>
          <p:cNvPr id="13" name="TextBox 12">
            <a:extLst>
              <a:ext uri="{FF2B5EF4-FFF2-40B4-BE49-F238E27FC236}">
                <a16:creationId xmlns:a16="http://schemas.microsoft.com/office/drawing/2014/main" id="{76DA0D01-8A70-3453-7AF0-E89B4DB9BAF8}"/>
              </a:ext>
            </a:extLst>
          </p:cNvPr>
          <p:cNvSpPr txBox="1"/>
          <p:nvPr/>
        </p:nvSpPr>
        <p:spPr>
          <a:xfrm>
            <a:off x="171450" y="1681074"/>
            <a:ext cx="478016" cy="253916"/>
          </a:xfrm>
          <a:prstGeom prst="rect">
            <a:avLst/>
          </a:prstGeom>
          <a:noFill/>
          <a:scene3d>
            <a:camera prst="orthographicFront">
              <a:rot lat="0" lon="0" rev="5400000"/>
            </a:camera>
            <a:lightRig rig="threePt" dir="t"/>
          </a:scene3d>
        </p:spPr>
        <p:txBody>
          <a:bodyPr wrap="none" rtlCol="0">
            <a:spAutoFit/>
          </a:bodyPr>
          <a:lstStyle/>
          <a:p>
            <a:r>
              <a:rPr lang="en-US" sz="1050" dirty="0"/>
              <a:t>point</a:t>
            </a:r>
          </a:p>
        </p:txBody>
      </p:sp>
      <p:sp>
        <p:nvSpPr>
          <p:cNvPr id="4" name="TextBox 3">
            <a:extLst>
              <a:ext uri="{FF2B5EF4-FFF2-40B4-BE49-F238E27FC236}">
                <a16:creationId xmlns:a16="http://schemas.microsoft.com/office/drawing/2014/main" id="{496D7670-61FC-7D13-E2DC-C464C3126F22}"/>
              </a:ext>
            </a:extLst>
          </p:cNvPr>
          <p:cNvSpPr txBox="1"/>
          <p:nvPr/>
        </p:nvSpPr>
        <p:spPr>
          <a:xfrm>
            <a:off x="1139668" y="4759639"/>
            <a:ext cx="7805393" cy="307777"/>
          </a:xfrm>
          <a:prstGeom prst="rect">
            <a:avLst/>
          </a:prstGeom>
          <a:solidFill>
            <a:schemeClr val="accent1">
              <a:lumMod val="75000"/>
            </a:schemeClr>
          </a:solidFill>
        </p:spPr>
        <p:txBody>
          <a:bodyPr wrap="square">
            <a:spAutoFit/>
          </a:bodyPr>
          <a:lstStyle/>
          <a:p>
            <a:r>
              <a:rPr lang="en-US" b="0" i="0" u="none" strike="noStrike" dirty="0">
                <a:solidFill>
                  <a:schemeClr val="bg1"/>
                </a:solidFill>
                <a:effectLst/>
                <a:latin typeface="+mn-lt"/>
              </a:rPr>
              <a:t>McCoy, et al. “High-Performance Filters for GPUs” </a:t>
            </a:r>
            <a:r>
              <a:rPr lang="en-US" b="0" i="0" u="none" strike="noStrike" dirty="0" err="1">
                <a:solidFill>
                  <a:schemeClr val="bg1"/>
                </a:solidFill>
                <a:effectLst/>
                <a:latin typeface="+mn-lt"/>
              </a:rPr>
              <a:t>PPoPP</a:t>
            </a:r>
            <a:r>
              <a:rPr lang="en-US" b="0" i="0" u="none" strike="noStrike" dirty="0">
                <a:solidFill>
                  <a:schemeClr val="bg1"/>
                </a:solidFill>
                <a:effectLst/>
                <a:latin typeface="+mn-lt"/>
              </a:rPr>
              <a:t> '23</a:t>
            </a:r>
            <a:endParaRPr lang="en-US" dirty="0">
              <a:solidFill>
                <a:schemeClr val="bg1"/>
              </a:solidFill>
              <a:latin typeface="+mn-lt"/>
            </a:endParaRPr>
          </a:p>
        </p:txBody>
      </p:sp>
    </p:spTree>
    <p:extLst>
      <p:ext uri="{BB962C8B-B14F-4D97-AF65-F5344CB8AC3E}">
        <p14:creationId xmlns:p14="http://schemas.microsoft.com/office/powerpoint/2010/main" val="4062703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0782B6-0EF1-914E-A865-811FD9E885E4}"/>
              </a:ext>
            </a:extLst>
          </p:cNvPr>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  		  Graphs</a:t>
            </a:r>
          </a:p>
        </p:txBody>
      </p:sp>
      <p:pic>
        <p:nvPicPr>
          <p:cNvPr id="3" name="Picture 2" descr="A close up of text on a black background&#10;&#10;Description automatically generated">
            <a:extLst>
              <a:ext uri="{FF2B5EF4-FFF2-40B4-BE49-F238E27FC236}">
                <a16:creationId xmlns:a16="http://schemas.microsoft.com/office/drawing/2014/main" id="{5325E72F-28E1-6005-3902-BCEA6D1BD7BE}"/>
              </a:ext>
            </a:extLst>
          </p:cNvPr>
          <p:cNvPicPr>
            <a:picLocks noChangeAspect="1"/>
          </p:cNvPicPr>
          <p:nvPr/>
        </p:nvPicPr>
        <p:blipFill>
          <a:blip r:embed="rId3"/>
          <a:stretch>
            <a:fillRect/>
          </a:stretch>
        </p:blipFill>
        <p:spPr>
          <a:xfrm>
            <a:off x="602086" y="837249"/>
            <a:ext cx="3732618" cy="3813631"/>
          </a:xfrm>
          <a:prstGeom prst="rect">
            <a:avLst/>
          </a:prstGeom>
          <a:solidFill>
            <a:schemeClr val="bg2"/>
          </a:solidFill>
        </p:spPr>
      </p:pic>
      <p:sp>
        <p:nvSpPr>
          <p:cNvPr id="5" name="Heptagon 4">
            <a:extLst>
              <a:ext uri="{FF2B5EF4-FFF2-40B4-BE49-F238E27FC236}">
                <a16:creationId xmlns:a16="http://schemas.microsoft.com/office/drawing/2014/main" id="{419F2EB5-582E-C490-09EB-9A4B89E93902}"/>
              </a:ext>
            </a:extLst>
          </p:cNvPr>
          <p:cNvSpPr/>
          <p:nvPr/>
        </p:nvSpPr>
        <p:spPr>
          <a:xfrm>
            <a:off x="592561" y="846773"/>
            <a:ext cx="3703320" cy="3776472"/>
          </a:xfrm>
          <a:prstGeom prst="heptagon">
            <a:avLst/>
          </a:prstGeom>
          <a:solidFill>
            <a:schemeClr val="accent5">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FA864FE8-ED77-5A42-B087-F5C7FACC1D0C}"/>
              </a:ext>
            </a:extLst>
          </p:cNvPr>
          <p:cNvSpPr/>
          <p:nvPr/>
        </p:nvSpPr>
        <p:spPr>
          <a:xfrm>
            <a:off x="2401720" y="1753458"/>
            <a:ext cx="1714500" cy="1791652"/>
          </a:xfrm>
          <a:prstGeom prst="triangle">
            <a:avLst/>
          </a:prstGeom>
          <a:solidFill>
            <a:srgbClr val="FFED49">
              <a:alpha val="23529"/>
            </a:srgbClr>
          </a:solidFill>
          <a:ln>
            <a:noFill/>
          </a:ln>
          <a:scene3d>
            <a:camera prst="orthographicFront">
              <a:rot lat="0" lon="0" rev="618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18685"/>
      </p:ext>
    </p:extLst>
  </p:cSld>
  <p:clrMapOvr>
    <a:masterClrMapping/>
  </p:clrMapOvr>
  <mc:AlternateContent xmlns:mc="http://schemas.openxmlformats.org/markup-compatibility/2006" xmlns:p14="http://schemas.microsoft.com/office/powerpoint/2010/main">
    <mc:Choice Requires="p14">
      <p:transition spd="slow" p14:dur="2000" advTm="9813"/>
    </mc:Choice>
    <mc:Fallback xmlns="">
      <p:transition spd="slow" advTm="981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27569" y="2899671"/>
            <a:ext cx="3868568" cy="1640028"/>
            <a:chOff x="1990815" y="4711022"/>
            <a:chExt cx="4598318" cy="1801010"/>
          </a:xfrm>
        </p:grpSpPr>
        <p:grpSp>
          <p:nvGrpSpPr>
            <p:cNvPr id="51" name="Group 50"/>
            <p:cNvGrpSpPr/>
            <p:nvPr/>
          </p:nvGrpSpPr>
          <p:grpSpPr>
            <a:xfrm>
              <a:off x="1990815" y="5484748"/>
              <a:ext cx="688377" cy="228141"/>
              <a:chOff x="2028592" y="2943527"/>
              <a:chExt cx="688377" cy="228141"/>
            </a:xfrm>
          </p:grpSpPr>
          <p:sp>
            <p:nvSpPr>
              <p:cNvPr id="111" name="Oval 110"/>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12" name="TextBox 111"/>
              <p:cNvSpPr txBox="1"/>
              <p:nvPr/>
            </p:nvSpPr>
            <p:spPr>
              <a:xfrm>
                <a:off x="2028592" y="2943527"/>
                <a:ext cx="688377" cy="228141"/>
              </a:xfrm>
              <a:prstGeom prst="rect">
                <a:avLst/>
              </a:prstGeom>
              <a:noFill/>
            </p:spPr>
            <p:txBody>
              <a:bodyPr wrap="square" rtlCol="0">
                <a:spAutoFit/>
              </a:bodyPr>
              <a:lstStyle/>
              <a:p>
                <a:r>
                  <a:rPr lang="en-US" sz="750" dirty="0">
                    <a:latin typeface="cmr10"/>
                    <a:cs typeface="cmr10"/>
                  </a:rPr>
                  <a:t>GAT</a:t>
                </a:r>
              </a:p>
            </p:txBody>
          </p:sp>
        </p:grpSp>
        <p:grpSp>
          <p:nvGrpSpPr>
            <p:cNvPr id="52" name="Group 51"/>
            <p:cNvGrpSpPr/>
            <p:nvPr/>
          </p:nvGrpSpPr>
          <p:grpSpPr>
            <a:xfrm>
              <a:off x="2523586" y="5484748"/>
              <a:ext cx="688377" cy="228141"/>
              <a:chOff x="2037507" y="2943527"/>
              <a:chExt cx="688377" cy="228141"/>
            </a:xfrm>
          </p:grpSpPr>
          <p:sp>
            <p:nvSpPr>
              <p:cNvPr id="109" name="Oval 108"/>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10" name="TextBox 109"/>
              <p:cNvSpPr txBox="1"/>
              <p:nvPr/>
            </p:nvSpPr>
            <p:spPr>
              <a:xfrm>
                <a:off x="2037507" y="2943527"/>
                <a:ext cx="688377" cy="228141"/>
              </a:xfrm>
              <a:prstGeom prst="rect">
                <a:avLst/>
              </a:prstGeom>
              <a:noFill/>
            </p:spPr>
            <p:txBody>
              <a:bodyPr wrap="square" rtlCol="0">
                <a:spAutoFit/>
              </a:bodyPr>
              <a:lstStyle/>
              <a:p>
                <a:r>
                  <a:rPr lang="en-US" sz="750" dirty="0">
                    <a:latin typeface="cmr10"/>
                    <a:cs typeface="cmr10"/>
                  </a:rPr>
                  <a:t>ATC</a:t>
                </a:r>
              </a:p>
            </p:txBody>
          </p:sp>
        </p:grpSp>
        <p:grpSp>
          <p:nvGrpSpPr>
            <p:cNvPr id="53" name="Group 52"/>
            <p:cNvGrpSpPr/>
            <p:nvPr/>
          </p:nvGrpSpPr>
          <p:grpSpPr>
            <a:xfrm>
              <a:off x="3020697" y="5486591"/>
              <a:ext cx="688377" cy="228141"/>
              <a:chOff x="2010762" y="2935290"/>
              <a:chExt cx="688377" cy="228141"/>
            </a:xfrm>
          </p:grpSpPr>
          <p:sp>
            <p:nvSpPr>
              <p:cNvPr id="107" name="Oval 106"/>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08" name="TextBox 107"/>
              <p:cNvSpPr txBox="1"/>
              <p:nvPr/>
            </p:nvSpPr>
            <p:spPr>
              <a:xfrm>
                <a:off x="2010762" y="2935290"/>
                <a:ext cx="688377" cy="228141"/>
              </a:xfrm>
              <a:prstGeom prst="rect">
                <a:avLst/>
              </a:prstGeom>
              <a:noFill/>
            </p:spPr>
            <p:txBody>
              <a:bodyPr wrap="square" rtlCol="0">
                <a:spAutoFit/>
              </a:bodyPr>
              <a:lstStyle/>
              <a:p>
                <a:r>
                  <a:rPr lang="en-US" sz="750" dirty="0">
                    <a:latin typeface="cmr10"/>
                    <a:cs typeface="cmr10"/>
                  </a:rPr>
                  <a:t>TCT</a:t>
                </a:r>
              </a:p>
            </p:txBody>
          </p:sp>
        </p:grpSp>
        <p:grpSp>
          <p:nvGrpSpPr>
            <p:cNvPr id="55" name="Group 54"/>
            <p:cNvGrpSpPr/>
            <p:nvPr/>
          </p:nvGrpSpPr>
          <p:grpSpPr>
            <a:xfrm>
              <a:off x="3544553" y="5494828"/>
              <a:ext cx="688377" cy="228141"/>
              <a:chOff x="2010762" y="2943527"/>
              <a:chExt cx="688377" cy="228141"/>
            </a:xfrm>
          </p:grpSpPr>
          <p:sp>
            <p:nvSpPr>
              <p:cNvPr id="105" name="Oval 104"/>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06" name="TextBox 105"/>
              <p:cNvSpPr txBox="1"/>
              <p:nvPr/>
            </p:nvSpPr>
            <p:spPr>
              <a:xfrm>
                <a:off x="2010762" y="2943527"/>
                <a:ext cx="688377" cy="228141"/>
              </a:xfrm>
              <a:prstGeom prst="rect">
                <a:avLst/>
              </a:prstGeom>
              <a:noFill/>
            </p:spPr>
            <p:txBody>
              <a:bodyPr wrap="square" rtlCol="0">
                <a:spAutoFit/>
              </a:bodyPr>
              <a:lstStyle/>
              <a:p>
                <a:r>
                  <a:rPr lang="en-US" sz="750" dirty="0">
                    <a:latin typeface="cmr10"/>
                    <a:cs typeface="cmr10"/>
                  </a:rPr>
                  <a:t>CTG</a:t>
                </a:r>
              </a:p>
            </p:txBody>
          </p:sp>
        </p:grpSp>
        <p:grpSp>
          <p:nvGrpSpPr>
            <p:cNvPr id="56" name="Group 55"/>
            <p:cNvGrpSpPr/>
            <p:nvPr/>
          </p:nvGrpSpPr>
          <p:grpSpPr>
            <a:xfrm>
              <a:off x="4068409" y="5494828"/>
              <a:ext cx="688377" cy="228141"/>
              <a:chOff x="2010762" y="2943527"/>
              <a:chExt cx="688377" cy="228141"/>
            </a:xfrm>
          </p:grpSpPr>
          <p:sp>
            <p:nvSpPr>
              <p:cNvPr id="103" name="Oval 102"/>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04" name="TextBox 103"/>
              <p:cNvSpPr txBox="1"/>
              <p:nvPr/>
            </p:nvSpPr>
            <p:spPr>
              <a:xfrm>
                <a:off x="2010762" y="2943527"/>
                <a:ext cx="688377" cy="228141"/>
              </a:xfrm>
              <a:prstGeom prst="rect">
                <a:avLst/>
              </a:prstGeom>
              <a:noFill/>
            </p:spPr>
            <p:txBody>
              <a:bodyPr wrap="square" rtlCol="0">
                <a:spAutoFit/>
              </a:bodyPr>
              <a:lstStyle/>
              <a:p>
                <a:r>
                  <a:rPr lang="en-US" sz="750" dirty="0">
                    <a:latin typeface="cmr10"/>
                    <a:cs typeface="cmr10"/>
                  </a:rPr>
                  <a:t>TGA</a:t>
                </a:r>
              </a:p>
            </p:txBody>
          </p:sp>
        </p:grpSp>
        <p:grpSp>
          <p:nvGrpSpPr>
            <p:cNvPr id="58" name="Group 57"/>
            <p:cNvGrpSpPr/>
            <p:nvPr/>
          </p:nvGrpSpPr>
          <p:grpSpPr>
            <a:xfrm>
              <a:off x="5060417" y="5252864"/>
              <a:ext cx="688377" cy="228141"/>
              <a:chOff x="2010762" y="2935290"/>
              <a:chExt cx="688377" cy="228141"/>
            </a:xfrm>
          </p:grpSpPr>
          <p:sp>
            <p:nvSpPr>
              <p:cNvPr id="99" name="Oval 98"/>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00" name="TextBox 99"/>
              <p:cNvSpPr txBox="1"/>
              <p:nvPr/>
            </p:nvSpPr>
            <p:spPr>
              <a:xfrm>
                <a:off x="2010762" y="2935290"/>
                <a:ext cx="688377" cy="228141"/>
              </a:xfrm>
              <a:prstGeom prst="rect">
                <a:avLst/>
              </a:prstGeom>
              <a:noFill/>
            </p:spPr>
            <p:txBody>
              <a:bodyPr wrap="square" rtlCol="0">
                <a:spAutoFit/>
              </a:bodyPr>
              <a:lstStyle/>
              <a:p>
                <a:r>
                  <a:rPr lang="en-US" sz="750" dirty="0">
                    <a:latin typeface="cmr10"/>
                    <a:cs typeface="cmr10"/>
                  </a:rPr>
                  <a:t>AAC</a:t>
                </a:r>
              </a:p>
            </p:txBody>
          </p:sp>
        </p:grpSp>
        <p:grpSp>
          <p:nvGrpSpPr>
            <p:cNvPr id="59" name="Group 58"/>
            <p:cNvGrpSpPr/>
            <p:nvPr/>
          </p:nvGrpSpPr>
          <p:grpSpPr>
            <a:xfrm>
              <a:off x="5473993" y="4983177"/>
              <a:ext cx="688377" cy="228141"/>
              <a:chOff x="2019677" y="2943527"/>
              <a:chExt cx="688377" cy="228141"/>
            </a:xfrm>
          </p:grpSpPr>
          <p:sp>
            <p:nvSpPr>
              <p:cNvPr id="97" name="Oval 96"/>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8" name="TextBox 97"/>
              <p:cNvSpPr txBox="1"/>
              <p:nvPr/>
            </p:nvSpPr>
            <p:spPr>
              <a:xfrm>
                <a:off x="2019677" y="2943527"/>
                <a:ext cx="688377" cy="228141"/>
              </a:xfrm>
              <a:prstGeom prst="rect">
                <a:avLst/>
              </a:prstGeom>
              <a:noFill/>
            </p:spPr>
            <p:txBody>
              <a:bodyPr wrap="square" rtlCol="0">
                <a:spAutoFit/>
              </a:bodyPr>
              <a:lstStyle/>
              <a:p>
                <a:r>
                  <a:rPr lang="en-US" sz="750" dirty="0">
                    <a:latin typeface="cmr10"/>
                    <a:cs typeface="cmr10"/>
                  </a:rPr>
                  <a:t>ACC</a:t>
                </a:r>
              </a:p>
            </p:txBody>
          </p:sp>
        </p:grpSp>
        <p:grpSp>
          <p:nvGrpSpPr>
            <p:cNvPr id="60" name="Group 59"/>
            <p:cNvGrpSpPr/>
            <p:nvPr/>
          </p:nvGrpSpPr>
          <p:grpSpPr>
            <a:xfrm>
              <a:off x="5887904" y="4711022"/>
              <a:ext cx="688377" cy="228141"/>
              <a:chOff x="2010762" y="2943527"/>
              <a:chExt cx="688377" cy="228141"/>
            </a:xfrm>
          </p:grpSpPr>
          <p:sp>
            <p:nvSpPr>
              <p:cNvPr id="95" name="Oval 94"/>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6" name="TextBox 95"/>
              <p:cNvSpPr txBox="1"/>
              <p:nvPr/>
            </p:nvSpPr>
            <p:spPr>
              <a:xfrm>
                <a:off x="2010762" y="2943527"/>
                <a:ext cx="688377" cy="228141"/>
              </a:xfrm>
              <a:prstGeom prst="rect">
                <a:avLst/>
              </a:prstGeom>
              <a:noFill/>
            </p:spPr>
            <p:txBody>
              <a:bodyPr wrap="square" rtlCol="0">
                <a:spAutoFit/>
              </a:bodyPr>
              <a:lstStyle/>
              <a:p>
                <a:r>
                  <a:rPr lang="en-US" sz="750" dirty="0">
                    <a:latin typeface="cmr10"/>
                    <a:cs typeface="cmr10"/>
                  </a:rPr>
                  <a:t>CCG</a:t>
                </a:r>
              </a:p>
            </p:txBody>
          </p:sp>
        </p:grpSp>
        <p:grpSp>
          <p:nvGrpSpPr>
            <p:cNvPr id="61" name="Group 60"/>
            <p:cNvGrpSpPr/>
            <p:nvPr/>
          </p:nvGrpSpPr>
          <p:grpSpPr>
            <a:xfrm>
              <a:off x="5078247" y="5732812"/>
              <a:ext cx="688377" cy="228141"/>
              <a:chOff x="2028592" y="2935290"/>
              <a:chExt cx="688377" cy="228141"/>
            </a:xfrm>
          </p:grpSpPr>
          <p:sp>
            <p:nvSpPr>
              <p:cNvPr id="93" name="Oval 92"/>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4" name="TextBox 93"/>
              <p:cNvSpPr txBox="1"/>
              <p:nvPr/>
            </p:nvSpPr>
            <p:spPr>
              <a:xfrm>
                <a:off x="2028592" y="2935290"/>
                <a:ext cx="688377" cy="228141"/>
              </a:xfrm>
              <a:prstGeom prst="rect">
                <a:avLst/>
              </a:prstGeom>
              <a:noFill/>
            </p:spPr>
            <p:txBody>
              <a:bodyPr wrap="square" rtlCol="0">
                <a:spAutoFit/>
              </a:bodyPr>
              <a:lstStyle/>
              <a:p>
                <a:r>
                  <a:rPr lang="en-US" sz="750" dirty="0">
                    <a:latin typeface="cmr10"/>
                    <a:cs typeface="cmr10"/>
                  </a:rPr>
                  <a:t>AAT</a:t>
                </a:r>
              </a:p>
            </p:txBody>
          </p:sp>
        </p:grpSp>
        <p:grpSp>
          <p:nvGrpSpPr>
            <p:cNvPr id="62" name="Group 61"/>
            <p:cNvGrpSpPr/>
            <p:nvPr/>
          </p:nvGrpSpPr>
          <p:grpSpPr>
            <a:xfrm>
              <a:off x="5495658" y="6009273"/>
              <a:ext cx="688377" cy="228141"/>
              <a:chOff x="2019677" y="2935290"/>
              <a:chExt cx="688377" cy="228141"/>
            </a:xfrm>
          </p:grpSpPr>
          <p:sp>
            <p:nvSpPr>
              <p:cNvPr id="91" name="Oval 90"/>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2" name="TextBox 91"/>
              <p:cNvSpPr txBox="1"/>
              <p:nvPr/>
            </p:nvSpPr>
            <p:spPr>
              <a:xfrm>
                <a:off x="2019677" y="2935290"/>
                <a:ext cx="688377" cy="228141"/>
              </a:xfrm>
              <a:prstGeom prst="rect">
                <a:avLst/>
              </a:prstGeom>
              <a:noFill/>
            </p:spPr>
            <p:txBody>
              <a:bodyPr wrap="square" rtlCol="0">
                <a:spAutoFit/>
              </a:bodyPr>
              <a:lstStyle/>
              <a:p>
                <a:r>
                  <a:rPr lang="en-US" sz="750" dirty="0">
                    <a:latin typeface="cmr10"/>
                    <a:cs typeface="cmr10"/>
                  </a:rPr>
                  <a:t>ATG</a:t>
                </a:r>
              </a:p>
            </p:txBody>
          </p:sp>
        </p:grpSp>
        <p:grpSp>
          <p:nvGrpSpPr>
            <p:cNvPr id="63" name="Group 62"/>
            <p:cNvGrpSpPr/>
            <p:nvPr/>
          </p:nvGrpSpPr>
          <p:grpSpPr>
            <a:xfrm>
              <a:off x="5900756" y="6283891"/>
              <a:ext cx="688377" cy="228141"/>
              <a:chOff x="2010762" y="2943527"/>
              <a:chExt cx="688377" cy="228141"/>
            </a:xfrm>
          </p:grpSpPr>
          <p:sp>
            <p:nvSpPr>
              <p:cNvPr id="89" name="Oval 88"/>
              <p:cNvSpPr/>
              <p:nvPr/>
            </p:nvSpPr>
            <p:spPr>
              <a:xfrm>
                <a:off x="2045998" y="2953362"/>
                <a:ext cx="352759" cy="2015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0" name="TextBox 89"/>
              <p:cNvSpPr txBox="1"/>
              <p:nvPr/>
            </p:nvSpPr>
            <p:spPr>
              <a:xfrm>
                <a:off x="2010762" y="2943527"/>
                <a:ext cx="688377" cy="228141"/>
              </a:xfrm>
              <a:prstGeom prst="rect">
                <a:avLst/>
              </a:prstGeom>
              <a:noFill/>
            </p:spPr>
            <p:txBody>
              <a:bodyPr wrap="square" rtlCol="0">
                <a:spAutoFit/>
              </a:bodyPr>
              <a:lstStyle/>
              <a:p>
                <a:r>
                  <a:rPr lang="en-US" sz="750" dirty="0">
                    <a:latin typeface="cmr10"/>
                    <a:cs typeface="cmr10"/>
                  </a:rPr>
                  <a:t>TGC</a:t>
                </a:r>
              </a:p>
            </p:txBody>
          </p:sp>
        </p:grpSp>
        <p:cxnSp>
          <p:nvCxnSpPr>
            <p:cNvPr id="64" name="Straight Connector 63"/>
            <p:cNvCxnSpPr/>
            <p:nvPr/>
          </p:nvCxnSpPr>
          <p:spPr>
            <a:xfrm>
              <a:off x="2367556" y="5593918"/>
              <a:ext cx="164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891412" y="5593918"/>
              <a:ext cx="164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08692" y="5593918"/>
              <a:ext cx="164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932548" y="5593918"/>
              <a:ext cx="1645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5351220" y="5160188"/>
              <a:ext cx="185728" cy="120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790580" y="4898052"/>
              <a:ext cx="185728" cy="120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390310" y="5925637"/>
              <a:ext cx="179691" cy="12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808990" y="6190299"/>
              <a:ext cx="179691" cy="12621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949223" y="2893587"/>
            <a:ext cx="4826724" cy="1684880"/>
            <a:chOff x="1752681" y="4084364"/>
            <a:chExt cx="6435632" cy="2246507"/>
          </a:xfrm>
        </p:grpSpPr>
        <p:sp>
          <p:nvSpPr>
            <p:cNvPr id="8" name="Freeform 7"/>
            <p:cNvSpPr/>
            <p:nvPr/>
          </p:nvSpPr>
          <p:spPr>
            <a:xfrm>
              <a:off x="1752681" y="4084364"/>
              <a:ext cx="3080384" cy="2246507"/>
            </a:xfrm>
            <a:custGeom>
              <a:avLst/>
              <a:gdLst>
                <a:gd name="connsiteX0" fmla="*/ 0 w 3080384"/>
                <a:gd name="connsiteY0" fmla="*/ 66687 h 2246507"/>
                <a:gd name="connsiteX1" fmla="*/ 66347 w 3080384"/>
                <a:gd name="connsiteY1" fmla="*/ 38255 h 2246507"/>
                <a:gd name="connsiteX2" fmla="*/ 142172 w 3080384"/>
                <a:gd name="connsiteY2" fmla="*/ 28777 h 2246507"/>
                <a:gd name="connsiteX3" fmla="*/ 199040 w 3080384"/>
                <a:gd name="connsiteY3" fmla="*/ 19300 h 2246507"/>
                <a:gd name="connsiteX4" fmla="*/ 246431 w 3080384"/>
                <a:gd name="connsiteY4" fmla="*/ 9823 h 2246507"/>
                <a:gd name="connsiteX5" fmla="*/ 331734 w 3080384"/>
                <a:gd name="connsiteY5" fmla="*/ 346 h 2246507"/>
                <a:gd name="connsiteX6" fmla="*/ 720336 w 3080384"/>
                <a:gd name="connsiteY6" fmla="*/ 9823 h 2246507"/>
                <a:gd name="connsiteX7" fmla="*/ 1146850 w 3080384"/>
                <a:gd name="connsiteY7" fmla="*/ 346 h 2246507"/>
                <a:gd name="connsiteX8" fmla="*/ 1791361 w 3080384"/>
                <a:gd name="connsiteY8" fmla="*/ 28777 h 2246507"/>
                <a:gd name="connsiteX9" fmla="*/ 1829274 w 3080384"/>
                <a:gd name="connsiteY9" fmla="*/ 38255 h 2246507"/>
                <a:gd name="connsiteX10" fmla="*/ 1886143 w 3080384"/>
                <a:gd name="connsiteY10" fmla="*/ 57209 h 2246507"/>
                <a:gd name="connsiteX11" fmla="*/ 1990402 w 3080384"/>
                <a:gd name="connsiteY11" fmla="*/ 76164 h 2246507"/>
                <a:gd name="connsiteX12" fmla="*/ 2028314 w 3080384"/>
                <a:gd name="connsiteY12" fmla="*/ 95118 h 2246507"/>
                <a:gd name="connsiteX13" fmla="*/ 2066226 w 3080384"/>
                <a:gd name="connsiteY13" fmla="*/ 104596 h 2246507"/>
                <a:gd name="connsiteX14" fmla="*/ 2161008 w 3080384"/>
                <a:gd name="connsiteY14" fmla="*/ 123550 h 2246507"/>
                <a:gd name="connsiteX15" fmla="*/ 2227354 w 3080384"/>
                <a:gd name="connsiteY15" fmla="*/ 151982 h 2246507"/>
                <a:gd name="connsiteX16" fmla="*/ 2435873 w 3080384"/>
                <a:gd name="connsiteY16" fmla="*/ 180414 h 2246507"/>
                <a:gd name="connsiteX17" fmla="*/ 2483263 w 3080384"/>
                <a:gd name="connsiteY17" fmla="*/ 199369 h 2246507"/>
                <a:gd name="connsiteX18" fmla="*/ 2511697 w 3080384"/>
                <a:gd name="connsiteY18" fmla="*/ 208846 h 2246507"/>
                <a:gd name="connsiteX19" fmla="*/ 2530654 w 3080384"/>
                <a:gd name="connsiteY19" fmla="*/ 237278 h 2246507"/>
                <a:gd name="connsiteX20" fmla="*/ 2568566 w 3080384"/>
                <a:gd name="connsiteY20" fmla="*/ 284664 h 2246507"/>
                <a:gd name="connsiteX21" fmla="*/ 2625435 w 3080384"/>
                <a:gd name="connsiteY21" fmla="*/ 303619 h 2246507"/>
                <a:gd name="connsiteX22" fmla="*/ 2701259 w 3080384"/>
                <a:gd name="connsiteY22" fmla="*/ 341528 h 2246507"/>
                <a:gd name="connsiteX23" fmla="*/ 2720216 w 3080384"/>
                <a:gd name="connsiteY23" fmla="*/ 360482 h 2246507"/>
                <a:gd name="connsiteX24" fmla="*/ 2758128 w 3080384"/>
                <a:gd name="connsiteY24" fmla="*/ 379437 h 2246507"/>
                <a:gd name="connsiteX25" fmla="*/ 2833953 w 3080384"/>
                <a:gd name="connsiteY25" fmla="*/ 464733 h 2246507"/>
                <a:gd name="connsiteX26" fmla="*/ 2881343 w 3080384"/>
                <a:gd name="connsiteY26" fmla="*/ 521596 h 2246507"/>
                <a:gd name="connsiteX27" fmla="*/ 2928734 w 3080384"/>
                <a:gd name="connsiteY27" fmla="*/ 606892 h 2246507"/>
                <a:gd name="connsiteX28" fmla="*/ 2966646 w 3080384"/>
                <a:gd name="connsiteY28" fmla="*/ 654278 h 2246507"/>
                <a:gd name="connsiteX29" fmla="*/ 2985602 w 3080384"/>
                <a:gd name="connsiteY29" fmla="*/ 720619 h 2246507"/>
                <a:gd name="connsiteX30" fmla="*/ 3004559 w 3080384"/>
                <a:gd name="connsiteY30" fmla="*/ 749051 h 2246507"/>
                <a:gd name="connsiteX31" fmla="*/ 3014037 w 3080384"/>
                <a:gd name="connsiteY31" fmla="*/ 796438 h 2246507"/>
                <a:gd name="connsiteX32" fmla="*/ 3051949 w 3080384"/>
                <a:gd name="connsiteY32" fmla="*/ 862779 h 2246507"/>
                <a:gd name="connsiteX33" fmla="*/ 3061427 w 3080384"/>
                <a:gd name="connsiteY33" fmla="*/ 938597 h 2246507"/>
                <a:gd name="connsiteX34" fmla="*/ 3080384 w 3080384"/>
                <a:gd name="connsiteY34" fmla="*/ 1014415 h 2246507"/>
                <a:gd name="connsiteX35" fmla="*/ 3070905 w 3080384"/>
                <a:gd name="connsiteY35" fmla="*/ 1450370 h 2246507"/>
                <a:gd name="connsiteX36" fmla="*/ 3061427 w 3080384"/>
                <a:gd name="connsiteY36" fmla="*/ 1488279 h 2246507"/>
                <a:gd name="connsiteX37" fmla="*/ 3032993 w 3080384"/>
                <a:gd name="connsiteY37" fmla="*/ 1554620 h 2246507"/>
                <a:gd name="connsiteX38" fmla="*/ 3014037 w 3080384"/>
                <a:gd name="connsiteY38" fmla="*/ 1583052 h 2246507"/>
                <a:gd name="connsiteX39" fmla="*/ 2976124 w 3080384"/>
                <a:gd name="connsiteY39" fmla="*/ 1630439 h 2246507"/>
                <a:gd name="connsiteX40" fmla="*/ 2957168 w 3080384"/>
                <a:gd name="connsiteY40" fmla="*/ 1658870 h 2246507"/>
                <a:gd name="connsiteX41" fmla="*/ 2928734 w 3080384"/>
                <a:gd name="connsiteY41" fmla="*/ 1687302 h 2246507"/>
                <a:gd name="connsiteX42" fmla="*/ 2843431 w 3080384"/>
                <a:gd name="connsiteY42" fmla="*/ 1744166 h 2246507"/>
                <a:gd name="connsiteX43" fmla="*/ 2758128 w 3080384"/>
                <a:gd name="connsiteY43" fmla="*/ 1810507 h 2246507"/>
                <a:gd name="connsiteX44" fmla="*/ 2729694 w 3080384"/>
                <a:gd name="connsiteY44" fmla="*/ 1819984 h 2246507"/>
                <a:gd name="connsiteX45" fmla="*/ 2597000 w 3080384"/>
                <a:gd name="connsiteY45" fmla="*/ 1895803 h 2246507"/>
                <a:gd name="connsiteX46" fmla="*/ 2473785 w 3080384"/>
                <a:gd name="connsiteY46" fmla="*/ 1943189 h 2246507"/>
                <a:gd name="connsiteX47" fmla="*/ 2397960 w 3080384"/>
                <a:gd name="connsiteY47" fmla="*/ 1971621 h 2246507"/>
                <a:gd name="connsiteX48" fmla="*/ 2331613 w 3080384"/>
                <a:gd name="connsiteY48" fmla="*/ 2000053 h 2246507"/>
                <a:gd name="connsiteX49" fmla="*/ 2303179 w 3080384"/>
                <a:gd name="connsiteY49" fmla="*/ 2009530 h 2246507"/>
                <a:gd name="connsiteX50" fmla="*/ 2189442 w 3080384"/>
                <a:gd name="connsiteY50" fmla="*/ 2019007 h 2246507"/>
                <a:gd name="connsiteX51" fmla="*/ 2142051 w 3080384"/>
                <a:gd name="connsiteY51" fmla="*/ 2037962 h 2246507"/>
                <a:gd name="connsiteX52" fmla="*/ 2066226 w 3080384"/>
                <a:gd name="connsiteY52" fmla="*/ 2047439 h 2246507"/>
                <a:gd name="connsiteX53" fmla="*/ 1952489 w 3080384"/>
                <a:gd name="connsiteY53" fmla="*/ 2085348 h 2246507"/>
                <a:gd name="connsiteX54" fmla="*/ 1819796 w 3080384"/>
                <a:gd name="connsiteY54" fmla="*/ 2104303 h 2246507"/>
                <a:gd name="connsiteX55" fmla="*/ 1706059 w 3080384"/>
                <a:gd name="connsiteY55" fmla="*/ 2123257 h 2246507"/>
                <a:gd name="connsiteX56" fmla="*/ 1488062 w 3080384"/>
                <a:gd name="connsiteY56" fmla="*/ 2151689 h 2246507"/>
                <a:gd name="connsiteX57" fmla="*/ 1270066 w 3080384"/>
                <a:gd name="connsiteY57" fmla="*/ 2199076 h 2246507"/>
                <a:gd name="connsiteX58" fmla="*/ 919376 w 3080384"/>
                <a:gd name="connsiteY58" fmla="*/ 2208553 h 2246507"/>
                <a:gd name="connsiteX59" fmla="*/ 511818 w 3080384"/>
                <a:gd name="connsiteY59" fmla="*/ 2236985 h 2246507"/>
                <a:gd name="connsiteX60" fmla="*/ 312777 w 3080384"/>
                <a:gd name="connsiteY60" fmla="*/ 2246462 h 224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80384" h="2246507">
                  <a:moveTo>
                    <a:pt x="0" y="66687"/>
                  </a:moveTo>
                  <a:cubicBezTo>
                    <a:pt x="22116" y="57210"/>
                    <a:pt x="43099" y="44454"/>
                    <a:pt x="66347" y="38255"/>
                  </a:cubicBezTo>
                  <a:cubicBezTo>
                    <a:pt x="90959" y="31692"/>
                    <a:pt x="116956" y="32379"/>
                    <a:pt x="142172" y="28777"/>
                  </a:cubicBezTo>
                  <a:cubicBezTo>
                    <a:pt x="161196" y="26059"/>
                    <a:pt x="180132" y="22737"/>
                    <a:pt x="199040" y="19300"/>
                  </a:cubicBezTo>
                  <a:cubicBezTo>
                    <a:pt x="214890" y="16419"/>
                    <a:pt x="230483" y="12101"/>
                    <a:pt x="246431" y="9823"/>
                  </a:cubicBezTo>
                  <a:cubicBezTo>
                    <a:pt x="274753" y="5778"/>
                    <a:pt x="303300" y="3505"/>
                    <a:pt x="331734" y="346"/>
                  </a:cubicBezTo>
                  <a:cubicBezTo>
                    <a:pt x="461268" y="3505"/>
                    <a:pt x="590763" y="9823"/>
                    <a:pt x="720336" y="9823"/>
                  </a:cubicBezTo>
                  <a:cubicBezTo>
                    <a:pt x="862542" y="9823"/>
                    <a:pt x="1004666" y="-2170"/>
                    <a:pt x="1146850" y="346"/>
                  </a:cubicBezTo>
                  <a:cubicBezTo>
                    <a:pt x="1361862" y="4151"/>
                    <a:pt x="1791361" y="28777"/>
                    <a:pt x="1791361" y="28777"/>
                  </a:cubicBezTo>
                  <a:cubicBezTo>
                    <a:pt x="1803999" y="31936"/>
                    <a:pt x="1816797" y="34512"/>
                    <a:pt x="1829274" y="38255"/>
                  </a:cubicBezTo>
                  <a:cubicBezTo>
                    <a:pt x="1848413" y="43996"/>
                    <a:pt x="1866550" y="53290"/>
                    <a:pt x="1886143" y="57209"/>
                  </a:cubicBezTo>
                  <a:cubicBezTo>
                    <a:pt x="1952378" y="70456"/>
                    <a:pt x="1917643" y="64039"/>
                    <a:pt x="1990402" y="76164"/>
                  </a:cubicBezTo>
                  <a:cubicBezTo>
                    <a:pt x="2003039" y="82482"/>
                    <a:pt x="2015085" y="90157"/>
                    <a:pt x="2028314" y="95118"/>
                  </a:cubicBezTo>
                  <a:cubicBezTo>
                    <a:pt x="2040511" y="99692"/>
                    <a:pt x="2053489" y="101867"/>
                    <a:pt x="2066226" y="104596"/>
                  </a:cubicBezTo>
                  <a:cubicBezTo>
                    <a:pt x="2097730" y="111346"/>
                    <a:pt x="2129414" y="117232"/>
                    <a:pt x="2161008" y="123550"/>
                  </a:cubicBezTo>
                  <a:cubicBezTo>
                    <a:pt x="2183123" y="133027"/>
                    <a:pt x="2203792" y="147108"/>
                    <a:pt x="2227354" y="151982"/>
                  </a:cubicBezTo>
                  <a:cubicBezTo>
                    <a:pt x="2296049" y="166194"/>
                    <a:pt x="2435873" y="180414"/>
                    <a:pt x="2435873" y="180414"/>
                  </a:cubicBezTo>
                  <a:cubicBezTo>
                    <a:pt x="2451670" y="186732"/>
                    <a:pt x="2467333" y="193396"/>
                    <a:pt x="2483263" y="199369"/>
                  </a:cubicBezTo>
                  <a:cubicBezTo>
                    <a:pt x="2492618" y="202877"/>
                    <a:pt x="2503895" y="202605"/>
                    <a:pt x="2511697" y="208846"/>
                  </a:cubicBezTo>
                  <a:cubicBezTo>
                    <a:pt x="2520592" y="215961"/>
                    <a:pt x="2524335" y="227801"/>
                    <a:pt x="2530654" y="237278"/>
                  </a:cubicBezTo>
                  <a:cubicBezTo>
                    <a:pt x="2540932" y="268110"/>
                    <a:pt x="2535015" y="269754"/>
                    <a:pt x="2568566" y="284664"/>
                  </a:cubicBezTo>
                  <a:cubicBezTo>
                    <a:pt x="2586826" y="292779"/>
                    <a:pt x="2625435" y="303619"/>
                    <a:pt x="2625435" y="303619"/>
                  </a:cubicBezTo>
                  <a:cubicBezTo>
                    <a:pt x="2685404" y="363584"/>
                    <a:pt x="2616515" y="305214"/>
                    <a:pt x="2701259" y="341528"/>
                  </a:cubicBezTo>
                  <a:cubicBezTo>
                    <a:pt x="2709472" y="345048"/>
                    <a:pt x="2712781" y="355526"/>
                    <a:pt x="2720216" y="360482"/>
                  </a:cubicBezTo>
                  <a:cubicBezTo>
                    <a:pt x="2731972" y="368319"/>
                    <a:pt x="2746975" y="370763"/>
                    <a:pt x="2758128" y="379437"/>
                  </a:cubicBezTo>
                  <a:cubicBezTo>
                    <a:pt x="2808591" y="418683"/>
                    <a:pt x="2797841" y="422606"/>
                    <a:pt x="2833953" y="464733"/>
                  </a:cubicBezTo>
                  <a:cubicBezTo>
                    <a:pt x="2854558" y="488771"/>
                    <a:pt x="2868450" y="492590"/>
                    <a:pt x="2881343" y="521596"/>
                  </a:cubicBezTo>
                  <a:cubicBezTo>
                    <a:pt x="2918455" y="605091"/>
                    <a:pt x="2876836" y="554997"/>
                    <a:pt x="2928734" y="606892"/>
                  </a:cubicBezTo>
                  <a:cubicBezTo>
                    <a:pt x="2952557" y="678356"/>
                    <a:pt x="2917651" y="593039"/>
                    <a:pt x="2966646" y="654278"/>
                  </a:cubicBezTo>
                  <a:cubicBezTo>
                    <a:pt x="2972321" y="661371"/>
                    <a:pt x="2984030" y="716951"/>
                    <a:pt x="2985602" y="720619"/>
                  </a:cubicBezTo>
                  <a:cubicBezTo>
                    <a:pt x="2990089" y="731089"/>
                    <a:pt x="2998240" y="739574"/>
                    <a:pt x="3004559" y="749051"/>
                  </a:cubicBezTo>
                  <a:cubicBezTo>
                    <a:pt x="3007718" y="764847"/>
                    <a:pt x="3008943" y="781156"/>
                    <a:pt x="3014037" y="796438"/>
                  </a:cubicBezTo>
                  <a:cubicBezTo>
                    <a:pt x="3022054" y="820486"/>
                    <a:pt x="3038083" y="841981"/>
                    <a:pt x="3051949" y="862779"/>
                  </a:cubicBezTo>
                  <a:cubicBezTo>
                    <a:pt x="3055108" y="888052"/>
                    <a:pt x="3056733" y="913564"/>
                    <a:pt x="3061427" y="938597"/>
                  </a:cubicBezTo>
                  <a:cubicBezTo>
                    <a:pt x="3066228" y="964201"/>
                    <a:pt x="3080384" y="1014415"/>
                    <a:pt x="3080384" y="1014415"/>
                  </a:cubicBezTo>
                  <a:cubicBezTo>
                    <a:pt x="3077224" y="1159733"/>
                    <a:pt x="3076715" y="1305133"/>
                    <a:pt x="3070905" y="1450370"/>
                  </a:cubicBezTo>
                  <a:cubicBezTo>
                    <a:pt x="3070384" y="1463385"/>
                    <a:pt x="3065879" y="1476038"/>
                    <a:pt x="3061427" y="1488279"/>
                  </a:cubicBezTo>
                  <a:cubicBezTo>
                    <a:pt x="3053204" y="1510890"/>
                    <a:pt x="3043753" y="1533101"/>
                    <a:pt x="3032993" y="1554620"/>
                  </a:cubicBezTo>
                  <a:cubicBezTo>
                    <a:pt x="3027899" y="1564808"/>
                    <a:pt x="3020356" y="1573575"/>
                    <a:pt x="3014037" y="1583052"/>
                  </a:cubicBezTo>
                  <a:cubicBezTo>
                    <a:pt x="2994381" y="1661671"/>
                    <a:pt x="3022864" y="1593050"/>
                    <a:pt x="2976124" y="1630439"/>
                  </a:cubicBezTo>
                  <a:cubicBezTo>
                    <a:pt x="2967229" y="1637554"/>
                    <a:pt x="2964460" y="1650120"/>
                    <a:pt x="2957168" y="1658870"/>
                  </a:cubicBezTo>
                  <a:cubicBezTo>
                    <a:pt x="2948587" y="1669166"/>
                    <a:pt x="2938911" y="1678580"/>
                    <a:pt x="2928734" y="1687302"/>
                  </a:cubicBezTo>
                  <a:cubicBezTo>
                    <a:pt x="2868321" y="1739080"/>
                    <a:pt x="2913419" y="1693270"/>
                    <a:pt x="2843431" y="1744166"/>
                  </a:cubicBezTo>
                  <a:cubicBezTo>
                    <a:pt x="2824981" y="1757583"/>
                    <a:pt x="2785317" y="1796914"/>
                    <a:pt x="2758128" y="1810507"/>
                  </a:cubicBezTo>
                  <a:cubicBezTo>
                    <a:pt x="2749192" y="1814975"/>
                    <a:pt x="2739172" y="1816825"/>
                    <a:pt x="2729694" y="1819984"/>
                  </a:cubicBezTo>
                  <a:cubicBezTo>
                    <a:pt x="2688108" y="1882355"/>
                    <a:pt x="2720691" y="1844875"/>
                    <a:pt x="2597000" y="1895803"/>
                  </a:cubicBezTo>
                  <a:cubicBezTo>
                    <a:pt x="2547750" y="1916081"/>
                    <a:pt x="2528725" y="1922588"/>
                    <a:pt x="2473785" y="1943189"/>
                  </a:cubicBezTo>
                  <a:cubicBezTo>
                    <a:pt x="2448510" y="1952666"/>
                    <a:pt x="2422771" y="1960989"/>
                    <a:pt x="2397960" y="1971621"/>
                  </a:cubicBezTo>
                  <a:cubicBezTo>
                    <a:pt x="2375844" y="1981098"/>
                    <a:pt x="2353953" y="1991118"/>
                    <a:pt x="2331613" y="2000053"/>
                  </a:cubicBezTo>
                  <a:cubicBezTo>
                    <a:pt x="2322337" y="2003763"/>
                    <a:pt x="2313082" y="2008210"/>
                    <a:pt x="2303179" y="2009530"/>
                  </a:cubicBezTo>
                  <a:cubicBezTo>
                    <a:pt x="2265469" y="2014557"/>
                    <a:pt x="2227354" y="2015848"/>
                    <a:pt x="2189442" y="2019007"/>
                  </a:cubicBezTo>
                  <a:cubicBezTo>
                    <a:pt x="2173645" y="2025325"/>
                    <a:pt x="2158629" y="2034137"/>
                    <a:pt x="2142051" y="2037962"/>
                  </a:cubicBezTo>
                  <a:cubicBezTo>
                    <a:pt x="2117232" y="2043689"/>
                    <a:pt x="2090718" y="2040442"/>
                    <a:pt x="2066226" y="2047439"/>
                  </a:cubicBezTo>
                  <a:cubicBezTo>
                    <a:pt x="1858868" y="2106679"/>
                    <a:pt x="2151139" y="2052244"/>
                    <a:pt x="1952489" y="2085348"/>
                  </a:cubicBezTo>
                  <a:cubicBezTo>
                    <a:pt x="1884580" y="2107982"/>
                    <a:pt x="1956250" y="2086506"/>
                    <a:pt x="1819796" y="2104303"/>
                  </a:cubicBezTo>
                  <a:cubicBezTo>
                    <a:pt x="1781684" y="2109274"/>
                    <a:pt x="1744108" y="2117822"/>
                    <a:pt x="1706059" y="2123257"/>
                  </a:cubicBezTo>
                  <a:cubicBezTo>
                    <a:pt x="1633514" y="2133620"/>
                    <a:pt x="1488062" y="2151689"/>
                    <a:pt x="1488062" y="2151689"/>
                  </a:cubicBezTo>
                  <a:cubicBezTo>
                    <a:pt x="1413788" y="2172909"/>
                    <a:pt x="1351470" y="2192933"/>
                    <a:pt x="1270066" y="2199076"/>
                  </a:cubicBezTo>
                  <a:cubicBezTo>
                    <a:pt x="1153458" y="2207876"/>
                    <a:pt x="1036273" y="2205394"/>
                    <a:pt x="919376" y="2208553"/>
                  </a:cubicBezTo>
                  <a:lnTo>
                    <a:pt x="511818" y="2236985"/>
                  </a:lnTo>
                  <a:cubicBezTo>
                    <a:pt x="356106" y="2247723"/>
                    <a:pt x="414997" y="2246462"/>
                    <a:pt x="312777" y="2246462"/>
                  </a:cubicBezTo>
                </a:path>
              </a:pathLst>
            </a:custGeom>
            <a:ln w="39116">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11" name="Freeform 10"/>
            <p:cNvSpPr/>
            <p:nvPr/>
          </p:nvSpPr>
          <p:spPr>
            <a:xfrm>
              <a:off x="4870977" y="5108137"/>
              <a:ext cx="3317336" cy="47506"/>
            </a:xfrm>
            <a:custGeom>
              <a:avLst/>
              <a:gdLst>
                <a:gd name="connsiteX0" fmla="*/ 0 w 3317336"/>
                <a:gd name="connsiteY0" fmla="*/ 47506 h 47506"/>
                <a:gd name="connsiteX1" fmla="*/ 805639 w 3317336"/>
                <a:gd name="connsiteY1" fmla="*/ 38028 h 47506"/>
                <a:gd name="connsiteX2" fmla="*/ 1052069 w 3317336"/>
                <a:gd name="connsiteY2" fmla="*/ 28551 h 47506"/>
                <a:gd name="connsiteX3" fmla="*/ 1450150 w 3317336"/>
                <a:gd name="connsiteY3" fmla="*/ 19074 h 47506"/>
                <a:gd name="connsiteX4" fmla="*/ 2369526 w 3317336"/>
                <a:gd name="connsiteY4" fmla="*/ 19074 h 47506"/>
                <a:gd name="connsiteX5" fmla="*/ 2530653 w 3317336"/>
                <a:gd name="connsiteY5" fmla="*/ 119 h 47506"/>
                <a:gd name="connsiteX6" fmla="*/ 2824475 w 3317336"/>
                <a:gd name="connsiteY6" fmla="*/ 19074 h 47506"/>
                <a:gd name="connsiteX7" fmla="*/ 2852909 w 3317336"/>
                <a:gd name="connsiteY7" fmla="*/ 28551 h 47506"/>
                <a:gd name="connsiteX8" fmla="*/ 2995081 w 3317336"/>
                <a:gd name="connsiteY8" fmla="*/ 47506 h 47506"/>
                <a:gd name="connsiteX9" fmla="*/ 3184643 w 3317336"/>
                <a:gd name="connsiteY9" fmla="*/ 38028 h 47506"/>
                <a:gd name="connsiteX10" fmla="*/ 3260467 w 3317336"/>
                <a:gd name="connsiteY10" fmla="*/ 19074 h 47506"/>
                <a:gd name="connsiteX11" fmla="*/ 3317336 w 3317336"/>
                <a:gd name="connsiteY11" fmla="*/ 119 h 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7336" h="47506">
                  <a:moveTo>
                    <a:pt x="0" y="47506"/>
                  </a:moveTo>
                  <a:lnTo>
                    <a:pt x="805639" y="38028"/>
                  </a:lnTo>
                  <a:cubicBezTo>
                    <a:pt x="887830" y="36547"/>
                    <a:pt x="969900" y="30967"/>
                    <a:pt x="1052069" y="28551"/>
                  </a:cubicBezTo>
                  <a:lnTo>
                    <a:pt x="1450150" y="19074"/>
                  </a:lnTo>
                  <a:cubicBezTo>
                    <a:pt x="1848462" y="31143"/>
                    <a:pt x="1884684" y="37030"/>
                    <a:pt x="2369526" y="19074"/>
                  </a:cubicBezTo>
                  <a:cubicBezTo>
                    <a:pt x="2423568" y="17073"/>
                    <a:pt x="2476944" y="6437"/>
                    <a:pt x="2530653" y="119"/>
                  </a:cubicBezTo>
                  <a:cubicBezTo>
                    <a:pt x="2628594" y="6437"/>
                    <a:pt x="2726711" y="10448"/>
                    <a:pt x="2824475" y="19074"/>
                  </a:cubicBezTo>
                  <a:cubicBezTo>
                    <a:pt x="2834427" y="19952"/>
                    <a:pt x="2843054" y="26909"/>
                    <a:pt x="2852909" y="28551"/>
                  </a:cubicBezTo>
                  <a:cubicBezTo>
                    <a:pt x="2900069" y="36410"/>
                    <a:pt x="2947690" y="41188"/>
                    <a:pt x="2995081" y="47506"/>
                  </a:cubicBezTo>
                  <a:cubicBezTo>
                    <a:pt x="3058268" y="44347"/>
                    <a:pt x="3121578" y="43073"/>
                    <a:pt x="3184643" y="38028"/>
                  </a:cubicBezTo>
                  <a:cubicBezTo>
                    <a:pt x="3202882" y="36569"/>
                    <a:pt x="3240904" y="27457"/>
                    <a:pt x="3260467" y="19074"/>
                  </a:cubicBezTo>
                  <a:cubicBezTo>
                    <a:pt x="3311293" y="-2707"/>
                    <a:pt x="3281004" y="119"/>
                    <a:pt x="3317336" y="119"/>
                  </a:cubicBezTo>
                </a:path>
              </a:pathLst>
            </a:custGeom>
            <a:ln w="39116">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grpSp>
      <p:sp>
        <p:nvSpPr>
          <p:cNvPr id="13" name="TextBox 12"/>
          <p:cNvSpPr txBox="1"/>
          <p:nvPr/>
        </p:nvSpPr>
        <p:spPr>
          <a:xfrm>
            <a:off x="1655651" y="3069986"/>
            <a:ext cx="508541" cy="461665"/>
          </a:xfrm>
          <a:prstGeom prst="rect">
            <a:avLst/>
          </a:prstGeom>
          <a:noFill/>
        </p:spPr>
        <p:txBody>
          <a:bodyPr wrap="square" rtlCol="0">
            <a:spAutoFit/>
          </a:bodyPr>
          <a:lstStyle/>
          <a:p>
            <a:r>
              <a:rPr lang="en-US" sz="2400" b="1" dirty="0">
                <a:solidFill>
                  <a:srgbClr val="FF0000"/>
                </a:solidFill>
              </a:rPr>
              <a:t>P</a:t>
            </a:r>
            <a:r>
              <a:rPr lang="en-US" sz="2400" b="1" baseline="-25000" dirty="0">
                <a:solidFill>
                  <a:srgbClr val="FF0000"/>
                </a:solidFill>
              </a:rPr>
              <a:t>0</a:t>
            </a:r>
            <a:endParaRPr lang="en-US" sz="2400" b="1" dirty="0">
              <a:solidFill>
                <a:srgbClr val="FF0000"/>
              </a:solidFill>
            </a:endParaRPr>
          </a:p>
        </p:txBody>
      </p:sp>
      <p:sp>
        <p:nvSpPr>
          <p:cNvPr id="65" name="TextBox 64"/>
          <p:cNvSpPr txBox="1"/>
          <p:nvPr/>
        </p:nvSpPr>
        <p:spPr>
          <a:xfrm>
            <a:off x="3371573" y="2622299"/>
            <a:ext cx="508541" cy="461665"/>
          </a:xfrm>
          <a:prstGeom prst="rect">
            <a:avLst/>
          </a:prstGeom>
          <a:noFill/>
        </p:spPr>
        <p:txBody>
          <a:bodyPr wrap="square" rtlCol="0">
            <a:spAutoFit/>
          </a:bodyPr>
          <a:lstStyle/>
          <a:p>
            <a:r>
              <a:rPr lang="en-US" sz="2400" b="1" dirty="0">
                <a:solidFill>
                  <a:srgbClr val="000090"/>
                </a:solidFill>
              </a:rPr>
              <a:t>P</a:t>
            </a:r>
            <a:r>
              <a:rPr lang="en-US" sz="2400" b="1" baseline="-25000" dirty="0">
                <a:solidFill>
                  <a:srgbClr val="000090"/>
                </a:solidFill>
              </a:rPr>
              <a:t>1</a:t>
            </a:r>
            <a:endParaRPr lang="en-US" sz="2400" b="1" dirty="0">
              <a:solidFill>
                <a:srgbClr val="000090"/>
              </a:solidFill>
            </a:endParaRPr>
          </a:p>
        </p:txBody>
      </p:sp>
      <p:sp>
        <p:nvSpPr>
          <p:cNvPr id="66" name="TextBox 65"/>
          <p:cNvSpPr txBox="1"/>
          <p:nvPr/>
        </p:nvSpPr>
        <p:spPr>
          <a:xfrm>
            <a:off x="3279026" y="4246727"/>
            <a:ext cx="508541" cy="461665"/>
          </a:xfrm>
          <a:prstGeom prst="rect">
            <a:avLst/>
          </a:prstGeom>
          <a:noFill/>
        </p:spPr>
        <p:txBody>
          <a:bodyPr wrap="square" rtlCol="0">
            <a:spAutoFit/>
          </a:bodyPr>
          <a:lstStyle/>
          <a:p>
            <a:r>
              <a:rPr lang="en-US" sz="2400" b="1" dirty="0">
                <a:solidFill>
                  <a:srgbClr val="008000"/>
                </a:solidFill>
              </a:rPr>
              <a:t>P</a:t>
            </a:r>
            <a:r>
              <a:rPr lang="en-US" sz="2400" b="1" baseline="-25000" dirty="0">
                <a:solidFill>
                  <a:srgbClr val="008000"/>
                </a:solidFill>
              </a:rPr>
              <a:t>2</a:t>
            </a:r>
            <a:endParaRPr lang="en-US" sz="2400" b="1" dirty="0">
              <a:solidFill>
                <a:srgbClr val="008000"/>
              </a:solidFill>
            </a:endParaRPr>
          </a:p>
        </p:txBody>
      </p:sp>
      <p:sp>
        <p:nvSpPr>
          <p:cNvPr id="6" name="Title 5">
            <a:extLst>
              <a:ext uri="{FF2B5EF4-FFF2-40B4-BE49-F238E27FC236}">
                <a16:creationId xmlns:a16="http://schemas.microsoft.com/office/drawing/2014/main" id="{F44B08B4-76BD-104B-8A29-42B1EA78C728}"/>
              </a:ext>
            </a:extLst>
          </p:cNvPr>
          <p:cNvSpPr>
            <a:spLocks noGrp="1"/>
          </p:cNvSpPr>
          <p:nvPr>
            <p:ph type="title"/>
          </p:nvPr>
        </p:nvSpPr>
        <p:spPr/>
        <p:txBody>
          <a:bodyPr/>
          <a:lstStyle/>
          <a:p>
            <a:r>
              <a:rPr lang="en-US" dirty="0"/>
              <a:t>Avoiding Communication in Graph Walk</a:t>
            </a:r>
          </a:p>
        </p:txBody>
      </p:sp>
      <p:sp>
        <p:nvSpPr>
          <p:cNvPr id="12" name="Rectangle 11">
            <a:extLst>
              <a:ext uri="{FF2B5EF4-FFF2-40B4-BE49-F238E27FC236}">
                <a16:creationId xmlns:a16="http://schemas.microsoft.com/office/drawing/2014/main" id="{6F9D0FD0-791C-344C-8074-2D2A5B3FFFA5}"/>
              </a:ext>
            </a:extLst>
          </p:cNvPr>
          <p:cNvSpPr/>
          <p:nvPr/>
        </p:nvSpPr>
        <p:spPr>
          <a:xfrm>
            <a:off x="4966636" y="1461844"/>
            <a:ext cx="3054284" cy="784830"/>
          </a:xfrm>
          <a:prstGeom prst="rect">
            <a:avLst/>
          </a:prstGeom>
        </p:spPr>
        <p:txBody>
          <a:bodyPr wrap="square">
            <a:spAutoFit/>
          </a:bodyPr>
          <a:lstStyle/>
          <a:p>
            <a:pPr lvl="2"/>
            <a:r>
              <a:rPr lang="en-US" sz="1500" b="1" dirty="0"/>
              <a:t>Layout</a:t>
            </a:r>
            <a:r>
              <a:rPr lang="en-US" sz="1500" dirty="0"/>
              <a:t> for spatial locality: if we have an “oracle” that approximate final genome</a:t>
            </a:r>
            <a:endParaRPr lang="en-US" dirty="0"/>
          </a:p>
        </p:txBody>
      </p:sp>
      <p:sp>
        <p:nvSpPr>
          <p:cNvPr id="16" name="Rectangle 15">
            <a:extLst>
              <a:ext uri="{FF2B5EF4-FFF2-40B4-BE49-F238E27FC236}">
                <a16:creationId xmlns:a16="http://schemas.microsoft.com/office/drawing/2014/main" id="{B622C158-3912-4F4F-B299-2AB342C3A828}"/>
              </a:ext>
            </a:extLst>
          </p:cNvPr>
          <p:cNvSpPr/>
          <p:nvPr/>
        </p:nvSpPr>
        <p:spPr>
          <a:xfrm>
            <a:off x="5953027" y="3398475"/>
            <a:ext cx="3190973" cy="854080"/>
          </a:xfrm>
          <a:prstGeom prst="rect">
            <a:avLst/>
          </a:prstGeom>
        </p:spPr>
        <p:txBody>
          <a:bodyPr wrap="square">
            <a:spAutoFit/>
          </a:bodyPr>
          <a:lstStyle/>
          <a:p>
            <a:pPr lvl="1"/>
            <a:r>
              <a:rPr lang="en-US" sz="1650" b="1" dirty="0"/>
              <a:t>Traversal is up to 2.8x faster!</a:t>
            </a:r>
          </a:p>
          <a:p>
            <a:pPr lvl="1"/>
            <a:r>
              <a:rPr lang="en-US" sz="1650" b="1" dirty="0"/>
              <a:t>Up to 76% reduction of off-node communication !</a:t>
            </a:r>
          </a:p>
        </p:txBody>
      </p:sp>
      <p:sp>
        <p:nvSpPr>
          <p:cNvPr id="2" name="Rectangle 1">
            <a:extLst>
              <a:ext uri="{FF2B5EF4-FFF2-40B4-BE49-F238E27FC236}">
                <a16:creationId xmlns:a16="http://schemas.microsoft.com/office/drawing/2014/main" id="{DA390641-F94B-B544-BDB8-E19C3A3C29C2}"/>
              </a:ext>
            </a:extLst>
          </p:cNvPr>
          <p:cNvSpPr/>
          <p:nvPr/>
        </p:nvSpPr>
        <p:spPr>
          <a:xfrm>
            <a:off x="627190" y="1402843"/>
            <a:ext cx="3530924" cy="830997"/>
          </a:xfrm>
          <a:prstGeom prst="rect">
            <a:avLst/>
          </a:prstGeom>
        </p:spPr>
        <p:txBody>
          <a:bodyPr wrap="square">
            <a:spAutoFit/>
          </a:bodyPr>
          <a:lstStyle/>
          <a:p>
            <a:pPr lvl="2"/>
            <a:r>
              <a:rPr lang="en-US" sz="1600" b="1" dirty="0"/>
              <a:t>Caching </a:t>
            </a:r>
            <a:r>
              <a:rPr lang="en-US" sz="1600" dirty="0"/>
              <a:t>for temporal locality (reuse): if few large items, so lookups will repeat</a:t>
            </a:r>
          </a:p>
        </p:txBody>
      </p:sp>
      <p:sp>
        <p:nvSpPr>
          <p:cNvPr id="68" name="Rectangle 67">
            <a:extLst>
              <a:ext uri="{FF2B5EF4-FFF2-40B4-BE49-F238E27FC236}">
                <a16:creationId xmlns:a16="http://schemas.microsoft.com/office/drawing/2014/main" id="{1983E6F2-40E4-1944-976C-A8763E76DD39}"/>
              </a:ext>
            </a:extLst>
          </p:cNvPr>
          <p:cNvSpPr/>
          <p:nvPr/>
        </p:nvSpPr>
        <p:spPr>
          <a:xfrm>
            <a:off x="1878882" y="4742302"/>
            <a:ext cx="6966735" cy="276999"/>
          </a:xfrm>
          <a:prstGeom prst="rect">
            <a:avLst/>
          </a:prstGeom>
        </p:spPr>
        <p:txBody>
          <a:bodyPr wrap="square">
            <a:spAutoFit/>
          </a:bodyPr>
          <a:lstStyle/>
          <a:p>
            <a:r>
              <a:rPr lang="en-US" sz="1200" dirty="0" err="1">
                <a:solidFill>
                  <a:schemeClr val="bg1"/>
                </a:solidFill>
              </a:rPr>
              <a:t>Georganas</a:t>
            </a:r>
            <a:r>
              <a:rPr lang="en-US" sz="1200" dirty="0">
                <a:solidFill>
                  <a:schemeClr val="bg1"/>
                </a:solidFill>
              </a:rPr>
              <a:t> PhD  Thesis and SC18 paper</a:t>
            </a:r>
            <a:endParaRPr lang="en-US" sz="1200" i="1" dirty="0">
              <a:solidFill>
                <a:schemeClr val="bg1"/>
              </a:solidFill>
            </a:endParaRPr>
          </a:p>
        </p:txBody>
      </p:sp>
      <p:sp>
        <p:nvSpPr>
          <p:cNvPr id="4" name="TextBox 3">
            <a:extLst>
              <a:ext uri="{FF2B5EF4-FFF2-40B4-BE49-F238E27FC236}">
                <a16:creationId xmlns:a16="http://schemas.microsoft.com/office/drawing/2014/main" id="{9900D488-5E1B-2342-BF59-140664790F50}"/>
              </a:ext>
            </a:extLst>
          </p:cNvPr>
          <p:cNvSpPr txBox="1"/>
          <p:nvPr/>
        </p:nvSpPr>
        <p:spPr>
          <a:xfrm>
            <a:off x="810705" y="829559"/>
            <a:ext cx="7568097" cy="338554"/>
          </a:xfrm>
          <a:prstGeom prst="rect">
            <a:avLst/>
          </a:prstGeom>
          <a:noFill/>
        </p:spPr>
        <p:txBody>
          <a:bodyPr wrap="none" rtlCol="0">
            <a:spAutoFit/>
          </a:bodyPr>
          <a:lstStyle/>
          <a:p>
            <a:r>
              <a:rPr lang="en-US" sz="1600" i="1" dirty="0"/>
              <a:t>Next step in this assembler is a DFS on the k-</a:t>
            </a:r>
            <a:r>
              <a:rPr lang="en-US" sz="1600" i="1" dirty="0" err="1"/>
              <a:t>mer</a:t>
            </a:r>
            <a:r>
              <a:rPr lang="en-US" sz="1600" i="1" dirty="0"/>
              <a:t> graph (edges are k-1 overlaps)</a:t>
            </a:r>
          </a:p>
        </p:txBody>
      </p:sp>
    </p:spTree>
    <p:custDataLst>
      <p:tags r:id="rId1"/>
    </p:custDataLst>
    <p:extLst>
      <p:ext uri="{BB962C8B-B14F-4D97-AF65-F5344CB8AC3E}">
        <p14:creationId xmlns:p14="http://schemas.microsoft.com/office/powerpoint/2010/main" val="4022776812"/>
      </p:ext>
    </p:extLst>
  </p:cSld>
  <p:clrMapOvr>
    <a:masterClrMapping/>
  </p:clrMapOvr>
  <mc:AlternateContent xmlns:mc="http://schemas.openxmlformats.org/markup-compatibility/2006" xmlns:p14="http://schemas.microsoft.com/office/powerpoint/2010/main">
    <mc:Choice Requires="p14">
      <p:transition spd="slow" p14:dur="2000" advTm="88437"/>
    </mc:Choice>
    <mc:Fallback xmlns="">
      <p:transition spd="slow" advTm="88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4" presetClass="entr" presetSubtype="1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animEffect transition="in" filter="randombar(horizontal)">
                                      <p:cBhvr>
                                        <p:cTn id="9" dur="500"/>
                                        <p:tgtEl>
                                          <p:spTgt spid="66"/>
                                        </p:tgtEl>
                                      </p:cBhvr>
                                    </p:animEffect>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randombar(horizontal)">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5" grpId="0"/>
      <p:bldP spid="66" grpId="0"/>
      <p:bldP spid="12" grpId="0"/>
      <p:bldP spid="16"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0131" y="1"/>
            <a:ext cx="7969469" cy="709448"/>
          </a:xfrm>
        </p:spPr>
        <p:txBody>
          <a:bodyPr>
            <a:noAutofit/>
          </a:bodyPr>
          <a:lstStyle/>
          <a:p>
            <a:r>
              <a:rPr lang="en-US" dirty="0"/>
              <a:t>K-Mer Hash Tables Viewed as a Graph</a:t>
            </a:r>
          </a:p>
        </p:txBody>
      </p:sp>
      <p:sp>
        <p:nvSpPr>
          <p:cNvPr id="124" name="Rectangle 123">
            <a:extLst>
              <a:ext uri="{FF2B5EF4-FFF2-40B4-BE49-F238E27FC236}">
                <a16:creationId xmlns:a16="http://schemas.microsoft.com/office/drawing/2014/main" id="{7AE6CACA-0E5F-9B43-969F-8DCD4D565E17}"/>
              </a:ext>
            </a:extLst>
          </p:cNvPr>
          <p:cNvSpPr/>
          <p:nvPr/>
        </p:nvSpPr>
        <p:spPr>
          <a:xfrm>
            <a:off x="647700" y="731294"/>
            <a:ext cx="3924300" cy="400110"/>
          </a:xfrm>
          <a:prstGeom prst="rect">
            <a:avLst/>
          </a:prstGeom>
        </p:spPr>
        <p:txBody>
          <a:bodyPr wrap="square">
            <a:spAutoFit/>
          </a:bodyPr>
          <a:lstStyle/>
          <a:p>
            <a:r>
              <a:rPr lang="en-US" sz="2000" i="1" dirty="0"/>
              <a:t>Make hash table of </a:t>
            </a:r>
            <a:r>
              <a:rPr lang="en-US" sz="2000" i="1" dirty="0">
                <a:sym typeface="Wingdings"/>
              </a:rPr>
              <a:t>k-</a:t>
            </a:r>
            <a:r>
              <a:rPr lang="en-US" sz="2000" i="1" dirty="0" err="1">
                <a:sym typeface="Wingdings"/>
              </a:rPr>
              <a:t>mers</a:t>
            </a:r>
            <a:endParaRPr lang="en-US" sz="2000" i="1" dirty="0">
              <a:sym typeface="Wingdings"/>
            </a:endParaRPr>
          </a:p>
        </p:txBody>
      </p:sp>
      <p:sp>
        <p:nvSpPr>
          <p:cNvPr id="8" name="Slide Number Placeholder 7">
            <a:extLst>
              <a:ext uri="{FF2B5EF4-FFF2-40B4-BE49-F238E27FC236}">
                <a16:creationId xmlns:a16="http://schemas.microsoft.com/office/drawing/2014/main" id="{4E6AB358-7546-CA4C-82B5-E32A8811B522}"/>
              </a:ext>
            </a:extLst>
          </p:cNvPr>
          <p:cNvSpPr>
            <a:spLocks noGrp="1"/>
          </p:cNvSpPr>
          <p:nvPr>
            <p:ph type="sldNum" sz="quarter" idx="10"/>
          </p:nvPr>
        </p:nvSpPr>
        <p:spPr/>
        <p:txBody>
          <a:bodyPr/>
          <a:lstStyle/>
          <a:p>
            <a:r>
              <a:rPr lang="en-US"/>
              <a:t>- </a:t>
            </a:r>
            <a:fld id="{D174BAF6-F8F2-EF4F-936C-8DF63288C82F}" type="slidenum">
              <a:rPr lang="en-US" smtClean="0"/>
              <a:pPr/>
              <a:t>48</a:t>
            </a:fld>
            <a:r>
              <a:rPr lang="en-US"/>
              <a:t> -</a:t>
            </a:r>
            <a:endParaRPr lang="en-US" dirty="0"/>
          </a:p>
        </p:txBody>
      </p:sp>
      <p:sp>
        <p:nvSpPr>
          <p:cNvPr id="2" name="TextBox 1">
            <a:extLst>
              <a:ext uri="{FF2B5EF4-FFF2-40B4-BE49-F238E27FC236}">
                <a16:creationId xmlns:a16="http://schemas.microsoft.com/office/drawing/2014/main" id="{704B547A-4606-1440-835A-5C20B22D3B16}"/>
              </a:ext>
            </a:extLst>
          </p:cNvPr>
          <p:cNvSpPr txBox="1"/>
          <p:nvPr/>
        </p:nvSpPr>
        <p:spPr>
          <a:xfrm>
            <a:off x="4335574" y="1286341"/>
            <a:ext cx="4808425" cy="2862322"/>
          </a:xfrm>
          <a:prstGeom prst="rect">
            <a:avLst/>
          </a:prstGeom>
          <a:noFill/>
        </p:spPr>
        <p:txBody>
          <a:bodyPr wrap="square" rtlCol="0">
            <a:spAutoFit/>
          </a:bodyPr>
          <a:lstStyle/>
          <a:p>
            <a:r>
              <a:rPr lang="en-US" sz="2000" b="1" dirty="0">
                <a:solidFill>
                  <a:srgbClr val="C00000"/>
                </a:solidFill>
              </a:rPr>
              <a:t>Keys </a:t>
            </a:r>
            <a:r>
              <a:rPr lang="en-US" sz="2000" dirty="0"/>
              <a:t>are fixed-length strings</a:t>
            </a:r>
          </a:p>
          <a:p>
            <a:endParaRPr lang="en-US" sz="2000" dirty="0"/>
          </a:p>
          <a:p>
            <a:r>
              <a:rPr lang="en-US" sz="2000" b="1" dirty="0">
                <a:solidFill>
                  <a:srgbClr val="C00000"/>
                </a:solidFill>
              </a:rPr>
              <a:t>Values</a:t>
            </a:r>
            <a:endParaRPr lang="en-US" sz="2000" dirty="0"/>
          </a:p>
          <a:p>
            <a:pPr marL="285750" indent="-285750">
              <a:buFont typeface="Arial" panose="020B0604020202020204" pitchFamily="34" charset="0"/>
              <a:buChar char="•"/>
            </a:pPr>
            <a:r>
              <a:rPr lang="en-US" sz="2000" dirty="0"/>
              <a:t>Remove branches</a:t>
            </a:r>
          </a:p>
          <a:p>
            <a:pPr marL="285750" indent="-285750">
              <a:buFont typeface="Arial" panose="020B0604020202020204" pitchFamily="34" charset="0"/>
              <a:buChar char="•"/>
            </a:pPr>
            <a:r>
              <a:rPr lang="en-US" sz="2000" dirty="0"/>
              <a:t>Find connected component “contigs”</a:t>
            </a:r>
          </a:p>
          <a:p>
            <a:endParaRPr lang="en-US" sz="2000" dirty="0"/>
          </a:p>
          <a:p>
            <a:r>
              <a:rPr lang="en-US" sz="2000" dirty="0"/>
              <a:t>Graph walk with poor locality</a:t>
            </a:r>
          </a:p>
          <a:p>
            <a:pPr marL="342900" indent="-342900">
              <a:buFont typeface="Arial" panose="020B0604020202020204" pitchFamily="34" charset="0"/>
              <a:buChar char="•"/>
            </a:pPr>
            <a:r>
              <a:rPr lang="en-US" sz="2000" dirty="0"/>
              <a:t>Asynchronous lookup with UPC++</a:t>
            </a:r>
          </a:p>
          <a:p>
            <a:endParaRPr lang="en-US" sz="2000" dirty="0"/>
          </a:p>
        </p:txBody>
      </p:sp>
      <p:sp>
        <p:nvSpPr>
          <p:cNvPr id="21" name="TextBox 20">
            <a:extLst>
              <a:ext uri="{FF2B5EF4-FFF2-40B4-BE49-F238E27FC236}">
                <a16:creationId xmlns:a16="http://schemas.microsoft.com/office/drawing/2014/main" id="{9BED17F9-FF8B-EF4D-978C-ADADE9309146}"/>
              </a:ext>
            </a:extLst>
          </p:cNvPr>
          <p:cNvSpPr txBox="1"/>
          <p:nvPr/>
        </p:nvSpPr>
        <p:spPr>
          <a:xfrm>
            <a:off x="1289279" y="1421775"/>
            <a:ext cx="2372710" cy="646331"/>
          </a:xfrm>
          <a:prstGeom prst="rect">
            <a:avLst/>
          </a:prstGeom>
          <a:noFill/>
        </p:spPr>
        <p:txBody>
          <a:bodyPr wrap="square" rtlCol="0">
            <a:spAutoFit/>
          </a:bodyPr>
          <a:lstStyle/>
          <a:p>
            <a:r>
              <a:rPr lang="en-US" sz="1200" b="1" dirty="0">
                <a:latin typeface="Courier New" panose="02070309020205020404" pitchFamily="49" charset="0"/>
              </a:rPr>
              <a:t>AAC     TGA     CCG</a:t>
            </a:r>
          </a:p>
          <a:p>
            <a:r>
              <a:rPr lang="en-US" sz="1200" b="1" dirty="0">
                <a:latin typeface="Courier New" panose="02070309020205020404" pitchFamily="49" charset="0"/>
              </a:rPr>
              <a:t> ACC     GAT     CGT</a:t>
            </a:r>
          </a:p>
          <a:p>
            <a:r>
              <a:rPr lang="en-US" sz="1200" b="1" dirty="0">
                <a:latin typeface="Courier New" panose="02070309020205020404" pitchFamily="49" charset="0"/>
              </a:rPr>
              <a:t>  CCT     ATT     GTC</a:t>
            </a:r>
          </a:p>
        </p:txBody>
      </p:sp>
      <p:grpSp>
        <p:nvGrpSpPr>
          <p:cNvPr id="22" name="Group 21">
            <a:extLst>
              <a:ext uri="{FF2B5EF4-FFF2-40B4-BE49-F238E27FC236}">
                <a16:creationId xmlns:a16="http://schemas.microsoft.com/office/drawing/2014/main" id="{FDB6E356-31F1-B649-92B6-B85B656C9AE4}"/>
              </a:ext>
            </a:extLst>
          </p:cNvPr>
          <p:cNvGrpSpPr/>
          <p:nvPr/>
        </p:nvGrpSpPr>
        <p:grpSpPr>
          <a:xfrm>
            <a:off x="1404594" y="1621410"/>
            <a:ext cx="2111279" cy="3073692"/>
            <a:chOff x="6292254" y="1844565"/>
            <a:chExt cx="1511677" cy="2490997"/>
          </a:xfrm>
          <a:scene3d>
            <a:camera prst="orthographicFront">
              <a:rot lat="0" lon="0" rev="16200000"/>
            </a:camera>
            <a:lightRig rig="threePt" dir="t"/>
          </a:scene3d>
        </p:grpSpPr>
        <p:pic>
          <p:nvPicPr>
            <p:cNvPr id="23" name="Picture 22" descr="ht.pdf">
              <a:extLst>
                <a:ext uri="{FF2B5EF4-FFF2-40B4-BE49-F238E27FC236}">
                  <a16:creationId xmlns:a16="http://schemas.microsoft.com/office/drawing/2014/main" id="{24E4CE6F-EBE7-134F-8F2D-A8660152FB0A}"/>
                </a:ext>
              </a:extLst>
            </p:cNvPr>
            <p:cNvPicPr>
              <a:picLocks noChangeAspect="1"/>
            </p:cNvPicPr>
            <p:nvPr/>
          </p:nvPicPr>
          <p:blipFill rotWithShape="1">
            <a:blip r:embed="rId2">
              <a:extLst>
                <a:ext uri="{28A0092B-C50C-407E-A947-70E740481C1C}">
                  <a14:useLocalDpi xmlns:a14="http://schemas.microsoft.com/office/drawing/2010/main"/>
                </a:ext>
              </a:extLst>
            </a:blip>
            <a:srcRect t="6211" r="36870"/>
            <a:stretch/>
          </p:blipFill>
          <p:spPr>
            <a:xfrm>
              <a:off x="6292254" y="1844565"/>
              <a:ext cx="1511677" cy="2490997"/>
            </a:xfrm>
            <a:prstGeom prst="rect">
              <a:avLst/>
            </a:prstGeom>
          </p:spPr>
        </p:pic>
        <p:sp>
          <p:nvSpPr>
            <p:cNvPr id="24" name="Rectangle 23">
              <a:extLst>
                <a:ext uri="{FF2B5EF4-FFF2-40B4-BE49-F238E27FC236}">
                  <a16:creationId xmlns:a16="http://schemas.microsoft.com/office/drawing/2014/main" id="{8111E102-9A76-D647-8E13-AA0371A81841}"/>
                </a:ext>
              </a:extLst>
            </p:cNvPr>
            <p:cNvSpPr/>
            <p:nvPr/>
          </p:nvSpPr>
          <p:spPr>
            <a:xfrm>
              <a:off x="7497263" y="2115682"/>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5" name="Rectangle 24">
              <a:extLst>
                <a:ext uri="{FF2B5EF4-FFF2-40B4-BE49-F238E27FC236}">
                  <a16:creationId xmlns:a16="http://schemas.microsoft.com/office/drawing/2014/main" id="{80F3F096-59CE-9A48-978F-466C901EC1EB}"/>
                </a:ext>
              </a:extLst>
            </p:cNvPr>
            <p:cNvSpPr/>
            <p:nvPr/>
          </p:nvSpPr>
          <p:spPr>
            <a:xfrm>
              <a:off x="6882375" y="211446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6" name="Rectangle 25">
              <a:extLst>
                <a:ext uri="{FF2B5EF4-FFF2-40B4-BE49-F238E27FC236}">
                  <a16:creationId xmlns:a16="http://schemas.microsoft.com/office/drawing/2014/main" id="{55F45BF5-FC06-1648-97C2-AD1C0B210B9F}"/>
                </a:ext>
              </a:extLst>
            </p:cNvPr>
            <p:cNvSpPr/>
            <p:nvPr/>
          </p:nvSpPr>
          <p:spPr>
            <a:xfrm>
              <a:off x="6882375" y="2303760"/>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7" name="Rectangle 26">
              <a:extLst>
                <a:ext uri="{FF2B5EF4-FFF2-40B4-BE49-F238E27FC236}">
                  <a16:creationId xmlns:a16="http://schemas.microsoft.com/office/drawing/2014/main" id="{DBA0ED94-02B6-9B4C-8A13-D0B82B1A20A3}"/>
                </a:ext>
              </a:extLst>
            </p:cNvPr>
            <p:cNvSpPr/>
            <p:nvPr/>
          </p:nvSpPr>
          <p:spPr>
            <a:xfrm>
              <a:off x="6879161" y="2667782"/>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8" name="Rectangle 27">
              <a:extLst>
                <a:ext uri="{FF2B5EF4-FFF2-40B4-BE49-F238E27FC236}">
                  <a16:creationId xmlns:a16="http://schemas.microsoft.com/office/drawing/2014/main" id="{A662A1D7-913C-2244-BCDA-39D4727AADA9}"/>
                </a:ext>
              </a:extLst>
            </p:cNvPr>
            <p:cNvSpPr/>
            <p:nvPr/>
          </p:nvSpPr>
          <p:spPr>
            <a:xfrm>
              <a:off x="7486551" y="3031803"/>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29" name="Rectangle 28">
              <a:extLst>
                <a:ext uri="{FF2B5EF4-FFF2-40B4-BE49-F238E27FC236}">
                  <a16:creationId xmlns:a16="http://schemas.microsoft.com/office/drawing/2014/main" id="{450882EC-2E5F-544A-8249-223D92986725}"/>
                </a:ext>
              </a:extLst>
            </p:cNvPr>
            <p:cNvSpPr/>
            <p:nvPr/>
          </p:nvSpPr>
          <p:spPr>
            <a:xfrm>
              <a:off x="6872729" y="3024524"/>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0" name="Rectangle 29">
              <a:extLst>
                <a:ext uri="{FF2B5EF4-FFF2-40B4-BE49-F238E27FC236}">
                  <a16:creationId xmlns:a16="http://schemas.microsoft.com/office/drawing/2014/main" id="{5D32A8DF-F84C-384A-8C20-E33DB0FF2665}"/>
                </a:ext>
              </a:extLst>
            </p:cNvPr>
            <p:cNvSpPr/>
            <p:nvPr/>
          </p:nvSpPr>
          <p:spPr>
            <a:xfrm>
              <a:off x="6882374" y="321380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1" name="Rectangle 30">
              <a:extLst>
                <a:ext uri="{FF2B5EF4-FFF2-40B4-BE49-F238E27FC236}">
                  <a16:creationId xmlns:a16="http://schemas.microsoft.com/office/drawing/2014/main" id="{09F8BFB0-231A-174E-A19E-C94082DAC595}"/>
                </a:ext>
              </a:extLst>
            </p:cNvPr>
            <p:cNvSpPr/>
            <p:nvPr/>
          </p:nvSpPr>
          <p:spPr>
            <a:xfrm>
              <a:off x="6877118" y="3579049"/>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2" name="Rectangle 31">
              <a:extLst>
                <a:ext uri="{FF2B5EF4-FFF2-40B4-BE49-F238E27FC236}">
                  <a16:creationId xmlns:a16="http://schemas.microsoft.com/office/drawing/2014/main" id="{CCC7CD50-82AD-5E4A-BFD2-1C30308D7047}"/>
                </a:ext>
              </a:extLst>
            </p:cNvPr>
            <p:cNvSpPr/>
            <p:nvPr/>
          </p:nvSpPr>
          <p:spPr>
            <a:xfrm>
              <a:off x="6869236" y="3768235"/>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3" name="Rectangle 32">
              <a:extLst>
                <a:ext uri="{FF2B5EF4-FFF2-40B4-BE49-F238E27FC236}">
                  <a16:creationId xmlns:a16="http://schemas.microsoft.com/office/drawing/2014/main" id="{73645136-ABE8-054C-902B-C2BC4E47B25B}"/>
                </a:ext>
              </a:extLst>
            </p:cNvPr>
            <p:cNvSpPr/>
            <p:nvPr/>
          </p:nvSpPr>
          <p:spPr>
            <a:xfrm>
              <a:off x="6869236" y="4138725"/>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sp>
          <p:nvSpPr>
            <p:cNvPr id="34" name="Rectangle 33">
              <a:extLst>
                <a:ext uri="{FF2B5EF4-FFF2-40B4-BE49-F238E27FC236}">
                  <a16:creationId xmlns:a16="http://schemas.microsoft.com/office/drawing/2014/main" id="{8CB7FB9E-FBB3-714E-B8B7-7ECB78B7AB8E}"/>
                </a:ext>
              </a:extLst>
            </p:cNvPr>
            <p:cNvSpPr/>
            <p:nvPr/>
          </p:nvSpPr>
          <p:spPr>
            <a:xfrm>
              <a:off x="7507739" y="4146608"/>
              <a:ext cx="141560" cy="127852"/>
            </a:xfrm>
            <a:prstGeom prst="rect">
              <a:avLst/>
            </a:prstGeom>
            <a:solidFill>
              <a:srgbClr val="F0C3C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500" dirty="0">
                <a:solidFill>
                  <a:schemeClr val="tx1"/>
                </a:solidFill>
              </a:endParaRPr>
            </a:p>
          </p:txBody>
        </p:sp>
      </p:grpSp>
      <p:sp>
        <p:nvSpPr>
          <p:cNvPr id="36" name="Rectangle 35">
            <a:extLst>
              <a:ext uri="{FF2B5EF4-FFF2-40B4-BE49-F238E27FC236}">
                <a16:creationId xmlns:a16="http://schemas.microsoft.com/office/drawing/2014/main" id="{C887F3D1-9E23-4884-2F49-E8056021B87A}"/>
              </a:ext>
            </a:extLst>
          </p:cNvPr>
          <p:cNvSpPr/>
          <p:nvPr/>
        </p:nvSpPr>
        <p:spPr>
          <a:xfrm>
            <a:off x="647700" y="4307762"/>
            <a:ext cx="3924300" cy="307777"/>
          </a:xfrm>
          <a:prstGeom prst="rect">
            <a:avLst/>
          </a:prstGeom>
        </p:spPr>
        <p:txBody>
          <a:bodyPr wrap="square">
            <a:spAutoFit/>
          </a:bodyPr>
          <a:lstStyle/>
          <a:p>
            <a:r>
              <a:rPr lang="en-US" i="1" dirty="0">
                <a:sym typeface="Wingdings"/>
              </a:rPr>
              <a:t>1-sided communication to insert / lookup</a:t>
            </a:r>
          </a:p>
        </p:txBody>
      </p:sp>
    </p:spTree>
    <p:extLst>
      <p:ext uri="{BB962C8B-B14F-4D97-AF65-F5344CB8AC3E}">
        <p14:creationId xmlns:p14="http://schemas.microsoft.com/office/powerpoint/2010/main" val="1927298205"/>
      </p:ext>
    </p:extLst>
  </p:cSld>
  <p:clrMapOvr>
    <a:masterClrMapping/>
  </p:clrMapOvr>
  <mc:AlternateContent xmlns:mc="http://schemas.openxmlformats.org/markup-compatibility/2006" xmlns:p14="http://schemas.microsoft.com/office/powerpoint/2010/main">
    <mc:Choice Requires="p14">
      <p:transition spd="slow" p14:dur="2000" advTm="61045"/>
    </mc:Choice>
    <mc:Fallback xmlns="">
      <p:transition spd="slow" advTm="6104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54"/>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Local Assembly on Summit</a:t>
            </a:r>
            <a:endParaRPr/>
          </a:p>
        </p:txBody>
      </p:sp>
      <p:pic>
        <p:nvPicPr>
          <p:cNvPr id="795" name="Google Shape;795;p54"/>
          <p:cNvPicPr preferRelativeResize="0"/>
          <p:nvPr/>
        </p:nvPicPr>
        <p:blipFill rotWithShape="1">
          <a:blip r:embed="rId3">
            <a:alphaModFix/>
          </a:blip>
          <a:srcRect/>
          <a:stretch/>
        </p:blipFill>
        <p:spPr>
          <a:xfrm>
            <a:off x="141125" y="767451"/>
            <a:ext cx="6130452" cy="3780450"/>
          </a:xfrm>
          <a:prstGeom prst="rect">
            <a:avLst/>
          </a:prstGeom>
          <a:noFill/>
          <a:ln>
            <a:noFill/>
          </a:ln>
        </p:spPr>
      </p:pic>
      <p:sp>
        <p:nvSpPr>
          <p:cNvPr id="796" name="Google Shape;796;p54"/>
          <p:cNvSpPr txBox="1"/>
          <p:nvPr/>
        </p:nvSpPr>
        <p:spPr>
          <a:xfrm>
            <a:off x="6005961" y="989236"/>
            <a:ext cx="2939100" cy="1538842"/>
          </a:xfrm>
          <a:prstGeom prst="rect">
            <a:avLst/>
          </a:prstGeom>
          <a:noFill/>
          <a:ln>
            <a:noFill/>
          </a:ln>
        </p:spPr>
        <p:txBody>
          <a:bodyPr spcFirstLastPara="1" wrap="square" lIns="91425" tIns="45700" rIns="91425" bIns="45700" anchor="t" anchorCtr="0">
            <a:spAutoFit/>
          </a:bodyPr>
          <a:lstStyle/>
          <a:p>
            <a:pPr marL="285750" marR="0" lvl="0" indent="-311150" algn="l" rtl="0">
              <a:spcBef>
                <a:spcPts val="0"/>
              </a:spcBef>
              <a:spcAft>
                <a:spcPts val="0"/>
              </a:spcAft>
              <a:buClr>
                <a:srgbClr val="000000"/>
              </a:buClr>
              <a:buSzPts val="2000"/>
              <a:buFont typeface="Arial"/>
              <a:buChar char="•"/>
            </a:pPr>
            <a:r>
              <a:rPr lang="en-US" sz="2000" dirty="0">
                <a:latin typeface="Calibri"/>
                <a:ea typeface="Calibri"/>
                <a:cs typeface="Calibri"/>
                <a:sym typeface="Calibri"/>
              </a:rPr>
              <a:t>Speedup of</a:t>
            </a:r>
            <a:r>
              <a:rPr lang="en-US" sz="2000" dirty="0">
                <a:solidFill>
                  <a:srgbClr val="000000"/>
                </a:solidFill>
                <a:latin typeface="Calibri"/>
                <a:ea typeface="Calibri"/>
                <a:cs typeface="Calibri"/>
                <a:sym typeface="Calibri"/>
              </a:rPr>
              <a:t> 7x </a:t>
            </a:r>
            <a:r>
              <a:rPr lang="en-US" sz="2000" dirty="0">
                <a:latin typeface="Calibri"/>
                <a:ea typeface="Calibri"/>
                <a:cs typeface="Calibri"/>
                <a:sym typeface="Calibri"/>
              </a:rPr>
              <a:t>on</a:t>
            </a:r>
            <a:r>
              <a:rPr lang="en-US" sz="2000" dirty="0">
                <a:solidFill>
                  <a:srgbClr val="000000"/>
                </a:solidFill>
                <a:latin typeface="Calibri"/>
                <a:ea typeface="Calibri"/>
                <a:cs typeface="Calibri"/>
                <a:sym typeface="Calibri"/>
              </a:rPr>
              <a:t> 64 Summit  nodes.</a:t>
            </a:r>
            <a:endParaRPr sz="1800" dirty="0"/>
          </a:p>
          <a:p>
            <a:pPr marL="285750" marR="0" lvl="0" indent="-298450" algn="l" rtl="0">
              <a:spcBef>
                <a:spcPts val="0"/>
              </a:spcBef>
              <a:spcAft>
                <a:spcPts val="0"/>
              </a:spcAft>
              <a:buSzPts val="1800"/>
              <a:buChar char="•"/>
            </a:pPr>
            <a:r>
              <a:rPr lang="en-US" sz="1800" dirty="0"/>
              <a:t>Communication dominates at higher scale</a:t>
            </a:r>
            <a:endParaRPr sz="1800" dirty="0"/>
          </a:p>
        </p:txBody>
      </p:sp>
      <p:sp>
        <p:nvSpPr>
          <p:cNvPr id="2" name="TextBox 1">
            <a:extLst>
              <a:ext uri="{FF2B5EF4-FFF2-40B4-BE49-F238E27FC236}">
                <a16:creationId xmlns:a16="http://schemas.microsoft.com/office/drawing/2014/main" id="{5FAA3426-0CCF-2955-F3C8-06914D5D535C}"/>
              </a:ext>
            </a:extLst>
          </p:cNvPr>
          <p:cNvSpPr txBox="1"/>
          <p:nvPr/>
        </p:nvSpPr>
        <p:spPr>
          <a:xfrm>
            <a:off x="1139668" y="4759639"/>
            <a:ext cx="7805393" cy="307777"/>
          </a:xfrm>
          <a:prstGeom prst="rect">
            <a:avLst/>
          </a:prstGeom>
          <a:solidFill>
            <a:schemeClr val="accent1">
              <a:lumMod val="75000"/>
            </a:schemeClr>
          </a:solidFill>
        </p:spPr>
        <p:txBody>
          <a:bodyPr wrap="square">
            <a:spAutoFit/>
          </a:bodyPr>
          <a:lstStyle/>
          <a:p>
            <a:r>
              <a:rPr lang="en-US" b="0" i="0" u="none" strike="noStrike" dirty="0" err="1">
                <a:solidFill>
                  <a:schemeClr val="bg1"/>
                </a:solidFill>
                <a:effectLst/>
                <a:latin typeface="+mn-lt"/>
              </a:rPr>
              <a:t>Muuz</a:t>
            </a:r>
            <a:r>
              <a:rPr lang="en-US" b="0" i="0" u="none" strike="noStrike" dirty="0">
                <a:solidFill>
                  <a:schemeClr val="bg1"/>
                </a:solidFill>
                <a:effectLst/>
                <a:latin typeface="+mn-lt"/>
              </a:rPr>
              <a:t> Awan et al, “Accelerating Large Scale de Novo Metagenome Assembly Using GPUs” SC’21</a:t>
            </a:r>
            <a:endParaRPr lang="en-US" dirty="0">
              <a:solidFill>
                <a:schemeClr val="bg1"/>
              </a:solidFill>
              <a:latin typeface="+mn-lt"/>
            </a:endParaRPr>
          </a:p>
        </p:txBody>
      </p:sp>
      <p:grpSp>
        <p:nvGrpSpPr>
          <p:cNvPr id="3" name="Group 2">
            <a:extLst>
              <a:ext uri="{FF2B5EF4-FFF2-40B4-BE49-F238E27FC236}">
                <a16:creationId xmlns:a16="http://schemas.microsoft.com/office/drawing/2014/main" id="{C208F0B8-4142-423B-5F73-1CC393A82675}"/>
              </a:ext>
            </a:extLst>
          </p:cNvPr>
          <p:cNvGrpSpPr/>
          <p:nvPr/>
        </p:nvGrpSpPr>
        <p:grpSpPr>
          <a:xfrm>
            <a:off x="7246203" y="2312722"/>
            <a:ext cx="1698858" cy="2341048"/>
            <a:chOff x="7488028" y="1610138"/>
            <a:chExt cx="1698858" cy="2341048"/>
          </a:xfrm>
        </p:grpSpPr>
        <p:pic>
          <p:nvPicPr>
            <p:cNvPr id="4" name="Picture 12" descr="Printable Award Ribbons - Customize and Print">
              <a:extLst>
                <a:ext uri="{FF2B5EF4-FFF2-40B4-BE49-F238E27FC236}">
                  <a16:creationId xmlns:a16="http://schemas.microsoft.com/office/drawing/2014/main" id="{AFA7ECFA-B5F9-776D-EFD5-B861BEE77B6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34" b="81338" l="6215" r="89831">
                          <a14:foregroundMark x1="57627" y1="8099" x2="35028" y2="8099"/>
                          <a14:foregroundMark x1="50847" y1="27465" x2="50847" y2="27465"/>
                          <a14:foregroundMark x1="50847" y1="19014" x2="20339" y2="25000"/>
                          <a14:foregroundMark x1="20339" y1="25000" x2="35593" y2="40141"/>
                          <a14:foregroundMark x1="35593" y1="40141" x2="55367" y2="27465"/>
                          <a14:foregroundMark x1="55367" y1="27465" x2="57627" y2="16549"/>
                          <a14:foregroundMark x1="45763" y1="43310" x2="67232" y2="30634"/>
                          <a14:foregroundMark x1="67232" y1="30634" x2="46328" y2="17254"/>
                          <a14:foregroundMark x1="46328" y1="17254" x2="37853" y2="16901"/>
                          <a14:foregroundMark x1="29944" y1="80282" x2="29944" y2="80282"/>
                          <a14:foregroundMark x1="61582" y1="82042" x2="61582" y2="82042"/>
                          <a14:foregroundMark x1="6215" y1="75704" x2="6215" y2="75704"/>
                          <a14:foregroundMark x1="43503" y1="5634" x2="43503" y2="5634"/>
                          <a14:foregroundMark x1="37288" y1="5634" x2="37288" y2="5634"/>
                          <a14:foregroundMark x1="71751" y1="25352" x2="71751" y2="25352"/>
                        </a14:backgroundRemoval>
                      </a14:imgEffect>
                    </a14:imgLayer>
                  </a14:imgProps>
                </a:ext>
                <a:ext uri="{28A0092B-C50C-407E-A947-70E740481C1C}">
                  <a14:useLocalDpi xmlns:a14="http://schemas.microsoft.com/office/drawing/2010/main" val="0"/>
                </a:ext>
              </a:extLst>
            </a:blip>
            <a:srcRect b="13874"/>
            <a:stretch/>
          </p:blipFill>
          <p:spPr bwMode="auto">
            <a:xfrm>
              <a:off x="7488028" y="1610138"/>
              <a:ext cx="1698858" cy="23410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13C2CB-38EE-6706-9CDF-72553F418AD5}"/>
                </a:ext>
              </a:extLst>
            </p:cNvPr>
            <p:cNvSpPr txBox="1"/>
            <p:nvPr/>
          </p:nvSpPr>
          <p:spPr>
            <a:xfrm>
              <a:off x="7755096" y="2061876"/>
              <a:ext cx="1120548" cy="738664"/>
            </a:xfrm>
            <a:prstGeom prst="rect">
              <a:avLst/>
            </a:prstGeom>
            <a:noFill/>
          </p:spPr>
          <p:txBody>
            <a:bodyPr wrap="square">
              <a:spAutoFit/>
            </a:bodyPr>
            <a:lstStyle/>
            <a:p>
              <a:pPr algn="ctr"/>
              <a:r>
                <a:rPr lang="en-US" sz="1400" b="1" dirty="0">
                  <a:solidFill>
                    <a:schemeClr val="tx1"/>
                  </a:solidFill>
                  <a:latin typeface="+mn-lt"/>
                </a:rPr>
                <a:t>SC’21 Best Paper Finalist</a:t>
              </a:r>
              <a:endParaRPr lang="en-US" b="1"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pic>
        <p:nvPicPr>
          <p:cNvPr id="1551" name="Google Shape;1551;p84" descr="Fact Sheets about Genomics"/>
          <p:cNvPicPr preferRelativeResize="0"/>
          <p:nvPr/>
        </p:nvPicPr>
        <p:blipFill rotWithShape="1">
          <a:blip r:embed="rId3">
            <a:alphaModFix/>
          </a:blip>
          <a:srcRect/>
          <a:stretch/>
        </p:blipFill>
        <p:spPr>
          <a:xfrm>
            <a:off x="7358606" y="665990"/>
            <a:ext cx="1639747" cy="922358"/>
          </a:xfrm>
          <a:prstGeom prst="rect">
            <a:avLst/>
          </a:prstGeom>
          <a:noFill/>
          <a:ln>
            <a:noFill/>
          </a:ln>
        </p:spPr>
      </p:pic>
      <p:sp>
        <p:nvSpPr>
          <p:cNvPr id="1552" name="Google Shape;1552;p84"/>
          <p:cNvSpPr txBox="1">
            <a:spLocks noGrp="1"/>
          </p:cNvSpPr>
          <p:nvPr>
            <p:ph type="title"/>
          </p:nvPr>
        </p:nvSpPr>
        <p:spPr>
          <a:xfrm>
            <a:off x="273377" y="134359"/>
            <a:ext cx="8740123" cy="600000"/>
          </a:xfrm>
          <a:prstGeom prst="rect">
            <a:avLst/>
          </a:prstGeom>
          <a:noFill/>
          <a:ln>
            <a:noFill/>
          </a:ln>
        </p:spPr>
        <p:txBody>
          <a:bodyPr spcFirstLastPara="1" wrap="square" lIns="68575" tIns="34275" rIns="68575" bIns="34275" anchor="ctr" anchorCtr="0">
            <a:noAutofit/>
          </a:bodyPr>
          <a:lstStyle/>
          <a:p>
            <a:pPr marL="190500" lvl="0" indent="0" algn="l" rtl="0">
              <a:spcBef>
                <a:spcPts val="0"/>
              </a:spcBef>
              <a:spcAft>
                <a:spcPts val="0"/>
              </a:spcAft>
              <a:buSzPts val="2400"/>
              <a:buNone/>
            </a:pPr>
            <a:r>
              <a:rPr lang="en-US" sz="3200" dirty="0" err="1"/>
              <a:t>ExaBiome</a:t>
            </a:r>
            <a:r>
              <a:rPr lang="en-US" sz="3200" dirty="0"/>
              <a:t>: </a:t>
            </a:r>
            <a:r>
              <a:rPr lang="en-US" sz="3200" dirty="0" err="1"/>
              <a:t>Exascale</a:t>
            </a:r>
            <a:r>
              <a:rPr lang="en-US" sz="3200" dirty="0"/>
              <a:t> Solutions for the Microbiome</a:t>
            </a:r>
            <a:endParaRPr sz="3200" dirty="0"/>
          </a:p>
        </p:txBody>
      </p:sp>
      <p:grpSp>
        <p:nvGrpSpPr>
          <p:cNvPr id="1553" name="Google Shape;1553;p84"/>
          <p:cNvGrpSpPr/>
          <p:nvPr/>
        </p:nvGrpSpPr>
        <p:grpSpPr>
          <a:xfrm>
            <a:off x="3669919" y="821665"/>
            <a:ext cx="2139893" cy="1633787"/>
            <a:chOff x="4649850" y="999150"/>
            <a:chExt cx="2853190" cy="2178383"/>
          </a:xfrm>
        </p:grpSpPr>
        <p:grpSp>
          <p:nvGrpSpPr>
            <p:cNvPr id="1554" name="Google Shape;1554;p84"/>
            <p:cNvGrpSpPr/>
            <p:nvPr/>
          </p:nvGrpSpPr>
          <p:grpSpPr>
            <a:xfrm>
              <a:off x="4649850" y="999150"/>
              <a:ext cx="1826700" cy="1594200"/>
              <a:chOff x="889675" y="932925"/>
              <a:chExt cx="1826700" cy="1594200"/>
            </a:xfrm>
          </p:grpSpPr>
          <p:sp>
            <p:nvSpPr>
              <p:cNvPr id="1555" name="Google Shape;1555;p84"/>
              <p:cNvSpPr/>
              <p:nvPr/>
            </p:nvSpPr>
            <p:spPr>
              <a:xfrm>
                <a:off x="889675" y="11615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6" name="Google Shape;1556;p84"/>
              <p:cNvSpPr/>
              <p:nvPr/>
            </p:nvSpPr>
            <p:spPr>
              <a:xfrm>
                <a:off x="1270725" y="1511650"/>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7" name="Google Shape;1557;p84"/>
              <p:cNvSpPr/>
              <p:nvPr/>
            </p:nvSpPr>
            <p:spPr>
              <a:xfrm>
                <a:off x="2065625" y="1247000"/>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8" name="Google Shape;1558;p84"/>
              <p:cNvSpPr/>
              <p:nvPr/>
            </p:nvSpPr>
            <p:spPr>
              <a:xfrm>
                <a:off x="1573425" y="12953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59" name="Google Shape;1559;p84"/>
              <p:cNvSpPr/>
              <p:nvPr/>
            </p:nvSpPr>
            <p:spPr>
              <a:xfrm>
                <a:off x="1808125" y="16043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0" name="Google Shape;1560;p84"/>
              <p:cNvSpPr/>
              <p:nvPr/>
            </p:nvSpPr>
            <p:spPr>
              <a:xfrm>
                <a:off x="1573425" y="1870050"/>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1" name="Google Shape;1561;p84"/>
              <p:cNvSpPr/>
              <p:nvPr/>
            </p:nvSpPr>
            <p:spPr>
              <a:xfrm>
                <a:off x="1956475" y="1999725"/>
                <a:ext cx="302700" cy="309000"/>
              </a:xfrm>
              <a:prstGeom prst="ellipse">
                <a:avLst/>
              </a:prstGeom>
              <a:noFill/>
              <a:ln w="28575" cap="flat" cmpd="sng">
                <a:solidFill>
                  <a:srgbClr val="FCC74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2" name="Google Shape;1562;p84"/>
              <p:cNvSpPr/>
              <p:nvPr/>
            </p:nvSpPr>
            <p:spPr>
              <a:xfrm>
                <a:off x="2145950" y="1664025"/>
                <a:ext cx="302700" cy="309000"/>
              </a:xfrm>
              <a:prstGeom prst="ellipse">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3" name="Google Shape;1563;p84"/>
              <p:cNvSpPr/>
              <p:nvPr/>
            </p:nvSpPr>
            <p:spPr>
              <a:xfrm>
                <a:off x="1190375" y="1913325"/>
                <a:ext cx="302700" cy="309000"/>
              </a:xfrm>
              <a:prstGeom prst="ellipse">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4" name="Google Shape;1564;p84"/>
              <p:cNvSpPr/>
              <p:nvPr/>
            </p:nvSpPr>
            <p:spPr>
              <a:xfrm>
                <a:off x="889675" y="15425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5" name="Google Shape;1565;p84"/>
              <p:cNvSpPr/>
              <p:nvPr/>
            </p:nvSpPr>
            <p:spPr>
              <a:xfrm>
                <a:off x="1270675" y="10091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6" name="Google Shape;1566;p84"/>
              <p:cNvSpPr/>
              <p:nvPr/>
            </p:nvSpPr>
            <p:spPr>
              <a:xfrm>
                <a:off x="1418975" y="2218125"/>
                <a:ext cx="302700" cy="309000"/>
              </a:xfrm>
              <a:prstGeom prst="ellipse">
                <a:avLst/>
              </a:prstGeom>
              <a:noFill/>
              <a:ln w="28575" cap="flat" cmpd="sng">
                <a:solidFill>
                  <a:srgbClr val="0087E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7" name="Google Shape;1567;p84"/>
              <p:cNvSpPr/>
              <p:nvPr/>
            </p:nvSpPr>
            <p:spPr>
              <a:xfrm>
                <a:off x="1727875" y="9329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sp>
            <p:nvSpPr>
              <p:cNvPr id="1568" name="Google Shape;1568;p84"/>
              <p:cNvSpPr/>
              <p:nvPr/>
            </p:nvSpPr>
            <p:spPr>
              <a:xfrm>
                <a:off x="2413675" y="1313925"/>
                <a:ext cx="302700" cy="309000"/>
              </a:xfrm>
              <a:prstGeom prst="ellipse">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None/>
                </a:pPr>
                <a:endParaRPr sz="1600">
                  <a:solidFill>
                    <a:schemeClr val="tx1"/>
                  </a:solidFill>
                  <a:latin typeface="Century Gothic"/>
                  <a:ea typeface="Century Gothic"/>
                  <a:cs typeface="Century Gothic"/>
                  <a:sym typeface="Century Gothic"/>
                </a:endParaRPr>
              </a:p>
            </p:txBody>
          </p:sp>
        </p:grpSp>
        <p:sp>
          <p:nvSpPr>
            <p:cNvPr id="1569" name="Google Shape;1569;p84"/>
            <p:cNvSpPr txBox="1"/>
            <p:nvPr/>
          </p:nvSpPr>
          <p:spPr>
            <a:xfrm>
              <a:off x="5558856" y="2336033"/>
              <a:ext cx="1944184" cy="8415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Microbial community</a:t>
              </a:r>
              <a:endParaRPr sz="1600" dirty="0">
                <a:solidFill>
                  <a:schemeClr val="tx1"/>
                </a:solidFill>
                <a:latin typeface="Arial"/>
                <a:ea typeface="Arial"/>
                <a:cs typeface="Arial"/>
                <a:sym typeface="Arial"/>
              </a:endParaRPr>
            </a:p>
          </p:txBody>
        </p:sp>
      </p:grpSp>
      <p:grpSp>
        <p:nvGrpSpPr>
          <p:cNvPr id="1570" name="Google Shape;1570;p84"/>
          <p:cNvGrpSpPr/>
          <p:nvPr/>
        </p:nvGrpSpPr>
        <p:grpSpPr>
          <a:xfrm>
            <a:off x="583417" y="3277422"/>
            <a:ext cx="2436589" cy="847686"/>
            <a:chOff x="7873168" y="3158409"/>
            <a:chExt cx="3248785" cy="1130248"/>
          </a:xfrm>
        </p:grpSpPr>
        <p:grpSp>
          <p:nvGrpSpPr>
            <p:cNvPr id="1571" name="Google Shape;1571;p84"/>
            <p:cNvGrpSpPr/>
            <p:nvPr/>
          </p:nvGrpSpPr>
          <p:grpSpPr>
            <a:xfrm>
              <a:off x="8942934" y="3158409"/>
              <a:ext cx="2179019" cy="1068291"/>
              <a:chOff x="6275934" y="3082209"/>
              <a:chExt cx="2179019" cy="1068291"/>
            </a:xfrm>
          </p:grpSpPr>
          <p:grpSp>
            <p:nvGrpSpPr>
              <p:cNvPr id="1572" name="Google Shape;1572;p84"/>
              <p:cNvGrpSpPr/>
              <p:nvPr/>
            </p:nvGrpSpPr>
            <p:grpSpPr>
              <a:xfrm>
                <a:off x="6920862" y="3507266"/>
                <a:ext cx="1534091" cy="643234"/>
                <a:chOff x="494112" y="3636266"/>
                <a:chExt cx="1534091" cy="643234"/>
              </a:xfrm>
            </p:grpSpPr>
            <p:grpSp>
              <p:nvGrpSpPr>
                <p:cNvPr id="1573" name="Google Shape;1573;p84"/>
                <p:cNvGrpSpPr/>
                <p:nvPr/>
              </p:nvGrpSpPr>
              <p:grpSpPr>
                <a:xfrm>
                  <a:off x="939054" y="3656434"/>
                  <a:ext cx="963605" cy="510520"/>
                  <a:chOff x="786654" y="3656434"/>
                  <a:chExt cx="963605" cy="510520"/>
                </a:xfrm>
              </p:grpSpPr>
              <p:cxnSp>
                <p:nvCxnSpPr>
                  <p:cNvPr id="1574" name="Google Shape;1574;p84"/>
                  <p:cNvCxnSpPr/>
                  <p:nvPr/>
                </p:nvCxnSpPr>
                <p:spPr>
                  <a:xfrm>
                    <a:off x="1115132" y="3764194"/>
                    <a:ext cx="484200" cy="0"/>
                  </a:xfrm>
                  <a:prstGeom prst="straightConnector1">
                    <a:avLst/>
                  </a:prstGeom>
                  <a:noFill/>
                  <a:ln w="28575" cap="flat" cmpd="sng">
                    <a:solidFill>
                      <a:srgbClr val="FCC748"/>
                    </a:solidFill>
                    <a:prstDash val="solid"/>
                    <a:round/>
                    <a:headEnd type="none" w="sm" len="sm"/>
                    <a:tailEnd type="none" w="sm" len="sm"/>
                  </a:ln>
                </p:spPr>
              </p:cxnSp>
              <p:cxnSp>
                <p:nvCxnSpPr>
                  <p:cNvPr id="1575" name="Google Shape;1575;p84"/>
                  <p:cNvCxnSpPr/>
                  <p:nvPr/>
                </p:nvCxnSpPr>
                <p:spPr>
                  <a:xfrm rot="10800000" flipH="1">
                    <a:off x="1134659" y="4166354"/>
                    <a:ext cx="615600" cy="600"/>
                  </a:xfrm>
                  <a:prstGeom prst="straightConnector1">
                    <a:avLst/>
                  </a:prstGeom>
                  <a:noFill/>
                  <a:ln w="28575" cap="flat" cmpd="sng">
                    <a:solidFill>
                      <a:srgbClr val="FCC748"/>
                    </a:solidFill>
                    <a:prstDash val="solid"/>
                    <a:round/>
                    <a:headEnd type="none" w="sm" len="sm"/>
                    <a:tailEnd type="none" w="sm" len="sm"/>
                  </a:ln>
                </p:spPr>
              </p:cxnSp>
              <p:cxnSp>
                <p:nvCxnSpPr>
                  <p:cNvPr id="1576" name="Google Shape;1576;p84"/>
                  <p:cNvCxnSpPr/>
                  <p:nvPr/>
                </p:nvCxnSpPr>
                <p:spPr>
                  <a:xfrm>
                    <a:off x="786654" y="3656434"/>
                    <a:ext cx="569700" cy="0"/>
                  </a:xfrm>
                  <a:prstGeom prst="straightConnector1">
                    <a:avLst/>
                  </a:prstGeom>
                  <a:noFill/>
                  <a:ln w="28575" cap="flat" cmpd="sng">
                    <a:solidFill>
                      <a:srgbClr val="FCC748"/>
                    </a:solidFill>
                    <a:prstDash val="solid"/>
                    <a:round/>
                    <a:headEnd type="none" w="sm" len="sm"/>
                    <a:tailEnd type="none" w="sm" len="sm"/>
                  </a:ln>
                </p:spPr>
              </p:cxnSp>
            </p:grpSp>
            <p:grpSp>
              <p:nvGrpSpPr>
                <p:cNvPr id="1577" name="Google Shape;1577;p84"/>
                <p:cNvGrpSpPr/>
                <p:nvPr/>
              </p:nvGrpSpPr>
              <p:grpSpPr>
                <a:xfrm>
                  <a:off x="695179" y="3680276"/>
                  <a:ext cx="1333024" cy="488784"/>
                  <a:chOff x="685904" y="3802176"/>
                  <a:chExt cx="1333024" cy="488784"/>
                </a:xfrm>
              </p:grpSpPr>
              <p:cxnSp>
                <p:nvCxnSpPr>
                  <p:cNvPr id="1578" name="Google Shape;1578;p84"/>
                  <p:cNvCxnSpPr/>
                  <p:nvPr/>
                </p:nvCxnSpPr>
                <p:spPr>
                  <a:xfrm rot="10800000" flipH="1">
                    <a:off x="685904" y="38021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79" name="Google Shape;1579;p84"/>
                  <p:cNvCxnSpPr/>
                  <p:nvPr/>
                </p:nvCxnSpPr>
                <p:spPr>
                  <a:xfrm>
                    <a:off x="752829" y="3940526"/>
                    <a:ext cx="353100" cy="0"/>
                  </a:xfrm>
                  <a:prstGeom prst="straightConnector1">
                    <a:avLst/>
                  </a:prstGeom>
                  <a:noFill/>
                  <a:ln w="28575" cap="flat" cmpd="sng">
                    <a:solidFill>
                      <a:srgbClr val="0087ED"/>
                    </a:solidFill>
                    <a:prstDash val="solid"/>
                    <a:round/>
                    <a:headEnd type="none" w="sm" len="sm"/>
                    <a:tailEnd type="none" w="sm" len="sm"/>
                  </a:ln>
                </p:spPr>
              </p:cxnSp>
              <p:cxnSp>
                <p:nvCxnSpPr>
                  <p:cNvPr id="1580" name="Google Shape;1580;p84"/>
                  <p:cNvCxnSpPr/>
                  <p:nvPr/>
                </p:nvCxnSpPr>
                <p:spPr>
                  <a:xfrm rot="10800000" flipH="1">
                    <a:off x="1865028" y="391433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81" name="Google Shape;1581;p84"/>
                  <p:cNvCxnSpPr/>
                  <p:nvPr/>
                </p:nvCxnSpPr>
                <p:spPr>
                  <a:xfrm rot="10800000" flipH="1">
                    <a:off x="1003824" y="4290360"/>
                    <a:ext cx="153900" cy="600"/>
                  </a:xfrm>
                  <a:prstGeom prst="straightConnector1">
                    <a:avLst/>
                  </a:prstGeom>
                  <a:noFill/>
                  <a:ln w="28575" cap="flat" cmpd="sng">
                    <a:solidFill>
                      <a:srgbClr val="0087ED"/>
                    </a:solidFill>
                    <a:prstDash val="solid"/>
                    <a:round/>
                    <a:headEnd type="none" w="sm" len="sm"/>
                    <a:tailEnd type="none" w="sm" len="sm"/>
                  </a:ln>
                </p:spPr>
              </p:cxnSp>
            </p:grpSp>
            <p:grpSp>
              <p:nvGrpSpPr>
                <p:cNvPr id="1582" name="Google Shape;1582;p84"/>
                <p:cNvGrpSpPr/>
                <p:nvPr/>
              </p:nvGrpSpPr>
              <p:grpSpPr>
                <a:xfrm>
                  <a:off x="634782" y="3636266"/>
                  <a:ext cx="1353280" cy="542688"/>
                  <a:chOff x="634782" y="3636266"/>
                  <a:chExt cx="1353280" cy="542688"/>
                </a:xfrm>
              </p:grpSpPr>
              <p:cxnSp>
                <p:nvCxnSpPr>
                  <p:cNvPr id="1583" name="Google Shape;1583;p84"/>
                  <p:cNvCxnSpPr/>
                  <p:nvPr/>
                </p:nvCxnSpPr>
                <p:spPr>
                  <a:xfrm rot="10800000" flipH="1">
                    <a:off x="634782" y="4178354"/>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584" name="Google Shape;1584;p84"/>
                  <p:cNvCxnSpPr/>
                  <p:nvPr/>
                </p:nvCxnSpPr>
                <p:spPr>
                  <a:xfrm rot="10800000" flipH="1">
                    <a:off x="1643710" y="363626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585" name="Google Shape;1585;p84"/>
                  <p:cNvCxnSpPr/>
                  <p:nvPr/>
                </p:nvCxnSpPr>
                <p:spPr>
                  <a:xfrm rot="10800000" flipH="1">
                    <a:off x="1356171" y="3930462"/>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586" name="Google Shape;1586;p84"/>
                  <p:cNvCxnSpPr/>
                  <p:nvPr/>
                </p:nvCxnSpPr>
                <p:spPr>
                  <a:xfrm rot="10800000" flipH="1">
                    <a:off x="1834162" y="4059019"/>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587" name="Google Shape;1587;p84"/>
                  <p:cNvCxnSpPr/>
                  <p:nvPr/>
                </p:nvCxnSpPr>
                <p:spPr>
                  <a:xfrm rot="10800000" flipH="1">
                    <a:off x="959454" y="4069476"/>
                    <a:ext cx="153900" cy="600"/>
                  </a:xfrm>
                  <a:prstGeom prst="straightConnector1">
                    <a:avLst/>
                  </a:prstGeom>
                  <a:noFill/>
                  <a:ln w="28575" cap="flat" cmpd="sng">
                    <a:solidFill>
                      <a:schemeClr val="accent3"/>
                    </a:solidFill>
                    <a:prstDash val="solid"/>
                    <a:round/>
                    <a:headEnd type="none" w="sm" len="sm"/>
                    <a:tailEnd type="none" w="sm" len="sm"/>
                  </a:ln>
                </p:spPr>
              </p:cxnSp>
            </p:grpSp>
            <p:grpSp>
              <p:nvGrpSpPr>
                <p:cNvPr id="1588" name="Google Shape;1588;p84"/>
                <p:cNvGrpSpPr/>
                <p:nvPr/>
              </p:nvGrpSpPr>
              <p:grpSpPr>
                <a:xfrm>
                  <a:off x="494112" y="3979780"/>
                  <a:ext cx="1304678" cy="299720"/>
                  <a:chOff x="474137" y="3888455"/>
                  <a:chExt cx="1304678" cy="299720"/>
                </a:xfrm>
              </p:grpSpPr>
              <p:cxnSp>
                <p:nvCxnSpPr>
                  <p:cNvPr id="1589" name="Google Shape;1589;p84"/>
                  <p:cNvCxnSpPr/>
                  <p:nvPr/>
                </p:nvCxnSpPr>
                <p:spPr>
                  <a:xfrm>
                    <a:off x="474137" y="3888455"/>
                    <a:ext cx="678900" cy="0"/>
                  </a:xfrm>
                  <a:prstGeom prst="straightConnector1">
                    <a:avLst/>
                  </a:prstGeom>
                  <a:noFill/>
                  <a:ln w="28575" cap="flat" cmpd="sng">
                    <a:solidFill>
                      <a:srgbClr val="FF0000"/>
                    </a:solidFill>
                    <a:prstDash val="solid"/>
                    <a:round/>
                    <a:headEnd type="none" w="sm" len="sm"/>
                    <a:tailEnd type="none" w="sm" len="sm"/>
                  </a:ln>
                </p:spPr>
              </p:cxnSp>
              <p:cxnSp>
                <p:nvCxnSpPr>
                  <p:cNvPr id="1590" name="Google Shape;1590;p84"/>
                  <p:cNvCxnSpPr/>
                  <p:nvPr/>
                </p:nvCxnSpPr>
                <p:spPr>
                  <a:xfrm rot="10800000" flipH="1">
                    <a:off x="798994" y="4187575"/>
                    <a:ext cx="923400" cy="600"/>
                  </a:xfrm>
                  <a:prstGeom prst="straightConnector1">
                    <a:avLst/>
                  </a:prstGeom>
                  <a:noFill/>
                  <a:ln w="28575" cap="flat" cmpd="sng">
                    <a:solidFill>
                      <a:srgbClr val="FF0000"/>
                    </a:solidFill>
                    <a:prstDash val="solid"/>
                    <a:round/>
                    <a:headEnd type="none" w="sm" len="sm"/>
                    <a:tailEnd type="none" w="sm" len="sm"/>
                  </a:ln>
                </p:spPr>
              </p:cxnSp>
              <p:cxnSp>
                <p:nvCxnSpPr>
                  <p:cNvPr id="1591" name="Google Shape;1591;p84"/>
                  <p:cNvCxnSpPr/>
                  <p:nvPr/>
                </p:nvCxnSpPr>
                <p:spPr>
                  <a:xfrm>
                    <a:off x="1291915" y="3942154"/>
                    <a:ext cx="486900" cy="0"/>
                  </a:xfrm>
                  <a:prstGeom prst="straightConnector1">
                    <a:avLst/>
                  </a:prstGeom>
                  <a:noFill/>
                  <a:ln w="28575" cap="flat" cmpd="sng">
                    <a:solidFill>
                      <a:srgbClr val="FF0000"/>
                    </a:solidFill>
                    <a:prstDash val="solid"/>
                    <a:round/>
                    <a:headEnd type="none" w="sm" len="sm"/>
                    <a:tailEnd type="none" w="sm" len="sm"/>
                  </a:ln>
                </p:spPr>
              </p:cxnSp>
            </p:grpSp>
          </p:grpSp>
          <p:sp>
            <p:nvSpPr>
              <p:cNvPr id="1592" name="Google Shape;1592;p84"/>
              <p:cNvSpPr txBox="1"/>
              <p:nvPr/>
            </p:nvSpPr>
            <p:spPr>
              <a:xfrm>
                <a:off x="6275934" y="3082209"/>
                <a:ext cx="1185000" cy="5130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a:solidFill>
                      <a:schemeClr val="tx1"/>
                    </a:solidFill>
                    <a:latin typeface="Century Gothic"/>
                    <a:ea typeface="Century Gothic"/>
                    <a:cs typeface="Century Gothic"/>
                    <a:sym typeface="Century Gothic"/>
                  </a:rPr>
                  <a:t>Contigs</a:t>
                </a:r>
                <a:endParaRPr sz="1600">
                  <a:solidFill>
                    <a:schemeClr val="tx1"/>
                  </a:solidFill>
                  <a:latin typeface="Century Gothic"/>
                  <a:ea typeface="Century Gothic"/>
                  <a:cs typeface="Century Gothic"/>
                  <a:sym typeface="Century Gothic"/>
                </a:endParaRPr>
              </a:p>
            </p:txBody>
          </p:sp>
        </p:grpSp>
        <p:sp>
          <p:nvSpPr>
            <p:cNvPr id="1593" name="Google Shape;1593;p84"/>
            <p:cNvSpPr/>
            <p:nvPr/>
          </p:nvSpPr>
          <p:spPr>
            <a:xfrm>
              <a:off x="7873168" y="3509257"/>
              <a:ext cx="1570500" cy="7794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Assemble</a:t>
              </a:r>
              <a:endParaRPr sz="1600" dirty="0">
                <a:solidFill>
                  <a:schemeClr val="tx1"/>
                </a:solidFill>
                <a:latin typeface="Arial"/>
                <a:ea typeface="Arial"/>
                <a:cs typeface="Arial"/>
                <a:sym typeface="Arial"/>
              </a:endParaRPr>
            </a:p>
          </p:txBody>
        </p:sp>
      </p:grpSp>
      <p:grpSp>
        <p:nvGrpSpPr>
          <p:cNvPr id="1594" name="Google Shape;1594;p84"/>
          <p:cNvGrpSpPr/>
          <p:nvPr/>
        </p:nvGrpSpPr>
        <p:grpSpPr>
          <a:xfrm>
            <a:off x="395926" y="2576238"/>
            <a:ext cx="2337168" cy="662218"/>
            <a:chOff x="5018880" y="3527582"/>
            <a:chExt cx="3116224" cy="882957"/>
          </a:xfrm>
        </p:grpSpPr>
        <p:grpSp>
          <p:nvGrpSpPr>
            <p:cNvPr id="1595" name="Google Shape;1595;p84"/>
            <p:cNvGrpSpPr/>
            <p:nvPr/>
          </p:nvGrpSpPr>
          <p:grpSpPr>
            <a:xfrm>
              <a:off x="6852454" y="3630651"/>
              <a:ext cx="1282650" cy="779888"/>
              <a:chOff x="2913929" y="3722926"/>
              <a:chExt cx="1282650" cy="779888"/>
            </a:xfrm>
          </p:grpSpPr>
          <p:cxnSp>
            <p:nvCxnSpPr>
              <p:cNvPr id="1596" name="Google Shape;1596;p84"/>
              <p:cNvCxnSpPr/>
              <p:nvPr/>
            </p:nvCxnSpPr>
            <p:spPr>
              <a:xfrm rot="10800000" flipH="1">
                <a:off x="3716729" y="39173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7" name="Google Shape;1597;p84"/>
              <p:cNvCxnSpPr/>
              <p:nvPr/>
            </p:nvCxnSpPr>
            <p:spPr>
              <a:xfrm rot="10800000" flipH="1">
                <a:off x="3241679" y="397192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8" name="Google Shape;1598;p84"/>
              <p:cNvCxnSpPr/>
              <p:nvPr/>
            </p:nvCxnSpPr>
            <p:spPr>
              <a:xfrm rot="10800000" flipH="1">
                <a:off x="3759854" y="3795014"/>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599" name="Google Shape;1599;p84"/>
              <p:cNvCxnSpPr/>
              <p:nvPr/>
            </p:nvCxnSpPr>
            <p:spPr>
              <a:xfrm rot="10800000" flipH="1">
                <a:off x="3562829" y="37797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00" name="Google Shape;1600;p84"/>
              <p:cNvCxnSpPr/>
              <p:nvPr/>
            </p:nvCxnSpPr>
            <p:spPr>
              <a:xfrm rot="10800000" flipH="1">
                <a:off x="3692929" y="42370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1" name="Google Shape;1601;p84"/>
              <p:cNvCxnSpPr/>
              <p:nvPr/>
            </p:nvCxnSpPr>
            <p:spPr>
              <a:xfrm rot="10800000" flipH="1">
                <a:off x="3759854" y="43748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2" name="Google Shape;1602;p84"/>
              <p:cNvCxnSpPr/>
              <p:nvPr/>
            </p:nvCxnSpPr>
            <p:spPr>
              <a:xfrm rot="10800000" flipH="1">
                <a:off x="3922929" y="42219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3" name="Google Shape;1603;p84"/>
              <p:cNvCxnSpPr/>
              <p:nvPr/>
            </p:nvCxnSpPr>
            <p:spPr>
              <a:xfrm rot="10800000" flipH="1">
                <a:off x="3814079" y="41233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4" name="Google Shape;1604;p84"/>
              <p:cNvCxnSpPr/>
              <p:nvPr/>
            </p:nvCxnSpPr>
            <p:spPr>
              <a:xfrm rot="10800000" flipH="1">
                <a:off x="3862679" y="38560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5" name="Google Shape;1605;p84"/>
              <p:cNvCxnSpPr/>
              <p:nvPr/>
            </p:nvCxnSpPr>
            <p:spPr>
              <a:xfrm rot="10800000" flipH="1">
                <a:off x="3972979" y="40162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6" name="Google Shape;1606;p84"/>
              <p:cNvCxnSpPr/>
              <p:nvPr/>
            </p:nvCxnSpPr>
            <p:spPr>
              <a:xfrm rot="10800000" flipH="1">
                <a:off x="4042679" y="38675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7" name="Google Shape;1607;p84"/>
              <p:cNvCxnSpPr/>
              <p:nvPr/>
            </p:nvCxnSpPr>
            <p:spPr>
              <a:xfrm rot="10800000" flipH="1">
                <a:off x="3945054" y="37852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8" name="Google Shape;1608;p84"/>
              <p:cNvCxnSpPr/>
              <p:nvPr/>
            </p:nvCxnSpPr>
            <p:spPr>
              <a:xfrm rot="10800000" flipH="1">
                <a:off x="3540529" y="39145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09" name="Google Shape;1609;p84"/>
              <p:cNvCxnSpPr/>
              <p:nvPr/>
            </p:nvCxnSpPr>
            <p:spPr>
              <a:xfrm rot="10800000" flipH="1">
                <a:off x="3429829" y="39637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0" name="Google Shape;1610;p84"/>
              <p:cNvCxnSpPr/>
              <p:nvPr/>
            </p:nvCxnSpPr>
            <p:spPr>
              <a:xfrm rot="10800000" flipH="1">
                <a:off x="3661679" y="38471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1" name="Google Shape;1611;p84"/>
              <p:cNvCxnSpPr/>
              <p:nvPr/>
            </p:nvCxnSpPr>
            <p:spPr>
              <a:xfrm rot="10800000" flipH="1">
                <a:off x="3456154" y="38654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12" name="Google Shape;1612;p84"/>
              <p:cNvCxnSpPr/>
              <p:nvPr/>
            </p:nvCxnSpPr>
            <p:spPr>
              <a:xfrm rot="10800000" flipH="1">
                <a:off x="3317779" y="408335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3" name="Google Shape;1613;p84"/>
              <p:cNvCxnSpPr/>
              <p:nvPr/>
            </p:nvCxnSpPr>
            <p:spPr>
              <a:xfrm rot="10800000" flipH="1">
                <a:off x="3368404" y="421185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4" name="Google Shape;1614;p84"/>
              <p:cNvCxnSpPr/>
              <p:nvPr/>
            </p:nvCxnSpPr>
            <p:spPr>
              <a:xfrm rot="10800000" flipH="1">
                <a:off x="3627654" y="4126639"/>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5" name="Google Shape;1615;p84"/>
              <p:cNvCxnSpPr/>
              <p:nvPr/>
            </p:nvCxnSpPr>
            <p:spPr>
              <a:xfrm rot="10800000" flipH="1">
                <a:off x="3518804" y="402810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6" name="Google Shape;1616;p84"/>
              <p:cNvCxnSpPr/>
              <p:nvPr/>
            </p:nvCxnSpPr>
            <p:spPr>
              <a:xfrm rot="10800000" flipH="1">
                <a:off x="3862679" y="417632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7" name="Google Shape;1617;p84"/>
              <p:cNvCxnSpPr/>
              <p:nvPr/>
            </p:nvCxnSpPr>
            <p:spPr>
              <a:xfrm rot="10800000" flipH="1">
                <a:off x="3922929" y="4277414"/>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8" name="Google Shape;1618;p84"/>
              <p:cNvCxnSpPr/>
              <p:nvPr/>
            </p:nvCxnSpPr>
            <p:spPr>
              <a:xfrm rot="10800000" flipH="1">
                <a:off x="3997629" y="4125014"/>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19" name="Google Shape;1619;p84"/>
              <p:cNvCxnSpPr/>
              <p:nvPr/>
            </p:nvCxnSpPr>
            <p:spPr>
              <a:xfrm rot="10800000" flipH="1">
                <a:off x="3930254" y="4069526"/>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20" name="Google Shape;1620;p84"/>
              <p:cNvCxnSpPr/>
              <p:nvPr/>
            </p:nvCxnSpPr>
            <p:spPr>
              <a:xfrm rot="10800000" flipH="1">
                <a:off x="3650079" y="44272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1" name="Google Shape;1621;p84"/>
              <p:cNvCxnSpPr/>
              <p:nvPr/>
            </p:nvCxnSpPr>
            <p:spPr>
              <a:xfrm rot="10800000" flipH="1">
                <a:off x="3231879" y="4427576"/>
                <a:ext cx="153900" cy="600"/>
              </a:xfrm>
              <a:prstGeom prst="straightConnector1">
                <a:avLst/>
              </a:prstGeom>
              <a:noFill/>
              <a:ln w="28575" cap="flat" cmpd="sng">
                <a:solidFill>
                  <a:srgbClr val="D69702"/>
                </a:solidFill>
                <a:prstDash val="solid"/>
                <a:round/>
                <a:headEnd type="none" w="sm" len="sm"/>
                <a:tailEnd type="none" w="sm" len="sm"/>
              </a:ln>
            </p:spPr>
          </p:cxnSp>
          <p:cxnSp>
            <p:nvCxnSpPr>
              <p:cNvPr id="1622" name="Google Shape;1622;p84"/>
              <p:cNvCxnSpPr/>
              <p:nvPr/>
            </p:nvCxnSpPr>
            <p:spPr>
              <a:xfrm rot="10800000" flipH="1">
                <a:off x="3967979" y="433291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3" name="Google Shape;1623;p84"/>
              <p:cNvCxnSpPr/>
              <p:nvPr/>
            </p:nvCxnSpPr>
            <p:spPr>
              <a:xfrm rot="10800000" flipH="1">
                <a:off x="3702454" y="43004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24" name="Google Shape;1624;p84"/>
              <p:cNvCxnSpPr/>
              <p:nvPr/>
            </p:nvCxnSpPr>
            <p:spPr>
              <a:xfrm rot="10800000" flipH="1">
                <a:off x="3837004" y="39709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5" name="Google Shape;1625;p84"/>
              <p:cNvCxnSpPr/>
              <p:nvPr/>
            </p:nvCxnSpPr>
            <p:spPr>
              <a:xfrm rot="10800000" flipH="1">
                <a:off x="3769129" y="40206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6" name="Google Shape;1626;p84"/>
              <p:cNvCxnSpPr/>
              <p:nvPr/>
            </p:nvCxnSpPr>
            <p:spPr>
              <a:xfrm rot="10800000" flipH="1">
                <a:off x="3905079" y="39171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7" name="Google Shape;1627;p84"/>
              <p:cNvCxnSpPr/>
              <p:nvPr/>
            </p:nvCxnSpPr>
            <p:spPr>
              <a:xfrm rot="10800000" flipH="1">
                <a:off x="4016579" y="39666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8" name="Google Shape;1628;p84"/>
              <p:cNvCxnSpPr/>
              <p:nvPr/>
            </p:nvCxnSpPr>
            <p:spPr>
              <a:xfrm rot="10800000" flipH="1">
                <a:off x="3248679" y="43044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29" name="Google Shape;1629;p84"/>
              <p:cNvCxnSpPr/>
              <p:nvPr/>
            </p:nvCxnSpPr>
            <p:spPr>
              <a:xfrm rot="10800000" flipH="1">
                <a:off x="3105654" y="43638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0" name="Google Shape;1630;p84"/>
              <p:cNvCxnSpPr/>
              <p:nvPr/>
            </p:nvCxnSpPr>
            <p:spPr>
              <a:xfrm rot="10800000" flipH="1">
                <a:off x="3471679" y="43219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1" name="Google Shape;1631;p84"/>
              <p:cNvCxnSpPr/>
              <p:nvPr/>
            </p:nvCxnSpPr>
            <p:spPr>
              <a:xfrm rot="10800000" flipH="1">
                <a:off x="3368404" y="41506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32" name="Google Shape;1632;p84"/>
              <p:cNvCxnSpPr/>
              <p:nvPr/>
            </p:nvCxnSpPr>
            <p:spPr>
              <a:xfrm rot="10800000" flipH="1">
                <a:off x="3120204" y="403513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3" name="Google Shape;1633;p84"/>
              <p:cNvCxnSpPr/>
              <p:nvPr/>
            </p:nvCxnSpPr>
            <p:spPr>
              <a:xfrm rot="10800000" flipH="1">
                <a:off x="3177654" y="41696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4" name="Google Shape;1634;p84"/>
              <p:cNvCxnSpPr/>
              <p:nvPr/>
            </p:nvCxnSpPr>
            <p:spPr>
              <a:xfrm rot="10800000" flipH="1">
                <a:off x="3340729" y="40167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5" name="Google Shape;1635;p84"/>
              <p:cNvCxnSpPr/>
              <p:nvPr/>
            </p:nvCxnSpPr>
            <p:spPr>
              <a:xfrm rot="10800000" flipH="1">
                <a:off x="3231879" y="39182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6" name="Google Shape;1636;p84"/>
              <p:cNvCxnSpPr/>
              <p:nvPr/>
            </p:nvCxnSpPr>
            <p:spPr>
              <a:xfrm rot="10800000" flipH="1">
                <a:off x="3001204" y="4155201"/>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37" name="Google Shape;1637;p84"/>
              <p:cNvCxnSpPr/>
              <p:nvPr/>
            </p:nvCxnSpPr>
            <p:spPr>
              <a:xfrm rot="10800000" flipH="1">
                <a:off x="3471679" y="4257239"/>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38" name="Google Shape;1638;p84"/>
              <p:cNvCxnSpPr/>
              <p:nvPr/>
            </p:nvCxnSpPr>
            <p:spPr>
              <a:xfrm rot="10800000" flipH="1">
                <a:off x="3317779" y="43660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39" name="Google Shape;1639;p84"/>
              <p:cNvCxnSpPr/>
              <p:nvPr/>
            </p:nvCxnSpPr>
            <p:spPr>
              <a:xfrm rot="10800000" flipH="1">
                <a:off x="3549779" y="43638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40" name="Google Shape;1640;p84"/>
              <p:cNvCxnSpPr/>
              <p:nvPr/>
            </p:nvCxnSpPr>
            <p:spPr>
              <a:xfrm rot="10800000" flipH="1">
                <a:off x="3067829" y="38668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1" name="Google Shape;1641;p84"/>
              <p:cNvCxnSpPr/>
              <p:nvPr/>
            </p:nvCxnSpPr>
            <p:spPr>
              <a:xfrm rot="10800000" flipH="1">
                <a:off x="2956829" y="39655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2" name="Google Shape;1642;p84"/>
              <p:cNvCxnSpPr/>
              <p:nvPr/>
            </p:nvCxnSpPr>
            <p:spPr>
              <a:xfrm rot="10800000" flipH="1">
                <a:off x="3255704" y="386250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3" name="Google Shape;1643;p84"/>
              <p:cNvCxnSpPr/>
              <p:nvPr/>
            </p:nvCxnSpPr>
            <p:spPr>
              <a:xfrm rot="10800000" flipH="1">
                <a:off x="3340729" y="37932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44" name="Google Shape;1644;p84"/>
              <p:cNvCxnSpPr/>
              <p:nvPr/>
            </p:nvCxnSpPr>
            <p:spPr>
              <a:xfrm rot="10800000" flipH="1">
                <a:off x="3504804" y="40850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5" name="Google Shape;1645;p84"/>
              <p:cNvCxnSpPr/>
              <p:nvPr/>
            </p:nvCxnSpPr>
            <p:spPr>
              <a:xfrm rot="10800000" flipH="1">
                <a:off x="3556479" y="418808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6" name="Google Shape;1646;p84"/>
              <p:cNvCxnSpPr/>
              <p:nvPr/>
            </p:nvCxnSpPr>
            <p:spPr>
              <a:xfrm rot="10800000" flipH="1">
                <a:off x="3734804" y="40698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7" name="Google Shape;1647;p84"/>
              <p:cNvCxnSpPr/>
              <p:nvPr/>
            </p:nvCxnSpPr>
            <p:spPr>
              <a:xfrm rot="10800000" flipH="1">
                <a:off x="3625954" y="397132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8" name="Google Shape;1648;p84"/>
              <p:cNvCxnSpPr/>
              <p:nvPr/>
            </p:nvCxnSpPr>
            <p:spPr>
              <a:xfrm rot="10800000" flipH="1">
                <a:off x="2984504" y="4212051"/>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49" name="Google Shape;1649;p84"/>
              <p:cNvCxnSpPr/>
              <p:nvPr/>
            </p:nvCxnSpPr>
            <p:spPr>
              <a:xfrm rot="10800000" flipH="1">
                <a:off x="3035079" y="4283376"/>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0" name="Google Shape;1650;p84"/>
              <p:cNvCxnSpPr/>
              <p:nvPr/>
            </p:nvCxnSpPr>
            <p:spPr>
              <a:xfrm rot="10800000" flipH="1">
                <a:off x="3163879" y="42370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1" name="Google Shape;1651;p84"/>
              <p:cNvCxnSpPr/>
              <p:nvPr/>
            </p:nvCxnSpPr>
            <p:spPr>
              <a:xfrm rot="10800000" flipH="1">
                <a:off x="3105654" y="4098351"/>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2" name="Google Shape;1652;p84"/>
              <p:cNvCxnSpPr/>
              <p:nvPr/>
            </p:nvCxnSpPr>
            <p:spPr>
              <a:xfrm rot="10800000" flipH="1">
                <a:off x="3138404" y="37950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3" name="Google Shape;1653;p84"/>
              <p:cNvCxnSpPr/>
              <p:nvPr/>
            </p:nvCxnSpPr>
            <p:spPr>
              <a:xfrm rot="10800000" flipH="1">
                <a:off x="3722904" y="37229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4" name="Google Shape;1654;p84"/>
              <p:cNvCxnSpPr/>
              <p:nvPr/>
            </p:nvCxnSpPr>
            <p:spPr>
              <a:xfrm rot="10800000" flipH="1">
                <a:off x="3409604" y="37289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5" name="Google Shape;1655;p84"/>
              <p:cNvCxnSpPr/>
              <p:nvPr/>
            </p:nvCxnSpPr>
            <p:spPr>
              <a:xfrm rot="10800000" flipH="1">
                <a:off x="2913929" y="4016764"/>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6" name="Google Shape;1656;p84"/>
              <p:cNvCxnSpPr/>
              <p:nvPr/>
            </p:nvCxnSpPr>
            <p:spPr>
              <a:xfrm rot="10800000" flipH="1">
                <a:off x="3435729" y="4431989"/>
                <a:ext cx="153900" cy="600"/>
              </a:xfrm>
              <a:prstGeom prst="straightConnector1">
                <a:avLst/>
              </a:prstGeom>
              <a:noFill/>
              <a:ln w="28575" cap="flat" cmpd="sng">
                <a:solidFill>
                  <a:srgbClr val="FCC748"/>
                </a:solidFill>
                <a:prstDash val="solid"/>
                <a:round/>
                <a:headEnd type="none" w="sm" len="sm"/>
                <a:tailEnd type="none" w="sm" len="sm"/>
              </a:ln>
            </p:spPr>
          </p:cxnSp>
          <p:cxnSp>
            <p:nvCxnSpPr>
              <p:cNvPr id="1657" name="Google Shape;1657;p84"/>
              <p:cNvCxnSpPr/>
              <p:nvPr/>
            </p:nvCxnSpPr>
            <p:spPr>
              <a:xfrm rot="10800000" flipH="1">
                <a:off x="3820092" y="443882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8" name="Google Shape;1658;p84"/>
              <p:cNvCxnSpPr/>
              <p:nvPr/>
            </p:nvCxnSpPr>
            <p:spPr>
              <a:xfrm rot="10800000" flipH="1">
                <a:off x="3504792" y="450011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59" name="Google Shape;1659;p84"/>
              <p:cNvCxnSpPr/>
              <p:nvPr/>
            </p:nvCxnSpPr>
            <p:spPr>
              <a:xfrm rot="10800000" flipH="1">
                <a:off x="3967967" y="4391251"/>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0" name="Google Shape;1660;p84"/>
              <p:cNvCxnSpPr/>
              <p:nvPr/>
            </p:nvCxnSpPr>
            <p:spPr>
              <a:xfrm rot="10800000" flipH="1">
                <a:off x="3018817" y="4427276"/>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1" name="Google Shape;1661;p84"/>
              <p:cNvCxnSpPr/>
              <p:nvPr/>
            </p:nvCxnSpPr>
            <p:spPr>
              <a:xfrm rot="10800000" flipH="1">
                <a:off x="3734792" y="4496564"/>
                <a:ext cx="153900" cy="600"/>
              </a:xfrm>
              <a:prstGeom prst="straightConnector1">
                <a:avLst/>
              </a:prstGeom>
              <a:noFill/>
              <a:ln w="28575" cap="flat" cmpd="sng">
                <a:solidFill>
                  <a:srgbClr val="FF0000"/>
                </a:solidFill>
                <a:prstDash val="solid"/>
                <a:round/>
                <a:headEnd type="none" w="sm" len="sm"/>
                <a:tailEnd type="none" w="sm" len="sm"/>
              </a:ln>
            </p:spPr>
          </p:cxnSp>
          <p:cxnSp>
            <p:nvCxnSpPr>
              <p:cNvPr id="1662" name="Google Shape;1662;p84"/>
              <p:cNvCxnSpPr/>
              <p:nvPr/>
            </p:nvCxnSpPr>
            <p:spPr>
              <a:xfrm rot="10800000" flipH="1">
                <a:off x="3265042" y="4502214"/>
                <a:ext cx="153900" cy="600"/>
              </a:xfrm>
              <a:prstGeom prst="straightConnector1">
                <a:avLst/>
              </a:prstGeom>
              <a:noFill/>
              <a:ln w="28575" cap="flat" cmpd="sng">
                <a:solidFill>
                  <a:srgbClr val="FF0000"/>
                </a:solidFill>
                <a:prstDash val="solid"/>
                <a:round/>
                <a:headEnd type="none" w="sm" len="sm"/>
                <a:tailEnd type="none" w="sm" len="sm"/>
              </a:ln>
            </p:spPr>
          </p:cxnSp>
        </p:grpSp>
        <p:sp>
          <p:nvSpPr>
            <p:cNvPr id="1663" name="Google Shape;1663;p84"/>
            <p:cNvSpPr/>
            <p:nvPr/>
          </p:nvSpPr>
          <p:spPr>
            <a:xfrm>
              <a:off x="5018880" y="3527582"/>
              <a:ext cx="1721700" cy="6501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a:solidFill>
                    <a:schemeClr val="tx1"/>
                  </a:solidFill>
                  <a:latin typeface="Arial"/>
                  <a:ea typeface="Arial"/>
                  <a:cs typeface="Arial"/>
                  <a:sym typeface="Arial"/>
                </a:rPr>
                <a:t>Sequence</a:t>
              </a:r>
              <a:endParaRPr sz="1600">
                <a:solidFill>
                  <a:schemeClr val="tx1"/>
                </a:solidFill>
                <a:latin typeface="Arial"/>
                <a:ea typeface="Arial"/>
                <a:cs typeface="Arial"/>
                <a:sym typeface="Arial"/>
              </a:endParaRPr>
            </a:p>
          </p:txBody>
        </p:sp>
      </p:grpSp>
      <p:pic>
        <p:nvPicPr>
          <p:cNvPr id="1664" name="Google Shape;1664;p84" descr="MiSeq System | Focused power for targeted gene and small genome sequencing"/>
          <p:cNvPicPr preferRelativeResize="0"/>
          <p:nvPr/>
        </p:nvPicPr>
        <p:blipFill rotWithShape="1">
          <a:blip r:embed="rId4">
            <a:alphaModFix/>
          </a:blip>
          <a:srcRect/>
          <a:stretch/>
        </p:blipFill>
        <p:spPr>
          <a:xfrm>
            <a:off x="282708" y="677117"/>
            <a:ext cx="2300514" cy="1725386"/>
          </a:xfrm>
          <a:prstGeom prst="rect">
            <a:avLst/>
          </a:prstGeom>
          <a:noFill/>
          <a:ln>
            <a:noFill/>
          </a:ln>
        </p:spPr>
      </p:pic>
      <p:sp>
        <p:nvSpPr>
          <p:cNvPr id="1665" name="Google Shape;1665;p84"/>
          <p:cNvSpPr/>
          <p:nvPr/>
        </p:nvSpPr>
        <p:spPr>
          <a:xfrm>
            <a:off x="1084082" y="2962794"/>
            <a:ext cx="834300" cy="31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600">
                <a:solidFill>
                  <a:schemeClr val="tx1"/>
                </a:solidFill>
                <a:latin typeface="Century Gothic"/>
                <a:ea typeface="Century Gothic"/>
                <a:cs typeface="Century Gothic"/>
                <a:sym typeface="Century Gothic"/>
              </a:rPr>
              <a:t>Reads</a:t>
            </a:r>
            <a:endParaRPr sz="1100">
              <a:solidFill>
                <a:schemeClr val="tx1"/>
              </a:solidFill>
            </a:endParaRPr>
          </a:p>
        </p:txBody>
      </p:sp>
      <p:pic>
        <p:nvPicPr>
          <p:cNvPr id="1666" name="Google Shape;1666;p84" descr="scoop of soil in garden trowel - Buffalo-NiagaraGardening.com"/>
          <p:cNvPicPr preferRelativeResize="0"/>
          <p:nvPr/>
        </p:nvPicPr>
        <p:blipFill rotWithShape="1">
          <a:blip r:embed="rId5">
            <a:alphaModFix/>
          </a:blip>
          <a:srcRect/>
          <a:stretch/>
        </p:blipFill>
        <p:spPr>
          <a:xfrm>
            <a:off x="2413716" y="1293463"/>
            <a:ext cx="1458138" cy="1171937"/>
          </a:xfrm>
          <a:prstGeom prst="rect">
            <a:avLst/>
          </a:prstGeom>
          <a:noFill/>
          <a:ln>
            <a:noFill/>
          </a:ln>
        </p:spPr>
      </p:pic>
      <p:sp>
        <p:nvSpPr>
          <p:cNvPr id="1667" name="Google Shape;1667;p84"/>
          <p:cNvSpPr/>
          <p:nvPr/>
        </p:nvSpPr>
        <p:spPr>
          <a:xfrm flipH="1">
            <a:off x="2385797" y="917851"/>
            <a:ext cx="1130400" cy="5340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Sample</a:t>
            </a:r>
            <a:endParaRPr sz="1600" dirty="0">
              <a:solidFill>
                <a:schemeClr val="tx1"/>
              </a:solidFill>
              <a:latin typeface="Arial"/>
              <a:ea typeface="Arial"/>
              <a:cs typeface="Arial"/>
              <a:sym typeface="Arial"/>
            </a:endParaRPr>
          </a:p>
        </p:txBody>
      </p:sp>
      <p:grpSp>
        <p:nvGrpSpPr>
          <p:cNvPr id="1668" name="Google Shape;1668;p84"/>
          <p:cNvGrpSpPr/>
          <p:nvPr/>
        </p:nvGrpSpPr>
        <p:grpSpPr>
          <a:xfrm>
            <a:off x="3372023" y="3327231"/>
            <a:ext cx="1985680" cy="826748"/>
            <a:chOff x="8533664" y="3255048"/>
            <a:chExt cx="2647573" cy="1102331"/>
          </a:xfrm>
        </p:grpSpPr>
        <p:grpSp>
          <p:nvGrpSpPr>
            <p:cNvPr id="1669" name="Google Shape;1669;p84"/>
            <p:cNvGrpSpPr/>
            <p:nvPr/>
          </p:nvGrpSpPr>
          <p:grpSpPr>
            <a:xfrm>
              <a:off x="9588627" y="3255048"/>
              <a:ext cx="1592610" cy="952128"/>
              <a:chOff x="494877" y="3307848"/>
              <a:chExt cx="1592610" cy="952128"/>
            </a:xfrm>
          </p:grpSpPr>
          <p:grpSp>
            <p:nvGrpSpPr>
              <p:cNvPr id="1670" name="Google Shape;1670;p84"/>
              <p:cNvGrpSpPr/>
              <p:nvPr/>
            </p:nvGrpSpPr>
            <p:grpSpPr>
              <a:xfrm>
                <a:off x="1344932" y="3613723"/>
                <a:ext cx="742555" cy="287014"/>
                <a:chOff x="1192532" y="3613723"/>
                <a:chExt cx="742555" cy="287014"/>
              </a:xfrm>
            </p:grpSpPr>
            <p:cxnSp>
              <p:nvCxnSpPr>
                <p:cNvPr id="1671" name="Google Shape;1671;p84"/>
                <p:cNvCxnSpPr/>
                <p:nvPr/>
              </p:nvCxnSpPr>
              <p:spPr>
                <a:xfrm>
                  <a:off x="1230878" y="3613723"/>
                  <a:ext cx="484200" cy="0"/>
                </a:xfrm>
                <a:prstGeom prst="straightConnector1">
                  <a:avLst/>
                </a:prstGeom>
                <a:noFill/>
                <a:ln w="28575" cap="flat" cmpd="sng">
                  <a:solidFill>
                    <a:srgbClr val="FCC748"/>
                  </a:solidFill>
                  <a:prstDash val="solid"/>
                  <a:round/>
                  <a:headEnd type="none" w="sm" len="sm"/>
                  <a:tailEnd type="none" w="sm" len="sm"/>
                </a:ln>
              </p:spPr>
            </p:cxnSp>
            <p:cxnSp>
              <p:nvCxnSpPr>
                <p:cNvPr id="1672" name="Google Shape;1672;p84"/>
                <p:cNvCxnSpPr/>
                <p:nvPr/>
              </p:nvCxnSpPr>
              <p:spPr>
                <a:xfrm rot="10800000" flipH="1">
                  <a:off x="1192532" y="3900137"/>
                  <a:ext cx="615600" cy="600"/>
                </a:xfrm>
                <a:prstGeom prst="straightConnector1">
                  <a:avLst/>
                </a:prstGeom>
                <a:noFill/>
                <a:ln w="28575" cap="flat" cmpd="sng">
                  <a:solidFill>
                    <a:srgbClr val="FCC748"/>
                  </a:solidFill>
                  <a:prstDash val="solid"/>
                  <a:round/>
                  <a:headEnd type="none" w="sm" len="sm"/>
                  <a:tailEnd type="none" w="sm" len="sm"/>
                </a:ln>
              </p:spPr>
            </p:cxnSp>
            <p:cxnSp>
              <p:nvCxnSpPr>
                <p:cNvPr id="1673" name="Google Shape;1673;p84"/>
                <p:cNvCxnSpPr/>
                <p:nvPr/>
              </p:nvCxnSpPr>
              <p:spPr>
                <a:xfrm>
                  <a:off x="1365387" y="3749032"/>
                  <a:ext cx="569700" cy="0"/>
                </a:xfrm>
                <a:prstGeom prst="straightConnector1">
                  <a:avLst/>
                </a:prstGeom>
                <a:noFill/>
                <a:ln w="28575" cap="flat" cmpd="sng">
                  <a:solidFill>
                    <a:srgbClr val="FCC748"/>
                  </a:solidFill>
                  <a:prstDash val="solid"/>
                  <a:round/>
                  <a:headEnd type="none" w="sm" len="sm"/>
                  <a:tailEnd type="none" w="sm" len="sm"/>
                </a:ln>
              </p:spPr>
            </p:cxnSp>
          </p:grpSp>
          <p:grpSp>
            <p:nvGrpSpPr>
              <p:cNvPr id="1674" name="Google Shape;1674;p84"/>
              <p:cNvGrpSpPr/>
              <p:nvPr/>
            </p:nvGrpSpPr>
            <p:grpSpPr>
              <a:xfrm>
                <a:off x="695179" y="3566576"/>
                <a:ext cx="383900" cy="252050"/>
                <a:chOff x="685904" y="3688476"/>
                <a:chExt cx="383900" cy="252050"/>
              </a:xfrm>
            </p:grpSpPr>
            <p:cxnSp>
              <p:nvCxnSpPr>
                <p:cNvPr id="1675" name="Google Shape;1675;p84"/>
                <p:cNvCxnSpPr/>
                <p:nvPr/>
              </p:nvCxnSpPr>
              <p:spPr>
                <a:xfrm rot="10800000" flipH="1">
                  <a:off x="685904" y="380217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6" name="Google Shape;1676;p84"/>
                <p:cNvCxnSpPr/>
                <p:nvPr/>
              </p:nvCxnSpPr>
              <p:spPr>
                <a:xfrm rot="10800000" flipH="1">
                  <a:off x="752829" y="3939926"/>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7" name="Google Shape;1677;p84"/>
                <p:cNvCxnSpPr/>
                <p:nvPr/>
              </p:nvCxnSpPr>
              <p:spPr>
                <a:xfrm rot="10800000" flipH="1">
                  <a:off x="915904" y="3787014"/>
                  <a:ext cx="153900" cy="600"/>
                </a:xfrm>
                <a:prstGeom prst="straightConnector1">
                  <a:avLst/>
                </a:prstGeom>
                <a:noFill/>
                <a:ln w="28575" cap="flat" cmpd="sng">
                  <a:solidFill>
                    <a:srgbClr val="0087ED"/>
                  </a:solidFill>
                  <a:prstDash val="solid"/>
                  <a:round/>
                  <a:headEnd type="none" w="sm" len="sm"/>
                  <a:tailEnd type="none" w="sm" len="sm"/>
                </a:ln>
              </p:spPr>
            </p:cxnSp>
            <p:cxnSp>
              <p:nvCxnSpPr>
                <p:cNvPr id="1678" name="Google Shape;1678;p84"/>
                <p:cNvCxnSpPr/>
                <p:nvPr/>
              </p:nvCxnSpPr>
              <p:spPr>
                <a:xfrm rot="10800000" flipH="1">
                  <a:off x="807054" y="3688476"/>
                  <a:ext cx="153900" cy="600"/>
                </a:xfrm>
                <a:prstGeom prst="straightConnector1">
                  <a:avLst/>
                </a:prstGeom>
                <a:noFill/>
                <a:ln w="28575" cap="flat" cmpd="sng">
                  <a:solidFill>
                    <a:srgbClr val="0087ED"/>
                  </a:solidFill>
                  <a:prstDash val="solid"/>
                  <a:round/>
                  <a:headEnd type="none" w="sm" len="sm"/>
                  <a:tailEnd type="none" w="sm" len="sm"/>
                </a:ln>
              </p:spPr>
            </p:cxnSp>
          </p:grpSp>
          <p:grpSp>
            <p:nvGrpSpPr>
              <p:cNvPr id="1679" name="Google Shape;1679;p84"/>
              <p:cNvGrpSpPr/>
              <p:nvPr/>
            </p:nvGrpSpPr>
            <p:grpSpPr>
              <a:xfrm>
                <a:off x="762104" y="4069476"/>
                <a:ext cx="705097" cy="190500"/>
                <a:chOff x="762104" y="4069476"/>
                <a:chExt cx="705097" cy="190500"/>
              </a:xfrm>
            </p:grpSpPr>
            <p:cxnSp>
              <p:nvCxnSpPr>
                <p:cNvPr id="1680" name="Google Shape;1680;p84"/>
                <p:cNvCxnSpPr/>
                <p:nvPr/>
              </p:nvCxnSpPr>
              <p:spPr>
                <a:xfrm rot="10800000" flipH="1">
                  <a:off x="762104" y="4259376"/>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681" name="Google Shape;1681;p84"/>
                <p:cNvCxnSpPr/>
                <p:nvPr/>
              </p:nvCxnSpPr>
              <p:spPr>
                <a:xfrm rot="10800000" flipH="1">
                  <a:off x="914504" y="4168701"/>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82" name="Google Shape;1682;p84"/>
                <p:cNvCxnSpPr/>
                <p:nvPr/>
              </p:nvCxnSpPr>
              <p:spPr>
                <a:xfrm rot="10800000" flipH="1">
                  <a:off x="1159401" y="4196680"/>
                  <a:ext cx="307800" cy="600"/>
                </a:xfrm>
                <a:prstGeom prst="straightConnector1">
                  <a:avLst/>
                </a:prstGeom>
                <a:noFill/>
                <a:ln w="28575" cap="flat" cmpd="sng">
                  <a:solidFill>
                    <a:schemeClr val="accent3"/>
                  </a:solidFill>
                  <a:prstDash val="solid"/>
                  <a:round/>
                  <a:headEnd type="none" w="sm" len="sm"/>
                  <a:tailEnd type="none" w="sm" len="sm"/>
                </a:ln>
              </p:spPr>
            </p:cxnSp>
            <p:cxnSp>
              <p:nvCxnSpPr>
                <p:cNvPr id="1683" name="Google Shape;1683;p84"/>
                <p:cNvCxnSpPr/>
                <p:nvPr/>
              </p:nvCxnSpPr>
              <p:spPr>
                <a:xfrm rot="10800000" flipH="1">
                  <a:off x="1197555" y="4093743"/>
                  <a:ext cx="153900" cy="600"/>
                </a:xfrm>
                <a:prstGeom prst="straightConnector1">
                  <a:avLst/>
                </a:prstGeom>
                <a:noFill/>
                <a:ln w="28575" cap="flat" cmpd="sng">
                  <a:solidFill>
                    <a:schemeClr val="accent3"/>
                  </a:solidFill>
                  <a:prstDash val="solid"/>
                  <a:round/>
                  <a:headEnd type="none" w="sm" len="sm"/>
                  <a:tailEnd type="none" w="sm" len="sm"/>
                </a:ln>
              </p:spPr>
            </p:cxnSp>
            <p:cxnSp>
              <p:nvCxnSpPr>
                <p:cNvPr id="1684" name="Google Shape;1684;p84"/>
                <p:cNvCxnSpPr/>
                <p:nvPr/>
              </p:nvCxnSpPr>
              <p:spPr>
                <a:xfrm rot="10800000" flipH="1">
                  <a:off x="959454" y="4069476"/>
                  <a:ext cx="153900" cy="600"/>
                </a:xfrm>
                <a:prstGeom prst="straightConnector1">
                  <a:avLst/>
                </a:prstGeom>
                <a:noFill/>
                <a:ln w="28575" cap="flat" cmpd="sng">
                  <a:solidFill>
                    <a:schemeClr val="accent3"/>
                  </a:solidFill>
                  <a:prstDash val="solid"/>
                  <a:round/>
                  <a:headEnd type="none" w="sm" len="sm"/>
                  <a:tailEnd type="none" w="sm" len="sm"/>
                </a:ln>
              </p:spPr>
            </p:cxnSp>
          </p:grpSp>
          <p:grpSp>
            <p:nvGrpSpPr>
              <p:cNvPr id="1685" name="Google Shape;1685;p84"/>
              <p:cNvGrpSpPr/>
              <p:nvPr/>
            </p:nvGrpSpPr>
            <p:grpSpPr>
              <a:xfrm>
                <a:off x="494877" y="3307848"/>
                <a:ext cx="1489108" cy="103551"/>
                <a:chOff x="474902" y="3216523"/>
                <a:chExt cx="1489108" cy="103551"/>
              </a:xfrm>
            </p:grpSpPr>
            <p:cxnSp>
              <p:nvCxnSpPr>
                <p:cNvPr id="1686" name="Google Shape;1686;p84"/>
                <p:cNvCxnSpPr/>
                <p:nvPr/>
              </p:nvCxnSpPr>
              <p:spPr>
                <a:xfrm rot="10800000" flipH="1">
                  <a:off x="1168618" y="3216523"/>
                  <a:ext cx="461700" cy="600"/>
                </a:xfrm>
                <a:prstGeom prst="straightConnector1">
                  <a:avLst/>
                </a:prstGeom>
                <a:noFill/>
                <a:ln w="28575" cap="flat" cmpd="sng">
                  <a:solidFill>
                    <a:srgbClr val="FF0000"/>
                  </a:solidFill>
                  <a:prstDash val="solid"/>
                  <a:round/>
                  <a:headEnd type="none" w="sm" len="sm"/>
                  <a:tailEnd type="none" w="sm" len="sm"/>
                </a:ln>
              </p:spPr>
            </p:cxnSp>
            <p:cxnSp>
              <p:nvCxnSpPr>
                <p:cNvPr id="1687" name="Google Shape;1687;p84"/>
                <p:cNvCxnSpPr/>
                <p:nvPr/>
              </p:nvCxnSpPr>
              <p:spPr>
                <a:xfrm rot="10800000" flipH="1">
                  <a:off x="474902" y="3319474"/>
                  <a:ext cx="923400" cy="600"/>
                </a:xfrm>
                <a:prstGeom prst="straightConnector1">
                  <a:avLst/>
                </a:prstGeom>
                <a:noFill/>
                <a:ln w="28575" cap="flat" cmpd="sng">
                  <a:solidFill>
                    <a:srgbClr val="FF0000"/>
                  </a:solidFill>
                  <a:prstDash val="solid"/>
                  <a:round/>
                  <a:headEnd type="none" w="sm" len="sm"/>
                  <a:tailEnd type="none" w="sm" len="sm"/>
                </a:ln>
              </p:spPr>
            </p:cxnSp>
            <p:cxnSp>
              <p:nvCxnSpPr>
                <p:cNvPr id="1688" name="Google Shape;1688;p84"/>
                <p:cNvCxnSpPr/>
                <p:nvPr/>
              </p:nvCxnSpPr>
              <p:spPr>
                <a:xfrm>
                  <a:off x="1477110" y="3317122"/>
                  <a:ext cx="486900" cy="0"/>
                </a:xfrm>
                <a:prstGeom prst="straightConnector1">
                  <a:avLst/>
                </a:prstGeom>
                <a:noFill/>
                <a:ln w="28575" cap="flat" cmpd="sng">
                  <a:solidFill>
                    <a:srgbClr val="FF0000"/>
                  </a:solidFill>
                  <a:prstDash val="solid"/>
                  <a:round/>
                  <a:headEnd type="none" w="sm" len="sm"/>
                  <a:tailEnd type="none" w="sm" len="sm"/>
                </a:ln>
              </p:spPr>
            </p:cxnSp>
          </p:grpSp>
        </p:grpSp>
        <p:sp>
          <p:nvSpPr>
            <p:cNvPr id="1689" name="Google Shape;1689;p84"/>
            <p:cNvSpPr/>
            <p:nvPr/>
          </p:nvSpPr>
          <p:spPr>
            <a:xfrm>
              <a:off x="8533664" y="3666479"/>
              <a:ext cx="1306200" cy="6909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dirty="0">
                  <a:solidFill>
                    <a:schemeClr val="tx1"/>
                  </a:solidFill>
                  <a:latin typeface="Arial"/>
                  <a:ea typeface="Arial"/>
                  <a:cs typeface="Arial"/>
                  <a:sym typeface="Arial"/>
                </a:rPr>
                <a:t>    Bin</a:t>
              </a:r>
              <a:endParaRPr sz="1600" dirty="0">
                <a:solidFill>
                  <a:schemeClr val="tx1"/>
                </a:solidFill>
                <a:latin typeface="Arial"/>
                <a:ea typeface="Arial"/>
                <a:cs typeface="Arial"/>
                <a:sym typeface="Arial"/>
              </a:endParaRPr>
            </a:p>
          </p:txBody>
        </p:sp>
      </p:grpSp>
      <p:sp>
        <p:nvSpPr>
          <p:cNvPr id="1690" name="Google Shape;1690;p84"/>
          <p:cNvSpPr/>
          <p:nvPr/>
        </p:nvSpPr>
        <p:spPr>
          <a:xfrm>
            <a:off x="5319800" y="3761300"/>
            <a:ext cx="1415100" cy="5373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a:solidFill>
                  <a:schemeClr val="tx1"/>
                </a:solidFill>
                <a:latin typeface="Arial"/>
                <a:ea typeface="Arial"/>
                <a:cs typeface="Arial"/>
                <a:sym typeface="Arial"/>
              </a:rPr>
              <a:t>Find Genes</a:t>
            </a:r>
            <a:endParaRPr sz="1600">
              <a:solidFill>
                <a:schemeClr val="tx1"/>
              </a:solidFill>
              <a:latin typeface="Arial"/>
              <a:ea typeface="Arial"/>
              <a:cs typeface="Arial"/>
              <a:sym typeface="Arial"/>
            </a:endParaRPr>
          </a:p>
        </p:txBody>
      </p:sp>
      <p:sp>
        <p:nvSpPr>
          <p:cNvPr id="1691" name="Google Shape;1691;p84"/>
          <p:cNvSpPr txBox="1"/>
          <p:nvPr/>
        </p:nvSpPr>
        <p:spPr>
          <a:xfrm>
            <a:off x="4088071" y="1025981"/>
            <a:ext cx="423300" cy="592500"/>
          </a:xfrm>
          <a:prstGeom prst="rect">
            <a:avLst/>
          </a:prstGeom>
          <a:solidFill>
            <a:schemeClr val="lt1"/>
          </a:solidFill>
          <a:ln>
            <a:noFill/>
          </a:ln>
          <a:effectLst>
            <a:softEdge rad="50800"/>
          </a:effectLst>
        </p:spPr>
        <p:txBody>
          <a:bodyPr spcFirstLastPara="1" wrap="square" lIns="68575" tIns="34275" rIns="68575" bIns="34275" anchor="t" anchorCtr="0">
            <a:spAutoFit/>
          </a:bodyPr>
          <a:lstStyle/>
          <a:p>
            <a:pPr marL="0" marR="0" lvl="0" indent="0" algn="l" rtl="0">
              <a:spcBef>
                <a:spcPts val="0"/>
              </a:spcBef>
              <a:spcAft>
                <a:spcPts val="0"/>
              </a:spcAft>
              <a:buNone/>
            </a:pPr>
            <a:r>
              <a:rPr lang="en-US" sz="3400" dirty="0">
                <a:solidFill>
                  <a:schemeClr val="tx1"/>
                </a:solidFill>
                <a:latin typeface="Arial"/>
                <a:ea typeface="Arial"/>
                <a:cs typeface="Arial"/>
                <a:sym typeface="Arial"/>
              </a:rPr>
              <a:t>?</a:t>
            </a:r>
            <a:endParaRPr sz="500" dirty="0">
              <a:solidFill>
                <a:schemeClr val="tx1"/>
              </a:solidFill>
            </a:endParaRPr>
          </a:p>
        </p:txBody>
      </p:sp>
      <p:grpSp>
        <p:nvGrpSpPr>
          <p:cNvPr id="1692" name="Google Shape;1692;p84"/>
          <p:cNvGrpSpPr/>
          <p:nvPr/>
        </p:nvGrpSpPr>
        <p:grpSpPr>
          <a:xfrm>
            <a:off x="6767063" y="3590074"/>
            <a:ext cx="878975" cy="717155"/>
            <a:chOff x="9303123" y="2992688"/>
            <a:chExt cx="1171966" cy="956207"/>
          </a:xfrm>
        </p:grpSpPr>
        <p:cxnSp>
          <p:nvCxnSpPr>
            <p:cNvPr id="1693" name="Google Shape;1693;p84"/>
            <p:cNvCxnSpPr/>
            <p:nvPr/>
          </p:nvCxnSpPr>
          <p:spPr>
            <a:xfrm>
              <a:off x="10041049" y="3298563"/>
              <a:ext cx="91500" cy="0"/>
            </a:xfrm>
            <a:prstGeom prst="straightConnector1">
              <a:avLst/>
            </a:prstGeom>
            <a:noFill/>
            <a:ln w="28575" cap="flat" cmpd="sng">
              <a:solidFill>
                <a:srgbClr val="FCC748"/>
              </a:solidFill>
              <a:prstDash val="solid"/>
              <a:round/>
              <a:headEnd type="none" w="sm" len="sm"/>
              <a:tailEnd type="none" w="sm" len="sm"/>
            </a:ln>
          </p:spPr>
        </p:cxnSp>
        <p:cxnSp>
          <p:nvCxnSpPr>
            <p:cNvPr id="1694" name="Google Shape;1694;p84"/>
            <p:cNvCxnSpPr/>
            <p:nvPr/>
          </p:nvCxnSpPr>
          <p:spPr>
            <a:xfrm>
              <a:off x="10002703" y="3584977"/>
              <a:ext cx="91500" cy="0"/>
            </a:xfrm>
            <a:prstGeom prst="straightConnector1">
              <a:avLst/>
            </a:prstGeom>
            <a:noFill/>
            <a:ln w="28575" cap="flat" cmpd="sng">
              <a:solidFill>
                <a:srgbClr val="FCC748"/>
              </a:solidFill>
              <a:prstDash val="solid"/>
              <a:round/>
              <a:headEnd type="none" w="sm" len="sm"/>
              <a:tailEnd type="none" w="sm" len="sm"/>
            </a:ln>
          </p:spPr>
        </p:cxnSp>
        <p:cxnSp>
          <p:nvCxnSpPr>
            <p:cNvPr id="1695" name="Google Shape;1695;p84"/>
            <p:cNvCxnSpPr/>
            <p:nvPr/>
          </p:nvCxnSpPr>
          <p:spPr>
            <a:xfrm>
              <a:off x="10175558" y="3433872"/>
              <a:ext cx="91500" cy="0"/>
            </a:xfrm>
            <a:prstGeom prst="straightConnector1">
              <a:avLst/>
            </a:prstGeom>
            <a:noFill/>
            <a:ln w="28575" cap="flat" cmpd="sng">
              <a:solidFill>
                <a:srgbClr val="FCC748"/>
              </a:solidFill>
              <a:prstDash val="solid"/>
              <a:round/>
              <a:headEnd type="none" w="sm" len="sm"/>
              <a:tailEnd type="none" w="sm" len="sm"/>
            </a:ln>
          </p:spPr>
        </p:cxnSp>
        <p:cxnSp>
          <p:nvCxnSpPr>
            <p:cNvPr id="1696" name="Google Shape;1696;p84"/>
            <p:cNvCxnSpPr/>
            <p:nvPr/>
          </p:nvCxnSpPr>
          <p:spPr>
            <a:xfrm>
              <a:off x="9352950" y="3365116"/>
              <a:ext cx="91500" cy="0"/>
            </a:xfrm>
            <a:prstGeom prst="straightConnector1">
              <a:avLst/>
            </a:prstGeom>
            <a:noFill/>
            <a:ln w="28575" cap="flat" cmpd="sng">
              <a:solidFill>
                <a:srgbClr val="0087ED"/>
              </a:solidFill>
              <a:prstDash val="solid"/>
              <a:round/>
              <a:headEnd type="none" w="sm" len="sm"/>
              <a:tailEnd type="none" w="sm" len="sm"/>
            </a:ln>
          </p:spPr>
        </p:cxnSp>
        <p:cxnSp>
          <p:nvCxnSpPr>
            <p:cNvPr id="1697" name="Google Shape;1697;p84"/>
            <p:cNvCxnSpPr/>
            <p:nvPr/>
          </p:nvCxnSpPr>
          <p:spPr>
            <a:xfrm>
              <a:off x="9419875" y="3502866"/>
              <a:ext cx="91500" cy="0"/>
            </a:xfrm>
            <a:prstGeom prst="straightConnector1">
              <a:avLst/>
            </a:prstGeom>
            <a:noFill/>
            <a:ln w="28575" cap="flat" cmpd="sng">
              <a:solidFill>
                <a:srgbClr val="0087ED"/>
              </a:solidFill>
              <a:prstDash val="solid"/>
              <a:round/>
              <a:headEnd type="none" w="sm" len="sm"/>
              <a:tailEnd type="none" w="sm" len="sm"/>
            </a:ln>
          </p:spPr>
        </p:cxnSp>
        <p:cxnSp>
          <p:nvCxnSpPr>
            <p:cNvPr id="1698" name="Google Shape;1698;p84"/>
            <p:cNvCxnSpPr/>
            <p:nvPr/>
          </p:nvCxnSpPr>
          <p:spPr>
            <a:xfrm>
              <a:off x="9645410" y="3350554"/>
              <a:ext cx="91500" cy="0"/>
            </a:xfrm>
            <a:prstGeom prst="straightConnector1">
              <a:avLst/>
            </a:prstGeom>
            <a:noFill/>
            <a:ln w="28575" cap="flat" cmpd="sng">
              <a:solidFill>
                <a:srgbClr val="0087ED"/>
              </a:solidFill>
              <a:prstDash val="solid"/>
              <a:round/>
              <a:headEnd type="none" w="sm" len="sm"/>
              <a:tailEnd type="none" w="sm" len="sm"/>
            </a:ln>
          </p:spPr>
        </p:cxnSp>
        <p:cxnSp>
          <p:nvCxnSpPr>
            <p:cNvPr id="1699" name="Google Shape;1699;p84"/>
            <p:cNvCxnSpPr/>
            <p:nvPr/>
          </p:nvCxnSpPr>
          <p:spPr>
            <a:xfrm>
              <a:off x="9474100" y="3251416"/>
              <a:ext cx="91500" cy="0"/>
            </a:xfrm>
            <a:prstGeom prst="straightConnector1">
              <a:avLst/>
            </a:prstGeom>
            <a:noFill/>
            <a:ln w="28575" cap="flat" cmpd="sng">
              <a:solidFill>
                <a:srgbClr val="0087ED"/>
              </a:solidFill>
              <a:prstDash val="solid"/>
              <a:round/>
              <a:headEnd type="none" w="sm" len="sm"/>
              <a:tailEnd type="none" w="sm" len="sm"/>
            </a:ln>
          </p:spPr>
        </p:cxnSp>
        <p:cxnSp>
          <p:nvCxnSpPr>
            <p:cNvPr id="1700" name="Google Shape;1700;p84"/>
            <p:cNvCxnSpPr/>
            <p:nvPr/>
          </p:nvCxnSpPr>
          <p:spPr>
            <a:xfrm>
              <a:off x="9419875" y="39442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1" name="Google Shape;1701;p84"/>
            <p:cNvCxnSpPr/>
            <p:nvPr/>
          </p:nvCxnSpPr>
          <p:spPr>
            <a:xfrm>
              <a:off x="9634735" y="3854141"/>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2" name="Google Shape;1702;p84"/>
            <p:cNvCxnSpPr/>
            <p:nvPr/>
          </p:nvCxnSpPr>
          <p:spPr>
            <a:xfrm>
              <a:off x="10033532" y="3882120"/>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3" name="Google Shape;1703;p84"/>
            <p:cNvCxnSpPr/>
            <p:nvPr/>
          </p:nvCxnSpPr>
          <p:spPr>
            <a:xfrm>
              <a:off x="9917786" y="3779183"/>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4" name="Google Shape;1704;p84"/>
            <p:cNvCxnSpPr/>
            <p:nvPr/>
          </p:nvCxnSpPr>
          <p:spPr>
            <a:xfrm>
              <a:off x="9617225" y="37543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05" name="Google Shape;1705;p84"/>
            <p:cNvCxnSpPr/>
            <p:nvPr/>
          </p:nvCxnSpPr>
          <p:spPr>
            <a:xfrm>
              <a:off x="9846364" y="2992688"/>
              <a:ext cx="91500" cy="0"/>
            </a:xfrm>
            <a:prstGeom prst="straightConnector1">
              <a:avLst/>
            </a:prstGeom>
            <a:noFill/>
            <a:ln w="28575" cap="flat" cmpd="sng">
              <a:solidFill>
                <a:srgbClr val="FF0000"/>
              </a:solidFill>
              <a:prstDash val="solid"/>
              <a:round/>
              <a:headEnd type="none" w="sm" len="sm"/>
              <a:tailEnd type="none" w="sm" len="sm"/>
            </a:ln>
          </p:spPr>
        </p:cxnSp>
        <p:cxnSp>
          <p:nvCxnSpPr>
            <p:cNvPr id="1706" name="Google Shape;1706;p84"/>
            <p:cNvCxnSpPr/>
            <p:nvPr/>
          </p:nvCxnSpPr>
          <p:spPr>
            <a:xfrm>
              <a:off x="9303123" y="3096239"/>
              <a:ext cx="91500" cy="0"/>
            </a:xfrm>
            <a:prstGeom prst="straightConnector1">
              <a:avLst/>
            </a:prstGeom>
            <a:noFill/>
            <a:ln w="28575" cap="flat" cmpd="sng">
              <a:solidFill>
                <a:srgbClr val="FF0000"/>
              </a:solidFill>
              <a:prstDash val="solid"/>
              <a:round/>
              <a:headEnd type="none" w="sm" len="sm"/>
              <a:tailEnd type="none" w="sm" len="sm"/>
            </a:ln>
          </p:spPr>
        </p:cxnSp>
        <p:cxnSp>
          <p:nvCxnSpPr>
            <p:cNvPr id="1707" name="Google Shape;1707;p84"/>
            <p:cNvCxnSpPr/>
            <p:nvPr/>
          </p:nvCxnSpPr>
          <p:spPr>
            <a:xfrm>
              <a:off x="10154856" y="3093287"/>
              <a:ext cx="91500" cy="0"/>
            </a:xfrm>
            <a:prstGeom prst="straightConnector1">
              <a:avLst/>
            </a:prstGeom>
            <a:noFill/>
            <a:ln w="28575" cap="flat" cmpd="sng">
              <a:solidFill>
                <a:srgbClr val="FF0000"/>
              </a:solidFill>
              <a:prstDash val="solid"/>
              <a:round/>
              <a:headEnd type="none" w="sm" len="sm"/>
              <a:tailEnd type="none" w="sm" len="sm"/>
            </a:ln>
          </p:spPr>
        </p:cxnSp>
        <p:cxnSp>
          <p:nvCxnSpPr>
            <p:cNvPr id="1708" name="Google Shape;1708;p84"/>
            <p:cNvCxnSpPr/>
            <p:nvPr/>
          </p:nvCxnSpPr>
          <p:spPr>
            <a:xfrm>
              <a:off x="9465173" y="3084664"/>
              <a:ext cx="91500" cy="0"/>
            </a:xfrm>
            <a:prstGeom prst="straightConnector1">
              <a:avLst/>
            </a:prstGeom>
            <a:noFill/>
            <a:ln w="28575" cap="flat" cmpd="sng">
              <a:solidFill>
                <a:srgbClr val="FF0000"/>
              </a:solidFill>
              <a:prstDash val="solid"/>
              <a:round/>
              <a:headEnd type="none" w="sm" len="sm"/>
              <a:tailEnd type="none" w="sm" len="sm"/>
            </a:ln>
          </p:spPr>
        </p:cxnSp>
        <p:cxnSp>
          <p:nvCxnSpPr>
            <p:cNvPr id="1709" name="Google Shape;1709;p84"/>
            <p:cNvCxnSpPr/>
            <p:nvPr/>
          </p:nvCxnSpPr>
          <p:spPr>
            <a:xfrm>
              <a:off x="9722734" y="3096239"/>
              <a:ext cx="104100" cy="0"/>
            </a:xfrm>
            <a:prstGeom prst="straightConnector1">
              <a:avLst/>
            </a:prstGeom>
            <a:noFill/>
            <a:ln w="28575" cap="flat" cmpd="sng">
              <a:solidFill>
                <a:srgbClr val="FF0000"/>
              </a:solidFill>
              <a:prstDash val="solid"/>
              <a:round/>
              <a:headEnd type="none" w="sm" len="sm"/>
              <a:tailEnd type="none" w="sm" len="sm"/>
            </a:ln>
          </p:spPr>
        </p:cxnSp>
        <p:cxnSp>
          <p:nvCxnSpPr>
            <p:cNvPr id="1710" name="Google Shape;1710;p84"/>
            <p:cNvCxnSpPr/>
            <p:nvPr/>
          </p:nvCxnSpPr>
          <p:spPr>
            <a:xfrm rot="10800000">
              <a:off x="10382389" y="3096239"/>
              <a:ext cx="92700" cy="0"/>
            </a:xfrm>
            <a:prstGeom prst="straightConnector1">
              <a:avLst/>
            </a:prstGeom>
            <a:noFill/>
            <a:ln w="28575" cap="flat" cmpd="sng">
              <a:solidFill>
                <a:srgbClr val="FF0000"/>
              </a:solidFill>
              <a:prstDash val="solid"/>
              <a:round/>
              <a:headEnd type="none" w="sm" len="sm"/>
              <a:tailEnd type="none" w="sm" len="sm"/>
            </a:ln>
          </p:spPr>
        </p:cxnSp>
        <p:cxnSp>
          <p:nvCxnSpPr>
            <p:cNvPr id="1711" name="Google Shape;1711;p84"/>
            <p:cNvCxnSpPr/>
            <p:nvPr/>
          </p:nvCxnSpPr>
          <p:spPr>
            <a:xfrm>
              <a:off x="10332346" y="3416239"/>
              <a:ext cx="91500" cy="0"/>
            </a:xfrm>
            <a:prstGeom prst="straightConnector1">
              <a:avLst/>
            </a:prstGeom>
            <a:noFill/>
            <a:ln w="28575" cap="flat" cmpd="sng">
              <a:solidFill>
                <a:srgbClr val="FCC748"/>
              </a:solidFill>
              <a:prstDash val="solid"/>
              <a:round/>
              <a:headEnd type="none" w="sm" len="sm"/>
              <a:tailEnd type="none" w="sm" len="sm"/>
            </a:ln>
          </p:spPr>
        </p:cxnSp>
        <p:cxnSp>
          <p:nvCxnSpPr>
            <p:cNvPr id="1712" name="Google Shape;1712;p84"/>
            <p:cNvCxnSpPr/>
            <p:nvPr/>
          </p:nvCxnSpPr>
          <p:spPr>
            <a:xfrm rot="10800000">
              <a:off x="10220449" y="3603363"/>
              <a:ext cx="125400" cy="0"/>
            </a:xfrm>
            <a:prstGeom prst="straightConnector1">
              <a:avLst/>
            </a:prstGeom>
            <a:noFill/>
            <a:ln w="28575" cap="flat" cmpd="sng">
              <a:solidFill>
                <a:srgbClr val="FCC748"/>
              </a:solidFill>
              <a:prstDash val="solid"/>
              <a:round/>
              <a:headEnd type="none" w="sm" len="sm"/>
              <a:tailEnd type="none" w="sm" len="sm"/>
            </a:ln>
          </p:spPr>
        </p:cxnSp>
        <p:cxnSp>
          <p:nvCxnSpPr>
            <p:cNvPr id="1713" name="Google Shape;1713;p84"/>
            <p:cNvCxnSpPr/>
            <p:nvPr/>
          </p:nvCxnSpPr>
          <p:spPr>
            <a:xfrm rot="10800000">
              <a:off x="10255291" y="3298785"/>
              <a:ext cx="127200" cy="0"/>
            </a:xfrm>
            <a:prstGeom prst="straightConnector1">
              <a:avLst/>
            </a:prstGeom>
            <a:noFill/>
            <a:ln w="28575" cap="flat" cmpd="sng">
              <a:solidFill>
                <a:srgbClr val="FCC748"/>
              </a:solidFill>
              <a:prstDash val="solid"/>
              <a:round/>
              <a:headEnd type="none" w="sm" len="sm"/>
              <a:tailEnd type="none" w="sm" len="sm"/>
            </a:ln>
          </p:spPr>
        </p:cxnSp>
        <p:cxnSp>
          <p:nvCxnSpPr>
            <p:cNvPr id="1714" name="Google Shape;1714;p84"/>
            <p:cNvCxnSpPr/>
            <p:nvPr/>
          </p:nvCxnSpPr>
          <p:spPr>
            <a:xfrm>
              <a:off x="9769032" y="3831219"/>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1715" name="Google Shape;1715;p84"/>
            <p:cNvCxnSpPr/>
            <p:nvPr/>
          </p:nvCxnSpPr>
          <p:spPr>
            <a:xfrm>
              <a:off x="9689939" y="3948895"/>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1716" name="Google Shape;1716;p84"/>
            <p:cNvCxnSpPr/>
            <p:nvPr/>
          </p:nvCxnSpPr>
          <p:spPr>
            <a:xfrm>
              <a:off x="9525965" y="3391382"/>
              <a:ext cx="91500" cy="0"/>
            </a:xfrm>
            <a:prstGeom prst="straightConnector1">
              <a:avLst/>
            </a:prstGeom>
            <a:noFill/>
            <a:ln w="28575" cap="flat" cmpd="sng">
              <a:solidFill>
                <a:srgbClr val="0087ED"/>
              </a:solidFill>
              <a:prstDash val="solid"/>
              <a:round/>
              <a:headEnd type="none" w="sm" len="sm"/>
              <a:tailEnd type="none" w="sm" len="sm"/>
            </a:ln>
          </p:spPr>
        </p:cxnSp>
        <p:cxnSp>
          <p:nvCxnSpPr>
            <p:cNvPr id="1717" name="Google Shape;1717;p84"/>
            <p:cNvCxnSpPr/>
            <p:nvPr/>
          </p:nvCxnSpPr>
          <p:spPr>
            <a:xfrm>
              <a:off x="9653286" y="3460830"/>
              <a:ext cx="127200" cy="0"/>
            </a:xfrm>
            <a:prstGeom prst="straightConnector1">
              <a:avLst/>
            </a:prstGeom>
            <a:noFill/>
            <a:ln w="28575" cap="flat" cmpd="sng">
              <a:solidFill>
                <a:srgbClr val="0087ED"/>
              </a:solidFill>
              <a:prstDash val="solid"/>
              <a:round/>
              <a:headEnd type="none" w="sm" len="sm"/>
              <a:tailEnd type="none" w="sm" len="sm"/>
            </a:ln>
          </p:spPr>
        </p:cxnSp>
        <p:cxnSp>
          <p:nvCxnSpPr>
            <p:cNvPr id="1718" name="Google Shape;1718;p84"/>
            <p:cNvCxnSpPr/>
            <p:nvPr/>
          </p:nvCxnSpPr>
          <p:spPr>
            <a:xfrm>
              <a:off x="9606987" y="3518704"/>
              <a:ext cx="91500" cy="0"/>
            </a:xfrm>
            <a:prstGeom prst="straightConnector1">
              <a:avLst/>
            </a:prstGeom>
            <a:noFill/>
            <a:ln w="28575" cap="flat" cmpd="sng">
              <a:solidFill>
                <a:srgbClr val="0087ED"/>
              </a:solidFill>
              <a:prstDash val="solid"/>
              <a:round/>
              <a:headEnd type="none" w="sm" len="sm"/>
              <a:tailEnd type="none" w="sm" len="sm"/>
            </a:ln>
          </p:spPr>
        </p:cxnSp>
      </p:grpSp>
      <p:sp>
        <p:nvSpPr>
          <p:cNvPr id="1719" name="Google Shape;1719;p84"/>
          <p:cNvSpPr/>
          <p:nvPr/>
        </p:nvSpPr>
        <p:spPr>
          <a:xfrm>
            <a:off x="6450572" y="2066329"/>
            <a:ext cx="1130400" cy="5595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dirty="0">
                <a:solidFill>
                  <a:schemeClr val="tx1"/>
                </a:solidFill>
                <a:latin typeface="Arial"/>
                <a:ea typeface="Arial"/>
                <a:cs typeface="Arial"/>
                <a:sym typeface="Arial"/>
              </a:rPr>
              <a:t>Structure</a:t>
            </a:r>
            <a:endParaRPr sz="1600" dirty="0">
              <a:solidFill>
                <a:schemeClr val="tx1"/>
              </a:solidFill>
              <a:latin typeface="Arial"/>
              <a:ea typeface="Arial"/>
              <a:cs typeface="Arial"/>
              <a:sym typeface="Arial"/>
            </a:endParaRPr>
          </a:p>
        </p:txBody>
      </p:sp>
      <p:pic>
        <p:nvPicPr>
          <p:cNvPr id="1720" name="Google Shape;1720;p84" descr="An Introduction to Proteins"/>
          <p:cNvPicPr preferRelativeResize="0"/>
          <p:nvPr/>
        </p:nvPicPr>
        <p:blipFill rotWithShape="1">
          <a:blip r:embed="rId6">
            <a:alphaModFix/>
          </a:blip>
          <a:srcRect/>
          <a:stretch/>
        </p:blipFill>
        <p:spPr>
          <a:xfrm>
            <a:off x="7646038" y="1775072"/>
            <a:ext cx="1203768" cy="902826"/>
          </a:xfrm>
          <a:prstGeom prst="rect">
            <a:avLst/>
          </a:prstGeom>
          <a:noFill/>
          <a:ln>
            <a:noFill/>
          </a:ln>
        </p:spPr>
      </p:pic>
      <p:sp>
        <p:nvSpPr>
          <p:cNvPr id="1721" name="Google Shape;1721;p84"/>
          <p:cNvSpPr/>
          <p:nvPr/>
        </p:nvSpPr>
        <p:spPr>
          <a:xfrm>
            <a:off x="5948314" y="1248872"/>
            <a:ext cx="1588200" cy="5007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a:solidFill>
                  <a:schemeClr val="tx1"/>
                </a:solidFill>
                <a:latin typeface="Arial"/>
                <a:ea typeface="Arial"/>
                <a:cs typeface="Arial"/>
                <a:sym typeface="Arial"/>
              </a:rPr>
              <a:t>Function</a:t>
            </a:r>
            <a:endParaRPr sz="1600">
              <a:solidFill>
                <a:schemeClr val="tx1"/>
              </a:solidFill>
              <a:latin typeface="Arial"/>
              <a:ea typeface="Arial"/>
              <a:cs typeface="Arial"/>
              <a:sym typeface="Arial"/>
            </a:endParaRPr>
          </a:p>
        </p:txBody>
      </p:sp>
      <p:sp>
        <p:nvSpPr>
          <p:cNvPr id="1722" name="Google Shape;1722;p84"/>
          <p:cNvSpPr txBox="1"/>
          <p:nvPr/>
        </p:nvSpPr>
        <p:spPr>
          <a:xfrm>
            <a:off x="7613623" y="3971077"/>
            <a:ext cx="1117200" cy="3849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None/>
            </a:pPr>
            <a:r>
              <a:rPr lang="en-US" sz="1600" dirty="0">
                <a:solidFill>
                  <a:schemeClr val="tx1"/>
                </a:solidFill>
                <a:latin typeface="Century Gothic"/>
                <a:ea typeface="Century Gothic"/>
                <a:cs typeface="Century Gothic"/>
                <a:sym typeface="Century Gothic"/>
              </a:rPr>
              <a:t>Proteins</a:t>
            </a:r>
            <a:endParaRPr sz="1600" dirty="0">
              <a:solidFill>
                <a:schemeClr val="tx1"/>
              </a:solidFill>
              <a:latin typeface="Century Gothic"/>
              <a:ea typeface="Century Gothic"/>
              <a:cs typeface="Century Gothic"/>
              <a:sym typeface="Century Gothic"/>
            </a:endParaRPr>
          </a:p>
        </p:txBody>
      </p:sp>
      <p:sp>
        <p:nvSpPr>
          <p:cNvPr id="1730" name="Google Shape;1730;p84"/>
          <p:cNvSpPr/>
          <p:nvPr/>
        </p:nvSpPr>
        <p:spPr>
          <a:xfrm>
            <a:off x="2811725" y="2627913"/>
            <a:ext cx="1117200" cy="5373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None/>
            </a:pPr>
            <a:r>
              <a:rPr lang="en-US" sz="1600">
                <a:solidFill>
                  <a:schemeClr val="tx1"/>
                </a:solidFill>
              </a:rPr>
              <a:t>Compare</a:t>
            </a:r>
            <a:endParaRPr sz="1600">
              <a:solidFill>
                <a:schemeClr val="tx1"/>
              </a:solidFill>
              <a:latin typeface="Arial"/>
              <a:ea typeface="Arial"/>
              <a:cs typeface="Arial"/>
              <a:sym typeface="Arial"/>
            </a:endParaRPr>
          </a:p>
        </p:txBody>
      </p:sp>
      <p:pic>
        <p:nvPicPr>
          <p:cNvPr id="1731" name="Google Shape;1731;p84"/>
          <p:cNvPicPr preferRelativeResize="0"/>
          <p:nvPr/>
        </p:nvPicPr>
        <p:blipFill rotWithShape="1">
          <a:blip r:embed="rId7">
            <a:alphaModFix/>
          </a:blip>
          <a:srcRect l="43085" t="30313" r="40453" b="18124"/>
          <a:stretch/>
        </p:blipFill>
        <p:spPr>
          <a:xfrm>
            <a:off x="3981898" y="2387117"/>
            <a:ext cx="834424" cy="809458"/>
          </a:xfrm>
          <a:prstGeom prst="rect">
            <a:avLst/>
          </a:prstGeom>
          <a:noFill/>
          <a:ln>
            <a:noFill/>
          </a:ln>
        </p:spPr>
      </p:pic>
      <p:sp>
        <p:nvSpPr>
          <p:cNvPr id="3" name="Google Shape;1719;p84">
            <a:extLst>
              <a:ext uri="{FF2B5EF4-FFF2-40B4-BE49-F238E27FC236}">
                <a16:creationId xmlns:a16="http://schemas.microsoft.com/office/drawing/2014/main" id="{FD62AFC0-1B4C-0D5B-739B-A1F235059A05}"/>
              </a:ext>
            </a:extLst>
          </p:cNvPr>
          <p:cNvSpPr/>
          <p:nvPr/>
        </p:nvSpPr>
        <p:spPr>
          <a:xfrm>
            <a:off x="6348250" y="2823031"/>
            <a:ext cx="1130400" cy="559500"/>
          </a:xfrm>
          <a:prstGeom prst="rightArrow">
            <a:avLst>
              <a:gd name="adj1" fmla="val 50000"/>
              <a:gd name="adj2" fmla="val 50000"/>
            </a:avLst>
          </a:prstGeom>
          <a:solidFill>
            <a:schemeClr val="accent3"/>
          </a:solidFill>
          <a:ln>
            <a:noFill/>
          </a:ln>
        </p:spPr>
        <p:txBody>
          <a:bodyPr spcFirstLastPara="1" wrap="square" lIns="68575" tIns="68575" rIns="68575" bIns="68575" anchor="ctr" anchorCtr="0">
            <a:noAutofit/>
          </a:bodyPr>
          <a:lstStyle/>
          <a:p>
            <a:pPr marL="0" marR="0" lvl="0" indent="0" algn="ctr" rtl="0">
              <a:spcBef>
                <a:spcPts val="0"/>
              </a:spcBef>
              <a:spcAft>
                <a:spcPts val="0"/>
              </a:spcAft>
              <a:buNone/>
            </a:pPr>
            <a:r>
              <a:rPr lang="en-US" sz="1600" dirty="0">
                <a:solidFill>
                  <a:schemeClr val="tx1"/>
                </a:solidFill>
                <a:latin typeface="Arial"/>
                <a:ea typeface="Arial"/>
                <a:cs typeface="Arial"/>
                <a:sym typeface="Arial"/>
              </a:rPr>
              <a:t>Cluster</a:t>
            </a:r>
            <a:endParaRPr sz="1600" dirty="0">
              <a:solidFill>
                <a:schemeClr val="tx1"/>
              </a:solidFill>
              <a:latin typeface="Arial"/>
              <a:ea typeface="Arial"/>
              <a:cs typeface="Arial"/>
              <a:sym typeface="Arial"/>
            </a:endParaRPr>
          </a:p>
        </p:txBody>
      </p:sp>
      <p:grpSp>
        <p:nvGrpSpPr>
          <p:cNvPr id="4" name="Google Shape;1692;p84">
            <a:extLst>
              <a:ext uri="{FF2B5EF4-FFF2-40B4-BE49-F238E27FC236}">
                <a16:creationId xmlns:a16="http://schemas.microsoft.com/office/drawing/2014/main" id="{F42A2FF1-B702-397F-CA8B-DBCD3440562A}"/>
              </a:ext>
            </a:extLst>
          </p:cNvPr>
          <p:cNvGrpSpPr/>
          <p:nvPr/>
        </p:nvGrpSpPr>
        <p:grpSpPr>
          <a:xfrm>
            <a:off x="6919463" y="3742474"/>
            <a:ext cx="878975" cy="717155"/>
            <a:chOff x="9303123" y="2992688"/>
            <a:chExt cx="1171966" cy="956207"/>
          </a:xfrm>
        </p:grpSpPr>
        <p:cxnSp>
          <p:nvCxnSpPr>
            <p:cNvPr id="5" name="Google Shape;1693;p84">
              <a:extLst>
                <a:ext uri="{FF2B5EF4-FFF2-40B4-BE49-F238E27FC236}">
                  <a16:creationId xmlns:a16="http://schemas.microsoft.com/office/drawing/2014/main" id="{BCD64647-6C95-0E35-1ED7-E961A115C5F3}"/>
                </a:ext>
              </a:extLst>
            </p:cNvPr>
            <p:cNvCxnSpPr/>
            <p:nvPr/>
          </p:nvCxnSpPr>
          <p:spPr>
            <a:xfrm>
              <a:off x="10041049" y="3298563"/>
              <a:ext cx="91500" cy="0"/>
            </a:xfrm>
            <a:prstGeom prst="straightConnector1">
              <a:avLst/>
            </a:prstGeom>
            <a:noFill/>
            <a:ln w="28575" cap="flat" cmpd="sng">
              <a:solidFill>
                <a:srgbClr val="FCC748"/>
              </a:solidFill>
              <a:prstDash val="solid"/>
              <a:round/>
              <a:headEnd type="none" w="sm" len="sm"/>
              <a:tailEnd type="none" w="sm" len="sm"/>
            </a:ln>
          </p:spPr>
        </p:cxnSp>
        <p:cxnSp>
          <p:nvCxnSpPr>
            <p:cNvPr id="6" name="Google Shape;1694;p84">
              <a:extLst>
                <a:ext uri="{FF2B5EF4-FFF2-40B4-BE49-F238E27FC236}">
                  <a16:creationId xmlns:a16="http://schemas.microsoft.com/office/drawing/2014/main" id="{55F12928-9483-603E-12CD-CBE81F8BD80F}"/>
                </a:ext>
              </a:extLst>
            </p:cNvPr>
            <p:cNvCxnSpPr/>
            <p:nvPr/>
          </p:nvCxnSpPr>
          <p:spPr>
            <a:xfrm>
              <a:off x="10002703" y="3584977"/>
              <a:ext cx="91500" cy="0"/>
            </a:xfrm>
            <a:prstGeom prst="straightConnector1">
              <a:avLst/>
            </a:prstGeom>
            <a:noFill/>
            <a:ln w="28575" cap="flat" cmpd="sng">
              <a:solidFill>
                <a:srgbClr val="FCC748"/>
              </a:solidFill>
              <a:prstDash val="solid"/>
              <a:round/>
              <a:headEnd type="none" w="sm" len="sm"/>
              <a:tailEnd type="none" w="sm" len="sm"/>
            </a:ln>
          </p:spPr>
        </p:cxnSp>
        <p:cxnSp>
          <p:nvCxnSpPr>
            <p:cNvPr id="7" name="Google Shape;1695;p84">
              <a:extLst>
                <a:ext uri="{FF2B5EF4-FFF2-40B4-BE49-F238E27FC236}">
                  <a16:creationId xmlns:a16="http://schemas.microsoft.com/office/drawing/2014/main" id="{7F999B18-263F-8CDD-382D-2EE5E9A8FD49}"/>
                </a:ext>
              </a:extLst>
            </p:cNvPr>
            <p:cNvCxnSpPr/>
            <p:nvPr/>
          </p:nvCxnSpPr>
          <p:spPr>
            <a:xfrm>
              <a:off x="10175558" y="3433872"/>
              <a:ext cx="91500" cy="0"/>
            </a:xfrm>
            <a:prstGeom prst="straightConnector1">
              <a:avLst/>
            </a:prstGeom>
            <a:noFill/>
            <a:ln w="28575" cap="flat" cmpd="sng">
              <a:solidFill>
                <a:srgbClr val="FCC748"/>
              </a:solidFill>
              <a:prstDash val="solid"/>
              <a:round/>
              <a:headEnd type="none" w="sm" len="sm"/>
              <a:tailEnd type="none" w="sm" len="sm"/>
            </a:ln>
          </p:spPr>
        </p:cxnSp>
        <p:cxnSp>
          <p:nvCxnSpPr>
            <p:cNvPr id="8" name="Google Shape;1696;p84">
              <a:extLst>
                <a:ext uri="{FF2B5EF4-FFF2-40B4-BE49-F238E27FC236}">
                  <a16:creationId xmlns:a16="http://schemas.microsoft.com/office/drawing/2014/main" id="{1576E908-1BD8-8209-B6D4-0C71728F2577}"/>
                </a:ext>
              </a:extLst>
            </p:cNvPr>
            <p:cNvCxnSpPr/>
            <p:nvPr/>
          </p:nvCxnSpPr>
          <p:spPr>
            <a:xfrm>
              <a:off x="9352950" y="3365116"/>
              <a:ext cx="91500" cy="0"/>
            </a:xfrm>
            <a:prstGeom prst="straightConnector1">
              <a:avLst/>
            </a:prstGeom>
            <a:noFill/>
            <a:ln w="28575" cap="flat" cmpd="sng">
              <a:solidFill>
                <a:srgbClr val="0087ED"/>
              </a:solidFill>
              <a:prstDash val="solid"/>
              <a:round/>
              <a:headEnd type="none" w="sm" len="sm"/>
              <a:tailEnd type="none" w="sm" len="sm"/>
            </a:ln>
          </p:spPr>
        </p:cxnSp>
        <p:cxnSp>
          <p:nvCxnSpPr>
            <p:cNvPr id="9" name="Google Shape;1697;p84">
              <a:extLst>
                <a:ext uri="{FF2B5EF4-FFF2-40B4-BE49-F238E27FC236}">
                  <a16:creationId xmlns:a16="http://schemas.microsoft.com/office/drawing/2014/main" id="{6FCA0E97-9C8A-FF61-7AA7-4C0414A056A2}"/>
                </a:ext>
              </a:extLst>
            </p:cNvPr>
            <p:cNvCxnSpPr/>
            <p:nvPr/>
          </p:nvCxnSpPr>
          <p:spPr>
            <a:xfrm>
              <a:off x="9419875" y="3502866"/>
              <a:ext cx="91500" cy="0"/>
            </a:xfrm>
            <a:prstGeom prst="straightConnector1">
              <a:avLst/>
            </a:prstGeom>
            <a:noFill/>
            <a:ln w="28575" cap="flat" cmpd="sng">
              <a:solidFill>
                <a:srgbClr val="0087ED"/>
              </a:solidFill>
              <a:prstDash val="solid"/>
              <a:round/>
              <a:headEnd type="none" w="sm" len="sm"/>
              <a:tailEnd type="none" w="sm" len="sm"/>
            </a:ln>
          </p:spPr>
        </p:cxnSp>
        <p:cxnSp>
          <p:nvCxnSpPr>
            <p:cNvPr id="10" name="Google Shape;1698;p84">
              <a:extLst>
                <a:ext uri="{FF2B5EF4-FFF2-40B4-BE49-F238E27FC236}">
                  <a16:creationId xmlns:a16="http://schemas.microsoft.com/office/drawing/2014/main" id="{2A1888D0-1B36-1EF4-C758-A349A42D29B2}"/>
                </a:ext>
              </a:extLst>
            </p:cNvPr>
            <p:cNvCxnSpPr/>
            <p:nvPr/>
          </p:nvCxnSpPr>
          <p:spPr>
            <a:xfrm>
              <a:off x="9645410" y="3350554"/>
              <a:ext cx="91500" cy="0"/>
            </a:xfrm>
            <a:prstGeom prst="straightConnector1">
              <a:avLst/>
            </a:prstGeom>
            <a:noFill/>
            <a:ln w="28575" cap="flat" cmpd="sng">
              <a:solidFill>
                <a:srgbClr val="0087ED"/>
              </a:solidFill>
              <a:prstDash val="solid"/>
              <a:round/>
              <a:headEnd type="none" w="sm" len="sm"/>
              <a:tailEnd type="none" w="sm" len="sm"/>
            </a:ln>
          </p:spPr>
        </p:cxnSp>
        <p:cxnSp>
          <p:nvCxnSpPr>
            <p:cNvPr id="11" name="Google Shape;1699;p84">
              <a:extLst>
                <a:ext uri="{FF2B5EF4-FFF2-40B4-BE49-F238E27FC236}">
                  <a16:creationId xmlns:a16="http://schemas.microsoft.com/office/drawing/2014/main" id="{F41E2C2C-28F8-3AB9-9630-F581B68D444F}"/>
                </a:ext>
              </a:extLst>
            </p:cNvPr>
            <p:cNvCxnSpPr/>
            <p:nvPr/>
          </p:nvCxnSpPr>
          <p:spPr>
            <a:xfrm>
              <a:off x="9474100" y="3251416"/>
              <a:ext cx="91500" cy="0"/>
            </a:xfrm>
            <a:prstGeom prst="straightConnector1">
              <a:avLst/>
            </a:prstGeom>
            <a:noFill/>
            <a:ln w="28575" cap="flat" cmpd="sng">
              <a:solidFill>
                <a:srgbClr val="0087ED"/>
              </a:solidFill>
              <a:prstDash val="solid"/>
              <a:round/>
              <a:headEnd type="none" w="sm" len="sm"/>
              <a:tailEnd type="none" w="sm" len="sm"/>
            </a:ln>
          </p:spPr>
        </p:cxnSp>
        <p:cxnSp>
          <p:nvCxnSpPr>
            <p:cNvPr id="12" name="Google Shape;1700;p84">
              <a:extLst>
                <a:ext uri="{FF2B5EF4-FFF2-40B4-BE49-F238E27FC236}">
                  <a16:creationId xmlns:a16="http://schemas.microsoft.com/office/drawing/2014/main" id="{F31C22FF-9A11-C63B-74FB-A43275931EB1}"/>
                </a:ext>
              </a:extLst>
            </p:cNvPr>
            <p:cNvCxnSpPr/>
            <p:nvPr/>
          </p:nvCxnSpPr>
          <p:spPr>
            <a:xfrm>
              <a:off x="9419875" y="39442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3" name="Google Shape;1701;p84">
              <a:extLst>
                <a:ext uri="{FF2B5EF4-FFF2-40B4-BE49-F238E27FC236}">
                  <a16:creationId xmlns:a16="http://schemas.microsoft.com/office/drawing/2014/main" id="{CE514187-1C31-DFB5-D7D5-F3F3FA34A57C}"/>
                </a:ext>
              </a:extLst>
            </p:cNvPr>
            <p:cNvCxnSpPr/>
            <p:nvPr/>
          </p:nvCxnSpPr>
          <p:spPr>
            <a:xfrm>
              <a:off x="9634735" y="3854141"/>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4" name="Google Shape;1702;p84">
              <a:extLst>
                <a:ext uri="{FF2B5EF4-FFF2-40B4-BE49-F238E27FC236}">
                  <a16:creationId xmlns:a16="http://schemas.microsoft.com/office/drawing/2014/main" id="{B169D60E-CEDF-14DB-F675-A8D2C7FBB4F1}"/>
                </a:ext>
              </a:extLst>
            </p:cNvPr>
            <p:cNvCxnSpPr/>
            <p:nvPr/>
          </p:nvCxnSpPr>
          <p:spPr>
            <a:xfrm>
              <a:off x="10033532" y="3882120"/>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5" name="Google Shape;1703;p84">
              <a:extLst>
                <a:ext uri="{FF2B5EF4-FFF2-40B4-BE49-F238E27FC236}">
                  <a16:creationId xmlns:a16="http://schemas.microsoft.com/office/drawing/2014/main" id="{D73DAB8B-3575-C591-9AFC-CFAF61358483}"/>
                </a:ext>
              </a:extLst>
            </p:cNvPr>
            <p:cNvCxnSpPr/>
            <p:nvPr/>
          </p:nvCxnSpPr>
          <p:spPr>
            <a:xfrm>
              <a:off x="9917786" y="3779183"/>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6" name="Google Shape;1704;p84">
              <a:extLst>
                <a:ext uri="{FF2B5EF4-FFF2-40B4-BE49-F238E27FC236}">
                  <a16:creationId xmlns:a16="http://schemas.microsoft.com/office/drawing/2014/main" id="{5EDD3796-E205-3439-3FD3-94A8A9388F40}"/>
                </a:ext>
              </a:extLst>
            </p:cNvPr>
            <p:cNvCxnSpPr/>
            <p:nvPr/>
          </p:nvCxnSpPr>
          <p:spPr>
            <a:xfrm>
              <a:off x="9617225" y="3754316"/>
              <a:ext cx="91500" cy="0"/>
            </a:xfrm>
            <a:prstGeom prst="straightConnector1">
              <a:avLst/>
            </a:prstGeom>
            <a:noFill/>
            <a:ln w="28575" cap="flat" cmpd="sng">
              <a:solidFill>
                <a:schemeClr val="accent3"/>
              </a:solidFill>
              <a:prstDash val="solid"/>
              <a:round/>
              <a:headEnd type="none" w="sm" len="sm"/>
              <a:tailEnd type="none" w="sm" len="sm"/>
            </a:ln>
          </p:spPr>
        </p:cxnSp>
        <p:cxnSp>
          <p:nvCxnSpPr>
            <p:cNvPr id="17" name="Google Shape;1705;p84">
              <a:extLst>
                <a:ext uri="{FF2B5EF4-FFF2-40B4-BE49-F238E27FC236}">
                  <a16:creationId xmlns:a16="http://schemas.microsoft.com/office/drawing/2014/main" id="{BE1DD90F-7408-50C6-808A-4715E6BA9692}"/>
                </a:ext>
              </a:extLst>
            </p:cNvPr>
            <p:cNvCxnSpPr/>
            <p:nvPr/>
          </p:nvCxnSpPr>
          <p:spPr>
            <a:xfrm>
              <a:off x="9846364" y="2992688"/>
              <a:ext cx="91500" cy="0"/>
            </a:xfrm>
            <a:prstGeom prst="straightConnector1">
              <a:avLst/>
            </a:prstGeom>
            <a:noFill/>
            <a:ln w="28575" cap="flat" cmpd="sng">
              <a:solidFill>
                <a:srgbClr val="FF0000"/>
              </a:solidFill>
              <a:prstDash val="solid"/>
              <a:round/>
              <a:headEnd type="none" w="sm" len="sm"/>
              <a:tailEnd type="none" w="sm" len="sm"/>
            </a:ln>
          </p:spPr>
        </p:cxnSp>
        <p:cxnSp>
          <p:nvCxnSpPr>
            <p:cNvPr id="18" name="Google Shape;1706;p84">
              <a:extLst>
                <a:ext uri="{FF2B5EF4-FFF2-40B4-BE49-F238E27FC236}">
                  <a16:creationId xmlns:a16="http://schemas.microsoft.com/office/drawing/2014/main" id="{DF0C1AE2-94C7-0F69-75BB-C493F4864193}"/>
                </a:ext>
              </a:extLst>
            </p:cNvPr>
            <p:cNvCxnSpPr/>
            <p:nvPr/>
          </p:nvCxnSpPr>
          <p:spPr>
            <a:xfrm>
              <a:off x="9303123" y="3096239"/>
              <a:ext cx="91500" cy="0"/>
            </a:xfrm>
            <a:prstGeom prst="straightConnector1">
              <a:avLst/>
            </a:prstGeom>
            <a:noFill/>
            <a:ln w="28575" cap="flat" cmpd="sng">
              <a:solidFill>
                <a:srgbClr val="FF0000"/>
              </a:solidFill>
              <a:prstDash val="solid"/>
              <a:round/>
              <a:headEnd type="none" w="sm" len="sm"/>
              <a:tailEnd type="none" w="sm" len="sm"/>
            </a:ln>
          </p:spPr>
        </p:cxnSp>
        <p:cxnSp>
          <p:nvCxnSpPr>
            <p:cNvPr id="19" name="Google Shape;1707;p84">
              <a:extLst>
                <a:ext uri="{FF2B5EF4-FFF2-40B4-BE49-F238E27FC236}">
                  <a16:creationId xmlns:a16="http://schemas.microsoft.com/office/drawing/2014/main" id="{7DD01C84-2D0D-B84D-569D-4161C481AC27}"/>
                </a:ext>
              </a:extLst>
            </p:cNvPr>
            <p:cNvCxnSpPr/>
            <p:nvPr/>
          </p:nvCxnSpPr>
          <p:spPr>
            <a:xfrm>
              <a:off x="10154856" y="3093287"/>
              <a:ext cx="91500" cy="0"/>
            </a:xfrm>
            <a:prstGeom prst="straightConnector1">
              <a:avLst/>
            </a:prstGeom>
            <a:noFill/>
            <a:ln w="28575" cap="flat" cmpd="sng">
              <a:solidFill>
                <a:srgbClr val="FF0000"/>
              </a:solidFill>
              <a:prstDash val="solid"/>
              <a:round/>
              <a:headEnd type="none" w="sm" len="sm"/>
              <a:tailEnd type="none" w="sm" len="sm"/>
            </a:ln>
          </p:spPr>
        </p:cxnSp>
        <p:cxnSp>
          <p:nvCxnSpPr>
            <p:cNvPr id="20" name="Google Shape;1708;p84">
              <a:extLst>
                <a:ext uri="{FF2B5EF4-FFF2-40B4-BE49-F238E27FC236}">
                  <a16:creationId xmlns:a16="http://schemas.microsoft.com/office/drawing/2014/main" id="{A78CBE1C-73F5-458D-767F-C60249232EDB}"/>
                </a:ext>
              </a:extLst>
            </p:cNvPr>
            <p:cNvCxnSpPr/>
            <p:nvPr/>
          </p:nvCxnSpPr>
          <p:spPr>
            <a:xfrm>
              <a:off x="9465173" y="3084664"/>
              <a:ext cx="91500" cy="0"/>
            </a:xfrm>
            <a:prstGeom prst="straightConnector1">
              <a:avLst/>
            </a:prstGeom>
            <a:noFill/>
            <a:ln w="28575" cap="flat" cmpd="sng">
              <a:solidFill>
                <a:srgbClr val="FF0000"/>
              </a:solidFill>
              <a:prstDash val="solid"/>
              <a:round/>
              <a:headEnd type="none" w="sm" len="sm"/>
              <a:tailEnd type="none" w="sm" len="sm"/>
            </a:ln>
          </p:spPr>
        </p:cxnSp>
        <p:cxnSp>
          <p:nvCxnSpPr>
            <p:cNvPr id="21" name="Google Shape;1709;p84">
              <a:extLst>
                <a:ext uri="{FF2B5EF4-FFF2-40B4-BE49-F238E27FC236}">
                  <a16:creationId xmlns:a16="http://schemas.microsoft.com/office/drawing/2014/main" id="{B4D413BB-453E-7F3A-1774-9464980A7E31}"/>
                </a:ext>
              </a:extLst>
            </p:cNvPr>
            <p:cNvCxnSpPr/>
            <p:nvPr/>
          </p:nvCxnSpPr>
          <p:spPr>
            <a:xfrm>
              <a:off x="9722734" y="3096239"/>
              <a:ext cx="104100" cy="0"/>
            </a:xfrm>
            <a:prstGeom prst="straightConnector1">
              <a:avLst/>
            </a:prstGeom>
            <a:noFill/>
            <a:ln w="28575" cap="flat" cmpd="sng">
              <a:solidFill>
                <a:srgbClr val="FF0000"/>
              </a:solidFill>
              <a:prstDash val="solid"/>
              <a:round/>
              <a:headEnd type="none" w="sm" len="sm"/>
              <a:tailEnd type="none" w="sm" len="sm"/>
            </a:ln>
          </p:spPr>
        </p:cxnSp>
        <p:cxnSp>
          <p:nvCxnSpPr>
            <p:cNvPr id="22" name="Google Shape;1710;p84">
              <a:extLst>
                <a:ext uri="{FF2B5EF4-FFF2-40B4-BE49-F238E27FC236}">
                  <a16:creationId xmlns:a16="http://schemas.microsoft.com/office/drawing/2014/main" id="{7C5BF9FB-18A7-7888-A73B-720F5FAC0FAA}"/>
                </a:ext>
              </a:extLst>
            </p:cNvPr>
            <p:cNvCxnSpPr/>
            <p:nvPr/>
          </p:nvCxnSpPr>
          <p:spPr>
            <a:xfrm rot="10800000">
              <a:off x="10382389" y="3096239"/>
              <a:ext cx="92700" cy="0"/>
            </a:xfrm>
            <a:prstGeom prst="straightConnector1">
              <a:avLst/>
            </a:prstGeom>
            <a:noFill/>
            <a:ln w="28575" cap="flat" cmpd="sng">
              <a:solidFill>
                <a:srgbClr val="FF0000"/>
              </a:solidFill>
              <a:prstDash val="solid"/>
              <a:round/>
              <a:headEnd type="none" w="sm" len="sm"/>
              <a:tailEnd type="none" w="sm" len="sm"/>
            </a:ln>
          </p:spPr>
        </p:cxnSp>
        <p:cxnSp>
          <p:nvCxnSpPr>
            <p:cNvPr id="23" name="Google Shape;1711;p84">
              <a:extLst>
                <a:ext uri="{FF2B5EF4-FFF2-40B4-BE49-F238E27FC236}">
                  <a16:creationId xmlns:a16="http://schemas.microsoft.com/office/drawing/2014/main" id="{192F9325-A4A7-A2EA-4235-87CED229E8E9}"/>
                </a:ext>
              </a:extLst>
            </p:cNvPr>
            <p:cNvCxnSpPr/>
            <p:nvPr/>
          </p:nvCxnSpPr>
          <p:spPr>
            <a:xfrm>
              <a:off x="10332346" y="3416239"/>
              <a:ext cx="91500" cy="0"/>
            </a:xfrm>
            <a:prstGeom prst="straightConnector1">
              <a:avLst/>
            </a:prstGeom>
            <a:noFill/>
            <a:ln w="28575" cap="flat" cmpd="sng">
              <a:solidFill>
                <a:srgbClr val="FCC748"/>
              </a:solidFill>
              <a:prstDash val="solid"/>
              <a:round/>
              <a:headEnd type="none" w="sm" len="sm"/>
              <a:tailEnd type="none" w="sm" len="sm"/>
            </a:ln>
          </p:spPr>
        </p:cxnSp>
        <p:cxnSp>
          <p:nvCxnSpPr>
            <p:cNvPr id="24" name="Google Shape;1712;p84">
              <a:extLst>
                <a:ext uri="{FF2B5EF4-FFF2-40B4-BE49-F238E27FC236}">
                  <a16:creationId xmlns:a16="http://schemas.microsoft.com/office/drawing/2014/main" id="{7CD5A1D9-B9FB-6D81-0666-DF4464E5EDBB}"/>
                </a:ext>
              </a:extLst>
            </p:cNvPr>
            <p:cNvCxnSpPr/>
            <p:nvPr/>
          </p:nvCxnSpPr>
          <p:spPr>
            <a:xfrm rot="10800000">
              <a:off x="10220449" y="3603363"/>
              <a:ext cx="125400" cy="0"/>
            </a:xfrm>
            <a:prstGeom prst="straightConnector1">
              <a:avLst/>
            </a:prstGeom>
            <a:noFill/>
            <a:ln w="28575" cap="flat" cmpd="sng">
              <a:solidFill>
                <a:srgbClr val="FCC748"/>
              </a:solidFill>
              <a:prstDash val="solid"/>
              <a:round/>
              <a:headEnd type="none" w="sm" len="sm"/>
              <a:tailEnd type="none" w="sm" len="sm"/>
            </a:ln>
          </p:spPr>
        </p:cxnSp>
        <p:cxnSp>
          <p:nvCxnSpPr>
            <p:cNvPr id="25" name="Google Shape;1713;p84">
              <a:extLst>
                <a:ext uri="{FF2B5EF4-FFF2-40B4-BE49-F238E27FC236}">
                  <a16:creationId xmlns:a16="http://schemas.microsoft.com/office/drawing/2014/main" id="{8DCDF25F-B43A-658B-E35D-FD80424A8E87}"/>
                </a:ext>
              </a:extLst>
            </p:cNvPr>
            <p:cNvCxnSpPr/>
            <p:nvPr/>
          </p:nvCxnSpPr>
          <p:spPr>
            <a:xfrm rot="10800000">
              <a:off x="10255291" y="3298785"/>
              <a:ext cx="127200" cy="0"/>
            </a:xfrm>
            <a:prstGeom prst="straightConnector1">
              <a:avLst/>
            </a:prstGeom>
            <a:noFill/>
            <a:ln w="28575" cap="flat" cmpd="sng">
              <a:solidFill>
                <a:srgbClr val="FCC748"/>
              </a:solidFill>
              <a:prstDash val="solid"/>
              <a:round/>
              <a:headEnd type="none" w="sm" len="sm"/>
              <a:tailEnd type="none" w="sm" len="sm"/>
            </a:ln>
          </p:spPr>
        </p:cxnSp>
        <p:cxnSp>
          <p:nvCxnSpPr>
            <p:cNvPr id="26" name="Google Shape;1714;p84">
              <a:extLst>
                <a:ext uri="{FF2B5EF4-FFF2-40B4-BE49-F238E27FC236}">
                  <a16:creationId xmlns:a16="http://schemas.microsoft.com/office/drawing/2014/main" id="{FEB638E1-6215-41CF-9A1C-90AC81C315D9}"/>
                </a:ext>
              </a:extLst>
            </p:cNvPr>
            <p:cNvCxnSpPr/>
            <p:nvPr/>
          </p:nvCxnSpPr>
          <p:spPr>
            <a:xfrm>
              <a:off x="9769032" y="3831219"/>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27" name="Google Shape;1715;p84">
              <a:extLst>
                <a:ext uri="{FF2B5EF4-FFF2-40B4-BE49-F238E27FC236}">
                  <a16:creationId xmlns:a16="http://schemas.microsoft.com/office/drawing/2014/main" id="{281F6F5B-570C-DB33-6CB8-673536E8A9D0}"/>
                </a:ext>
              </a:extLst>
            </p:cNvPr>
            <p:cNvCxnSpPr/>
            <p:nvPr/>
          </p:nvCxnSpPr>
          <p:spPr>
            <a:xfrm>
              <a:off x="9689939" y="3948895"/>
              <a:ext cx="173700" cy="0"/>
            </a:xfrm>
            <a:prstGeom prst="straightConnector1">
              <a:avLst/>
            </a:prstGeom>
            <a:noFill/>
            <a:ln w="28575" cap="flat" cmpd="sng">
              <a:solidFill>
                <a:schemeClr val="accent3"/>
              </a:solidFill>
              <a:prstDash val="solid"/>
              <a:round/>
              <a:headEnd type="none" w="sm" len="sm"/>
              <a:tailEnd type="none" w="sm" len="sm"/>
            </a:ln>
          </p:spPr>
        </p:cxnSp>
        <p:cxnSp>
          <p:nvCxnSpPr>
            <p:cNvPr id="28" name="Google Shape;1716;p84">
              <a:extLst>
                <a:ext uri="{FF2B5EF4-FFF2-40B4-BE49-F238E27FC236}">
                  <a16:creationId xmlns:a16="http://schemas.microsoft.com/office/drawing/2014/main" id="{33D2A9D9-F7B9-393A-63EC-D7383BF4D70E}"/>
                </a:ext>
              </a:extLst>
            </p:cNvPr>
            <p:cNvCxnSpPr/>
            <p:nvPr/>
          </p:nvCxnSpPr>
          <p:spPr>
            <a:xfrm>
              <a:off x="9525965" y="3391382"/>
              <a:ext cx="91500" cy="0"/>
            </a:xfrm>
            <a:prstGeom prst="straightConnector1">
              <a:avLst/>
            </a:prstGeom>
            <a:noFill/>
            <a:ln w="28575" cap="flat" cmpd="sng">
              <a:solidFill>
                <a:srgbClr val="0087ED"/>
              </a:solidFill>
              <a:prstDash val="solid"/>
              <a:round/>
              <a:headEnd type="none" w="sm" len="sm"/>
              <a:tailEnd type="none" w="sm" len="sm"/>
            </a:ln>
          </p:spPr>
        </p:cxnSp>
        <p:cxnSp>
          <p:nvCxnSpPr>
            <p:cNvPr id="29" name="Google Shape;1717;p84">
              <a:extLst>
                <a:ext uri="{FF2B5EF4-FFF2-40B4-BE49-F238E27FC236}">
                  <a16:creationId xmlns:a16="http://schemas.microsoft.com/office/drawing/2014/main" id="{AABB7858-44EA-6C4D-F168-9F2650FB8E01}"/>
                </a:ext>
              </a:extLst>
            </p:cNvPr>
            <p:cNvCxnSpPr/>
            <p:nvPr/>
          </p:nvCxnSpPr>
          <p:spPr>
            <a:xfrm>
              <a:off x="9653286" y="3460830"/>
              <a:ext cx="127200" cy="0"/>
            </a:xfrm>
            <a:prstGeom prst="straightConnector1">
              <a:avLst/>
            </a:prstGeom>
            <a:noFill/>
            <a:ln w="28575" cap="flat" cmpd="sng">
              <a:solidFill>
                <a:srgbClr val="0087ED"/>
              </a:solidFill>
              <a:prstDash val="solid"/>
              <a:round/>
              <a:headEnd type="none" w="sm" len="sm"/>
              <a:tailEnd type="none" w="sm" len="sm"/>
            </a:ln>
          </p:spPr>
        </p:cxnSp>
        <p:cxnSp>
          <p:nvCxnSpPr>
            <p:cNvPr id="30" name="Google Shape;1718;p84">
              <a:extLst>
                <a:ext uri="{FF2B5EF4-FFF2-40B4-BE49-F238E27FC236}">
                  <a16:creationId xmlns:a16="http://schemas.microsoft.com/office/drawing/2014/main" id="{E85BE089-5C45-B411-50DE-46B5081B322A}"/>
                </a:ext>
              </a:extLst>
            </p:cNvPr>
            <p:cNvCxnSpPr/>
            <p:nvPr/>
          </p:nvCxnSpPr>
          <p:spPr>
            <a:xfrm>
              <a:off x="9606987" y="3518704"/>
              <a:ext cx="91500" cy="0"/>
            </a:xfrm>
            <a:prstGeom prst="straightConnector1">
              <a:avLst/>
            </a:prstGeom>
            <a:noFill/>
            <a:ln w="28575" cap="flat" cmpd="sng">
              <a:solidFill>
                <a:srgbClr val="0087ED"/>
              </a:solidFill>
              <a:prstDash val="solid"/>
              <a:round/>
              <a:headEnd type="none" w="sm" len="sm"/>
              <a:tailEnd type="none" w="sm" len="sm"/>
            </a:ln>
          </p:spPr>
        </p:cxnSp>
      </p:grpSp>
      <p:pic>
        <p:nvPicPr>
          <p:cNvPr id="1026" name="Picture 2" descr="A Game Changer: Protein Clustering Powered by Supercomputers | Department  of Energy">
            <a:extLst>
              <a:ext uri="{FF2B5EF4-FFF2-40B4-BE49-F238E27FC236}">
                <a16:creationId xmlns:a16="http://schemas.microsoft.com/office/drawing/2014/main" id="{FED23EAE-A2E8-D4C4-AF93-F43858782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5693" y="2772092"/>
            <a:ext cx="983672" cy="863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5178"/>
    </mc:Choice>
    <mc:Fallback xmlns="">
      <p:transition spd="slow" advTm="13517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68203-2158-C4DE-197E-015981BADB21}"/>
              </a:ext>
            </a:extLst>
          </p:cNvPr>
          <p:cNvSpPr>
            <a:spLocks noGrp="1"/>
          </p:cNvSpPr>
          <p:nvPr>
            <p:ph type="title"/>
          </p:nvPr>
        </p:nvSpPr>
        <p:spPr/>
        <p:txBody>
          <a:bodyPr/>
          <a:lstStyle/>
          <a:p>
            <a:r>
              <a:rPr lang="en-US" dirty="0"/>
              <a:t>Asynchronous Parallelism on GPUs</a:t>
            </a:r>
          </a:p>
        </p:txBody>
      </p:sp>
      <p:sp>
        <p:nvSpPr>
          <p:cNvPr id="8" name="Content Placeholder 7">
            <a:extLst>
              <a:ext uri="{FF2B5EF4-FFF2-40B4-BE49-F238E27FC236}">
                <a16:creationId xmlns:a16="http://schemas.microsoft.com/office/drawing/2014/main" id="{99F285C4-7B99-3617-DDE5-5CF302BA8C30}"/>
              </a:ext>
            </a:extLst>
          </p:cNvPr>
          <p:cNvSpPr>
            <a:spLocks noGrp="1"/>
          </p:cNvSpPr>
          <p:nvPr>
            <p:ph idx="1"/>
          </p:nvPr>
        </p:nvSpPr>
        <p:spPr>
          <a:xfrm>
            <a:off x="681831" y="3088311"/>
            <a:ext cx="7780338" cy="1485900"/>
          </a:xfrm>
        </p:spPr>
        <p:txBody>
          <a:bodyPr/>
          <a:lstStyle/>
          <a:p>
            <a:r>
              <a:rPr lang="en-US" sz="2000" dirty="0"/>
              <a:t>Warp-size or Thread-group (CTA)-size workers</a:t>
            </a:r>
          </a:p>
          <a:p>
            <a:r>
              <a:rPr lang="en-US" sz="2000" dirty="0"/>
              <a:t>Locking vs Compare-And-Swap (CAS) implementations</a:t>
            </a:r>
          </a:p>
          <a:p>
            <a:r>
              <a:rPr lang="en-US" sz="2000" dirty="0"/>
              <a:t>Avoid level-by-level synchronization</a:t>
            </a:r>
          </a:p>
          <a:p>
            <a:r>
              <a:rPr lang="en-US" sz="2000" dirty="0"/>
              <a:t>Use persistent threads as an option</a:t>
            </a:r>
          </a:p>
        </p:txBody>
      </p:sp>
      <p:pic>
        <p:nvPicPr>
          <p:cNvPr id="7" name="Picture 6">
            <a:extLst>
              <a:ext uri="{FF2B5EF4-FFF2-40B4-BE49-F238E27FC236}">
                <a16:creationId xmlns:a16="http://schemas.microsoft.com/office/drawing/2014/main" id="{D5B4D719-7F3A-E717-5D7F-9E45686477C5}"/>
              </a:ext>
            </a:extLst>
          </p:cNvPr>
          <p:cNvPicPr>
            <a:picLocks noChangeAspect="1"/>
          </p:cNvPicPr>
          <p:nvPr/>
        </p:nvPicPr>
        <p:blipFill rotWithShape="1">
          <a:blip r:embed="rId2"/>
          <a:srcRect l="6863" t="5556" r="50000" b="83928"/>
          <a:stretch/>
        </p:blipFill>
        <p:spPr>
          <a:xfrm>
            <a:off x="633900" y="870346"/>
            <a:ext cx="7385539" cy="2330054"/>
          </a:xfrm>
          <a:prstGeom prst="rect">
            <a:avLst/>
          </a:prstGeom>
        </p:spPr>
      </p:pic>
      <p:sp>
        <p:nvSpPr>
          <p:cNvPr id="9" name="TextBox 8">
            <a:extLst>
              <a:ext uri="{FF2B5EF4-FFF2-40B4-BE49-F238E27FC236}">
                <a16:creationId xmlns:a16="http://schemas.microsoft.com/office/drawing/2014/main" id="{A696EB71-AE2B-124F-8ACF-30EB3F7AB90B}"/>
              </a:ext>
            </a:extLst>
          </p:cNvPr>
          <p:cNvSpPr txBox="1"/>
          <p:nvPr/>
        </p:nvSpPr>
        <p:spPr>
          <a:xfrm>
            <a:off x="1267795" y="4797999"/>
            <a:ext cx="6510083" cy="307777"/>
          </a:xfrm>
          <a:prstGeom prst="rect">
            <a:avLst/>
          </a:prstGeom>
          <a:noFill/>
        </p:spPr>
        <p:txBody>
          <a:bodyPr wrap="square" rtlCol="0">
            <a:spAutoFit/>
          </a:bodyPr>
          <a:lstStyle/>
          <a:p>
            <a:r>
              <a:rPr lang="en-US" b="0" i="0" strike="noStrike" dirty="0">
                <a:solidFill>
                  <a:schemeClr val="bg1"/>
                </a:solidFill>
                <a:effectLst/>
                <a:latin typeface="Open Sans" panose="020B0606030504020204" pitchFamily="34" charset="0"/>
              </a:rPr>
              <a:t>Yuxin Chen, B. Brock, S. </a:t>
            </a:r>
            <a:r>
              <a:rPr lang="en-US" b="0" i="0" strike="noStrike" dirty="0" err="1">
                <a:solidFill>
                  <a:schemeClr val="bg1"/>
                </a:solidFill>
                <a:effectLst/>
                <a:latin typeface="Open Sans" panose="020B0606030504020204" pitchFamily="34" charset="0"/>
              </a:rPr>
              <a:t>Porumbescu</a:t>
            </a:r>
            <a:r>
              <a:rPr lang="en-US" b="0" i="0" strike="noStrike" dirty="0">
                <a:solidFill>
                  <a:schemeClr val="bg1"/>
                </a:solidFill>
                <a:effectLst/>
                <a:latin typeface="Open Sans" panose="020B0606030504020204" pitchFamily="34" charset="0"/>
              </a:rPr>
              <a:t>, A. </a:t>
            </a:r>
            <a:r>
              <a:rPr lang="en-US" b="0" i="0" strike="noStrike" dirty="0" err="1">
                <a:solidFill>
                  <a:schemeClr val="bg1"/>
                </a:solidFill>
                <a:effectLst/>
                <a:latin typeface="Open Sans" panose="020B0606030504020204" pitchFamily="34" charset="0"/>
              </a:rPr>
              <a:t>Buluc</a:t>
            </a:r>
            <a:r>
              <a:rPr lang="en-US" b="0" i="0" strike="noStrike" dirty="0">
                <a:solidFill>
                  <a:schemeClr val="bg1"/>
                </a:solidFill>
                <a:effectLst/>
                <a:latin typeface="Open Sans" panose="020B0606030504020204" pitchFamily="34" charset="0"/>
              </a:rPr>
              <a:t>, K. </a:t>
            </a:r>
            <a:r>
              <a:rPr lang="en-US" b="0" i="0" strike="noStrike" dirty="0" err="1">
                <a:solidFill>
                  <a:schemeClr val="bg1"/>
                </a:solidFill>
                <a:effectLst/>
                <a:latin typeface="Open Sans" panose="020B0606030504020204" pitchFamily="34" charset="0"/>
              </a:rPr>
              <a:t>Yelick</a:t>
            </a:r>
            <a:r>
              <a:rPr lang="en-US" b="0" i="0" strike="noStrike" dirty="0">
                <a:solidFill>
                  <a:schemeClr val="bg1"/>
                </a:solidFill>
                <a:effectLst/>
                <a:latin typeface="Open Sans" panose="020B0606030504020204" pitchFamily="34" charset="0"/>
              </a:rPr>
              <a:t>, John Owns, ICPP ‘22</a:t>
            </a:r>
          </a:p>
        </p:txBody>
      </p:sp>
      <p:sp>
        <p:nvSpPr>
          <p:cNvPr id="5" name="TextBox 4">
            <a:extLst>
              <a:ext uri="{FF2B5EF4-FFF2-40B4-BE49-F238E27FC236}">
                <a16:creationId xmlns:a16="http://schemas.microsoft.com/office/drawing/2014/main" id="{5BE97D54-396B-4AE2-1CE2-D470B24FD1F2}"/>
              </a:ext>
            </a:extLst>
          </p:cNvPr>
          <p:cNvSpPr txBox="1"/>
          <p:nvPr/>
        </p:nvSpPr>
        <p:spPr>
          <a:xfrm>
            <a:off x="7777879" y="1542938"/>
            <a:ext cx="1464441" cy="600164"/>
          </a:xfrm>
          <a:prstGeom prst="rect">
            <a:avLst/>
          </a:prstGeom>
          <a:noFill/>
        </p:spPr>
        <p:txBody>
          <a:bodyPr wrap="square">
            <a:spAutoFit/>
          </a:bodyPr>
          <a:lstStyle/>
          <a:p>
            <a:r>
              <a:rPr lang="en-US" sz="1100" dirty="0"/>
              <a:t>Related work: Broker queue by </a:t>
            </a:r>
            <a:r>
              <a:rPr lang="en-US" sz="1100" dirty="0" err="1"/>
              <a:t>Kerble</a:t>
            </a:r>
            <a:r>
              <a:rPr lang="en-US" sz="1100" dirty="0"/>
              <a:t> et al</a:t>
            </a:r>
          </a:p>
        </p:txBody>
      </p:sp>
    </p:spTree>
    <p:extLst>
      <p:ext uri="{BB962C8B-B14F-4D97-AF65-F5344CB8AC3E}">
        <p14:creationId xmlns:p14="http://schemas.microsoft.com/office/powerpoint/2010/main" val="1005344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07F270-F277-2D78-AA97-A7631BEE58CC}"/>
              </a:ext>
            </a:extLst>
          </p:cNvPr>
          <p:cNvPicPr>
            <a:picLocks noChangeAspect="1"/>
          </p:cNvPicPr>
          <p:nvPr/>
        </p:nvPicPr>
        <p:blipFill rotWithShape="1">
          <a:blip r:embed="rId3"/>
          <a:srcRect l="28822" t="3796" r="50000" b="74444"/>
          <a:stretch/>
        </p:blipFill>
        <p:spPr>
          <a:xfrm>
            <a:off x="3505666" y="441916"/>
            <a:ext cx="2921302" cy="3884159"/>
          </a:xfrm>
          <a:prstGeom prst="rect">
            <a:avLst/>
          </a:prstGeom>
        </p:spPr>
      </p:pic>
      <p:sp>
        <p:nvSpPr>
          <p:cNvPr id="2" name="Title 1">
            <a:extLst>
              <a:ext uri="{FF2B5EF4-FFF2-40B4-BE49-F238E27FC236}">
                <a16:creationId xmlns:a16="http://schemas.microsoft.com/office/drawing/2014/main" id="{C89EFACB-F1ED-742A-79EF-0E72DCA74404}"/>
              </a:ext>
            </a:extLst>
          </p:cNvPr>
          <p:cNvSpPr>
            <a:spLocks noGrp="1"/>
          </p:cNvSpPr>
          <p:nvPr>
            <p:ph type="title"/>
          </p:nvPr>
        </p:nvSpPr>
        <p:spPr/>
        <p:txBody>
          <a:bodyPr/>
          <a:lstStyle/>
          <a:p>
            <a:r>
              <a:rPr lang="en-US" dirty="0"/>
              <a:t>Asynchronous Graph Algorithms in ATOS</a:t>
            </a:r>
          </a:p>
        </p:txBody>
      </p:sp>
      <p:sp>
        <p:nvSpPr>
          <p:cNvPr id="3" name="Content Placeholder 2">
            <a:extLst>
              <a:ext uri="{FF2B5EF4-FFF2-40B4-BE49-F238E27FC236}">
                <a16:creationId xmlns:a16="http://schemas.microsoft.com/office/drawing/2014/main" id="{CF4F0054-0BFC-3CA8-5888-C90A73DB0210}"/>
              </a:ext>
            </a:extLst>
          </p:cNvPr>
          <p:cNvSpPr>
            <a:spLocks noGrp="1"/>
          </p:cNvSpPr>
          <p:nvPr>
            <p:ph idx="1"/>
          </p:nvPr>
        </p:nvSpPr>
        <p:spPr>
          <a:xfrm>
            <a:off x="6623825" y="989089"/>
            <a:ext cx="2423324" cy="3136862"/>
          </a:xfrm>
        </p:spPr>
        <p:txBody>
          <a:bodyPr/>
          <a:lstStyle/>
          <a:p>
            <a:pPr marL="50800" indent="0">
              <a:buNone/>
            </a:pPr>
            <a:r>
              <a:rPr lang="en-US" sz="2000" dirty="0"/>
              <a:t>Compare to state-of-the-art GPU graph frameworks:</a:t>
            </a:r>
          </a:p>
          <a:p>
            <a:r>
              <a:rPr lang="en-US" sz="2000" dirty="0" err="1"/>
              <a:t>Gunrock</a:t>
            </a:r>
            <a:r>
              <a:rPr lang="en-US" sz="2000" dirty="0"/>
              <a:t> and </a:t>
            </a:r>
            <a:r>
              <a:rPr lang="en-US" sz="2000" dirty="0" err="1"/>
              <a:t>Groute</a:t>
            </a:r>
            <a:r>
              <a:rPr lang="en-US" sz="2000" dirty="0"/>
              <a:t> on single node; </a:t>
            </a:r>
          </a:p>
          <a:p>
            <a:r>
              <a:rPr lang="en-US" sz="2000" dirty="0"/>
              <a:t>Galois on multiple nodes</a:t>
            </a:r>
          </a:p>
        </p:txBody>
      </p:sp>
      <p:pic>
        <p:nvPicPr>
          <p:cNvPr id="16" name="Picture 15">
            <a:extLst>
              <a:ext uri="{FF2B5EF4-FFF2-40B4-BE49-F238E27FC236}">
                <a16:creationId xmlns:a16="http://schemas.microsoft.com/office/drawing/2014/main" id="{A5BC4827-7592-42FA-BDE8-508500C0E449}"/>
              </a:ext>
            </a:extLst>
          </p:cNvPr>
          <p:cNvPicPr>
            <a:picLocks noChangeAspect="1"/>
          </p:cNvPicPr>
          <p:nvPr/>
        </p:nvPicPr>
        <p:blipFill rotWithShape="1">
          <a:blip r:embed="rId4"/>
          <a:srcRect l="50853" t="5402" r="29164" b="84873"/>
          <a:stretch/>
        </p:blipFill>
        <p:spPr>
          <a:xfrm>
            <a:off x="96851" y="687481"/>
            <a:ext cx="2921302" cy="1839922"/>
          </a:xfrm>
          <a:prstGeom prst="rect">
            <a:avLst/>
          </a:prstGeom>
        </p:spPr>
      </p:pic>
      <p:pic>
        <p:nvPicPr>
          <p:cNvPr id="17" name="Picture 16">
            <a:extLst>
              <a:ext uri="{FF2B5EF4-FFF2-40B4-BE49-F238E27FC236}">
                <a16:creationId xmlns:a16="http://schemas.microsoft.com/office/drawing/2014/main" id="{6F783DF8-215B-7D22-118D-97E784EEEFCB}"/>
              </a:ext>
            </a:extLst>
          </p:cNvPr>
          <p:cNvPicPr>
            <a:picLocks noChangeAspect="1"/>
          </p:cNvPicPr>
          <p:nvPr/>
        </p:nvPicPr>
        <p:blipFill rotWithShape="1">
          <a:blip r:embed="rId5"/>
          <a:srcRect l="72152" t="5402" r="7865" b="84873"/>
          <a:stretch/>
        </p:blipFill>
        <p:spPr>
          <a:xfrm>
            <a:off x="248116" y="2527403"/>
            <a:ext cx="2770037" cy="1744651"/>
          </a:xfrm>
          <a:prstGeom prst="rect">
            <a:avLst/>
          </a:prstGeom>
        </p:spPr>
      </p:pic>
      <p:sp>
        <p:nvSpPr>
          <p:cNvPr id="4" name="TextBox 3">
            <a:extLst>
              <a:ext uri="{FF2B5EF4-FFF2-40B4-BE49-F238E27FC236}">
                <a16:creationId xmlns:a16="http://schemas.microsoft.com/office/drawing/2014/main" id="{D85ED1D9-F76A-527E-06A3-E3DC0943D4B7}"/>
              </a:ext>
            </a:extLst>
          </p:cNvPr>
          <p:cNvSpPr txBox="1"/>
          <p:nvPr/>
        </p:nvSpPr>
        <p:spPr>
          <a:xfrm>
            <a:off x="1267795" y="4797999"/>
            <a:ext cx="6510083" cy="307777"/>
          </a:xfrm>
          <a:prstGeom prst="rect">
            <a:avLst/>
          </a:prstGeom>
          <a:noFill/>
        </p:spPr>
        <p:txBody>
          <a:bodyPr wrap="square" rtlCol="0">
            <a:spAutoFit/>
          </a:bodyPr>
          <a:lstStyle/>
          <a:p>
            <a:r>
              <a:rPr lang="en-US" b="0" i="0" strike="noStrike" dirty="0">
                <a:solidFill>
                  <a:schemeClr val="bg1"/>
                </a:solidFill>
                <a:effectLst/>
                <a:latin typeface="Open Sans" panose="020B0606030504020204" pitchFamily="34" charset="0"/>
              </a:rPr>
              <a:t>Yuxin Chen, B. Brock, S. </a:t>
            </a:r>
            <a:r>
              <a:rPr lang="en-US" b="0" i="0" strike="noStrike" dirty="0" err="1">
                <a:solidFill>
                  <a:schemeClr val="bg1"/>
                </a:solidFill>
                <a:effectLst/>
                <a:latin typeface="Open Sans" panose="020B0606030504020204" pitchFamily="34" charset="0"/>
              </a:rPr>
              <a:t>Porumbescu</a:t>
            </a:r>
            <a:r>
              <a:rPr lang="en-US" b="0" i="0" strike="noStrike" dirty="0">
                <a:solidFill>
                  <a:schemeClr val="bg1"/>
                </a:solidFill>
                <a:effectLst/>
                <a:latin typeface="Open Sans" panose="020B0606030504020204" pitchFamily="34" charset="0"/>
              </a:rPr>
              <a:t>, A. </a:t>
            </a:r>
            <a:r>
              <a:rPr lang="en-US" b="0" i="0" strike="noStrike" dirty="0" err="1">
                <a:solidFill>
                  <a:schemeClr val="bg1"/>
                </a:solidFill>
                <a:effectLst/>
                <a:latin typeface="Open Sans" panose="020B0606030504020204" pitchFamily="34" charset="0"/>
              </a:rPr>
              <a:t>Buluc</a:t>
            </a:r>
            <a:r>
              <a:rPr lang="en-US" b="0" i="0" strike="noStrike" dirty="0">
                <a:solidFill>
                  <a:schemeClr val="bg1"/>
                </a:solidFill>
                <a:effectLst/>
                <a:latin typeface="Open Sans" panose="020B0606030504020204" pitchFamily="34" charset="0"/>
              </a:rPr>
              <a:t>, K. </a:t>
            </a:r>
            <a:r>
              <a:rPr lang="en-US" b="0" i="0" strike="noStrike" dirty="0" err="1">
                <a:solidFill>
                  <a:schemeClr val="bg1"/>
                </a:solidFill>
                <a:effectLst/>
                <a:latin typeface="Open Sans" panose="020B0606030504020204" pitchFamily="34" charset="0"/>
              </a:rPr>
              <a:t>Yelick</a:t>
            </a:r>
            <a:r>
              <a:rPr lang="en-US" b="0" i="0" strike="noStrike" dirty="0">
                <a:solidFill>
                  <a:schemeClr val="bg1"/>
                </a:solidFill>
                <a:effectLst/>
                <a:latin typeface="Open Sans" panose="020B0606030504020204" pitchFamily="34" charset="0"/>
              </a:rPr>
              <a:t>, John Owns, ICPP ‘22</a:t>
            </a:r>
          </a:p>
        </p:txBody>
      </p:sp>
    </p:spTree>
    <p:extLst>
      <p:ext uri="{BB962C8B-B14F-4D97-AF65-F5344CB8AC3E}">
        <p14:creationId xmlns:p14="http://schemas.microsoft.com/office/powerpoint/2010/main" val="220167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1FC61-C8AD-D344-9DC8-AB7335C950DC}"/>
              </a:ext>
            </a:extLst>
          </p:cNvPr>
          <p:cNvSpPr>
            <a:spLocks noGrp="1"/>
          </p:cNvSpPr>
          <p:nvPr>
            <p:ph type="sldNum" sz="quarter" idx="10"/>
          </p:nvPr>
        </p:nvSpPr>
        <p:spPr/>
        <p:txBody>
          <a:bodyPr/>
          <a:lstStyle/>
          <a:p>
            <a:r>
              <a:rPr lang="en-US"/>
              <a:t>- </a:t>
            </a:r>
            <a:fld id="{D174BAF6-F8F2-EF4F-936C-8DF63288C82F}" type="slidenum">
              <a:rPr lang="en-US" smtClean="0"/>
              <a:pPr/>
              <a:t>52</a:t>
            </a:fld>
            <a:r>
              <a:rPr lang="en-US"/>
              <a:t> -</a:t>
            </a:r>
            <a:endParaRPr lang="en-US" dirty="0"/>
          </a:p>
        </p:txBody>
      </p:sp>
      <p:sp>
        <p:nvSpPr>
          <p:cNvPr id="4" name="Rectangle 3">
            <a:extLst>
              <a:ext uri="{FF2B5EF4-FFF2-40B4-BE49-F238E27FC236}">
                <a16:creationId xmlns:a16="http://schemas.microsoft.com/office/drawing/2014/main" id="{F00782B6-0EF1-914E-A865-811FD9E885E4}"/>
              </a:ext>
            </a:extLst>
          </p:cNvPr>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                        Alignment</a:t>
            </a:r>
          </a:p>
        </p:txBody>
      </p:sp>
      <p:pic>
        <p:nvPicPr>
          <p:cNvPr id="5" name="Picture 4" descr="A close up of text on a black background&#10;&#10;Description automatically generated">
            <a:extLst>
              <a:ext uri="{FF2B5EF4-FFF2-40B4-BE49-F238E27FC236}">
                <a16:creationId xmlns:a16="http://schemas.microsoft.com/office/drawing/2014/main" id="{6E3D0F09-C3DC-6A0A-3844-60EC4426B053}"/>
              </a:ext>
            </a:extLst>
          </p:cNvPr>
          <p:cNvPicPr>
            <a:picLocks noChangeAspect="1"/>
          </p:cNvPicPr>
          <p:nvPr/>
        </p:nvPicPr>
        <p:blipFill>
          <a:blip r:embed="rId3"/>
          <a:stretch>
            <a:fillRect/>
          </a:stretch>
        </p:blipFill>
        <p:spPr>
          <a:xfrm>
            <a:off x="602086" y="837249"/>
            <a:ext cx="3732618" cy="3813631"/>
          </a:xfrm>
          <a:prstGeom prst="rect">
            <a:avLst/>
          </a:prstGeom>
          <a:solidFill>
            <a:schemeClr val="bg2"/>
          </a:solidFill>
        </p:spPr>
      </p:pic>
      <p:sp>
        <p:nvSpPr>
          <p:cNvPr id="8" name="Heptagon 7">
            <a:extLst>
              <a:ext uri="{FF2B5EF4-FFF2-40B4-BE49-F238E27FC236}">
                <a16:creationId xmlns:a16="http://schemas.microsoft.com/office/drawing/2014/main" id="{B7C6B73F-81A1-B0F3-932E-B2145633BE36}"/>
              </a:ext>
            </a:extLst>
          </p:cNvPr>
          <p:cNvSpPr/>
          <p:nvPr/>
        </p:nvSpPr>
        <p:spPr>
          <a:xfrm>
            <a:off x="592561" y="846773"/>
            <a:ext cx="3703320" cy="3776472"/>
          </a:xfrm>
          <a:prstGeom prst="heptagon">
            <a:avLst/>
          </a:prstGeom>
          <a:solidFill>
            <a:schemeClr val="accent5">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9BBA0B17-20AC-96F8-2415-709ED083F172}"/>
              </a:ext>
            </a:extLst>
          </p:cNvPr>
          <p:cNvSpPr/>
          <p:nvPr/>
        </p:nvSpPr>
        <p:spPr>
          <a:xfrm>
            <a:off x="2272771" y="2514600"/>
            <a:ext cx="1714500" cy="1724025"/>
          </a:xfrm>
          <a:prstGeom prst="triangle">
            <a:avLst/>
          </a:prstGeom>
          <a:solidFill>
            <a:srgbClr val="FFED49">
              <a:alpha val="23529"/>
            </a:srgbClr>
          </a:solidFill>
          <a:ln>
            <a:noFill/>
          </a:ln>
          <a:scene3d>
            <a:camera prst="orthographicFront">
              <a:rot lat="0" lon="0"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577054"/>
      </p:ext>
    </p:extLst>
  </p:cSld>
  <p:clrMapOvr>
    <a:masterClrMapping/>
  </p:clrMapOvr>
  <mc:AlternateContent xmlns:mc="http://schemas.openxmlformats.org/markup-compatibility/2006" xmlns:p14="http://schemas.microsoft.com/office/powerpoint/2010/main">
    <mc:Choice Requires="p14">
      <p:transition spd="slow" p14:dur="2000" advTm="8448"/>
    </mc:Choice>
    <mc:Fallback xmlns="">
      <p:transition spd="slow" advTm="8448"/>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817"/>
        <p:cNvGrpSpPr/>
        <p:nvPr/>
      </p:nvGrpSpPr>
      <p:grpSpPr>
        <a:xfrm>
          <a:off x="0" y="0"/>
          <a:ext cx="0" cy="0"/>
          <a:chOff x="0" y="0"/>
          <a:chExt cx="0" cy="0"/>
        </a:xfrm>
      </p:grpSpPr>
      <p:grpSp>
        <p:nvGrpSpPr>
          <p:cNvPr id="24" name="Google Shape;1821;p88">
            <a:extLst>
              <a:ext uri="{FF2B5EF4-FFF2-40B4-BE49-F238E27FC236}">
                <a16:creationId xmlns:a16="http://schemas.microsoft.com/office/drawing/2014/main" id="{0C0C203A-40F9-7D47-8549-61B105103E2F}"/>
              </a:ext>
            </a:extLst>
          </p:cNvPr>
          <p:cNvGrpSpPr/>
          <p:nvPr/>
        </p:nvGrpSpPr>
        <p:grpSpPr>
          <a:xfrm>
            <a:off x="1375291" y="2006205"/>
            <a:ext cx="2483571" cy="2031095"/>
            <a:chOff x="-338846" y="1950305"/>
            <a:chExt cx="2483571" cy="2031095"/>
          </a:xfrm>
        </p:grpSpPr>
        <p:cxnSp>
          <p:nvCxnSpPr>
            <p:cNvPr id="25" name="Google Shape;1822;p88">
              <a:extLst>
                <a:ext uri="{FF2B5EF4-FFF2-40B4-BE49-F238E27FC236}">
                  <a16:creationId xmlns:a16="http://schemas.microsoft.com/office/drawing/2014/main" id="{6D8415AA-A812-4E49-8487-875E226F5B8D}"/>
                </a:ext>
              </a:extLst>
            </p:cNvPr>
            <p:cNvCxnSpPr/>
            <p:nvPr/>
          </p:nvCxnSpPr>
          <p:spPr>
            <a:xfrm>
              <a:off x="-338846" y="1950305"/>
              <a:ext cx="896100" cy="856500"/>
            </a:xfrm>
            <a:prstGeom prst="straightConnector1">
              <a:avLst/>
            </a:prstGeom>
            <a:noFill/>
            <a:ln w="152400" cap="flat" cmpd="sng">
              <a:solidFill>
                <a:srgbClr val="CFE2F3">
                  <a:alpha val="42350"/>
                </a:srgbClr>
              </a:solidFill>
              <a:prstDash val="solid"/>
              <a:round/>
              <a:headEnd type="none" w="sm" len="sm"/>
              <a:tailEnd type="none" w="sm" len="sm"/>
            </a:ln>
            <a:effectLst>
              <a:outerShdw blurRad="40000" dist="20000" dir="5400000" rotWithShape="0">
                <a:srgbClr val="000000">
                  <a:alpha val="37650"/>
                </a:srgbClr>
              </a:outerShdw>
            </a:effectLst>
          </p:spPr>
        </p:cxnSp>
        <p:cxnSp>
          <p:nvCxnSpPr>
            <p:cNvPr id="26" name="Google Shape;1823;p88">
              <a:extLst>
                <a:ext uri="{FF2B5EF4-FFF2-40B4-BE49-F238E27FC236}">
                  <a16:creationId xmlns:a16="http://schemas.microsoft.com/office/drawing/2014/main" id="{0A0E2E3D-D852-2747-8890-3F31F808FF9C}"/>
                </a:ext>
              </a:extLst>
            </p:cNvPr>
            <p:cNvCxnSpPr/>
            <p:nvPr/>
          </p:nvCxnSpPr>
          <p:spPr>
            <a:xfrm>
              <a:off x="536375" y="2783025"/>
              <a:ext cx="387000" cy="23700"/>
            </a:xfrm>
            <a:prstGeom prst="straightConnector1">
              <a:avLst/>
            </a:prstGeom>
            <a:noFill/>
            <a:ln w="152400" cap="flat" cmpd="sng">
              <a:solidFill>
                <a:srgbClr val="CFE2F3">
                  <a:alpha val="42350"/>
                </a:srgbClr>
              </a:solidFill>
              <a:prstDash val="solid"/>
              <a:round/>
              <a:headEnd type="none" w="sm" len="sm"/>
              <a:tailEnd type="none" w="sm" len="sm"/>
            </a:ln>
            <a:effectLst>
              <a:outerShdw blurRad="40000" dist="20000" dir="5400000" rotWithShape="0">
                <a:srgbClr val="000000">
                  <a:alpha val="37650"/>
                </a:srgbClr>
              </a:outerShdw>
            </a:effectLst>
          </p:spPr>
        </p:cxnSp>
        <p:cxnSp>
          <p:nvCxnSpPr>
            <p:cNvPr id="27" name="Google Shape;1824;p88">
              <a:extLst>
                <a:ext uri="{FF2B5EF4-FFF2-40B4-BE49-F238E27FC236}">
                  <a16:creationId xmlns:a16="http://schemas.microsoft.com/office/drawing/2014/main" id="{C8B8B656-2A3A-D943-817C-D6AFD9B3E841}"/>
                </a:ext>
              </a:extLst>
            </p:cNvPr>
            <p:cNvCxnSpPr/>
            <p:nvPr/>
          </p:nvCxnSpPr>
          <p:spPr>
            <a:xfrm>
              <a:off x="902425" y="2801800"/>
              <a:ext cx="1242300" cy="1179600"/>
            </a:xfrm>
            <a:prstGeom prst="straightConnector1">
              <a:avLst/>
            </a:prstGeom>
            <a:noFill/>
            <a:ln w="152400" cap="flat" cmpd="sng">
              <a:solidFill>
                <a:srgbClr val="CFE2F3">
                  <a:alpha val="42350"/>
                </a:srgbClr>
              </a:solidFill>
              <a:prstDash val="solid"/>
              <a:round/>
              <a:headEnd type="none" w="sm" len="sm"/>
              <a:tailEnd type="none" w="sm" len="sm"/>
            </a:ln>
            <a:effectLst>
              <a:outerShdw blurRad="40000" dist="20000" dir="5400000" rotWithShape="0">
                <a:srgbClr val="000000">
                  <a:alpha val="37650"/>
                </a:srgbClr>
              </a:outerShdw>
            </a:effectLst>
          </p:spPr>
        </p:cxnSp>
      </p:grpSp>
      <p:sp>
        <p:nvSpPr>
          <p:cNvPr id="1818" name="Google Shape;1818;p88"/>
          <p:cNvSpPr txBox="1">
            <a:spLocks noGrp="1"/>
          </p:cNvSpPr>
          <p:nvPr>
            <p:ph type="title"/>
          </p:nvPr>
        </p:nvSpPr>
        <p:spPr>
          <a:xfrm>
            <a:off x="457200" y="0"/>
            <a:ext cx="8229600" cy="6286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000"/>
              <a:buFont typeface="Arial"/>
              <a:buNone/>
            </a:pPr>
            <a:r>
              <a:rPr lang="en-US" sz="3200"/>
              <a:t>Smith-Waterman: Dynamic Programming</a:t>
            </a:r>
            <a:endParaRPr sz="3200"/>
          </a:p>
        </p:txBody>
      </p:sp>
      <p:sp>
        <p:nvSpPr>
          <p:cNvPr id="1830" name="Google Shape;1830;p88"/>
          <p:cNvSpPr txBox="1">
            <a:spLocks noGrp="1"/>
          </p:cNvSpPr>
          <p:nvPr>
            <p:ph type="body" idx="2"/>
          </p:nvPr>
        </p:nvSpPr>
        <p:spPr>
          <a:xfrm>
            <a:off x="4802975" y="4260914"/>
            <a:ext cx="3974400" cy="33958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r>
              <a:rPr lang="en-US" sz="1700" i="1" dirty="0">
                <a:latin typeface="Arial" panose="020B0604020202020204" pitchFamily="34" charset="0"/>
                <a:cs typeface="Arial" panose="020B0604020202020204" pitchFamily="34" charset="0"/>
              </a:rPr>
              <a:t>Many variations</a:t>
            </a:r>
            <a:endParaRPr sz="2500" i="1" dirty="0">
              <a:latin typeface="Arial" panose="020B0604020202020204" pitchFamily="34" charset="0"/>
              <a:cs typeface="Arial" panose="020B0604020202020204" pitchFamily="34" charset="0"/>
            </a:endParaRPr>
          </a:p>
        </p:txBody>
      </p:sp>
      <p:sp>
        <p:nvSpPr>
          <p:cNvPr id="1829" name="Google Shape;1829;p88"/>
          <p:cNvSpPr txBox="1"/>
          <p:nvPr/>
        </p:nvSpPr>
        <p:spPr>
          <a:xfrm>
            <a:off x="4511475" y="2006200"/>
            <a:ext cx="4443600" cy="19089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Arial" panose="020B0604020202020204" pitchFamily="34" charset="0"/>
                <a:cs typeface="Arial" panose="020B0604020202020204" pitchFamily="34" charset="0"/>
              </a:rPr>
              <a:t>Options to search matrix</a:t>
            </a:r>
            <a:endParaRPr sz="1800" dirty="0">
              <a:latin typeface="Arial" panose="020B0604020202020204" pitchFamily="34" charset="0"/>
              <a:cs typeface="Arial" panose="020B0604020202020204" pitchFamily="34" charset="0"/>
            </a:endParaRPr>
          </a:p>
          <a:p>
            <a:pPr marL="457200" lvl="0" indent="-342900" algn="l" rtl="0">
              <a:spcBef>
                <a:spcPts val="1000"/>
              </a:spcBef>
              <a:spcAft>
                <a:spcPts val="0"/>
              </a:spcAft>
              <a:buSzPts val="1800"/>
              <a:buChar char="●"/>
            </a:pPr>
            <a:r>
              <a:rPr lang="en-US" sz="1800" dirty="0">
                <a:latin typeface="Arial" panose="020B0604020202020204" pitchFamily="34" charset="0"/>
                <a:cs typeface="Arial" panose="020B0604020202020204" pitchFamily="34" charset="0"/>
              </a:rPr>
              <a:t>Full search (Smith-Waterman)</a:t>
            </a:r>
            <a:endParaRPr sz="1800" dirty="0">
              <a:latin typeface="Arial" panose="020B0604020202020204" pitchFamily="34" charset="0"/>
              <a:cs typeface="Arial" panose="020B0604020202020204" pitchFamily="34" charset="0"/>
            </a:endParaRPr>
          </a:p>
          <a:p>
            <a:pPr marL="457200" lvl="0" indent="-342900" algn="l" rtl="0">
              <a:spcBef>
                <a:spcPts val="1000"/>
              </a:spcBef>
              <a:spcAft>
                <a:spcPts val="0"/>
              </a:spcAft>
              <a:buSzPts val="1800"/>
              <a:buChar char="●"/>
            </a:pPr>
            <a:r>
              <a:rPr lang="en-US" sz="1800" dirty="0">
                <a:latin typeface="Arial" panose="020B0604020202020204" pitchFamily="34" charset="0"/>
                <a:cs typeface="Arial" panose="020B0604020202020204" pitchFamily="34" charset="0"/>
              </a:rPr>
              <a:t>Banded (only search near diagonal)</a:t>
            </a:r>
            <a:endParaRPr sz="1800" dirty="0">
              <a:latin typeface="Arial" panose="020B0604020202020204" pitchFamily="34" charset="0"/>
              <a:cs typeface="Arial" panose="020B0604020202020204" pitchFamily="34" charset="0"/>
            </a:endParaRPr>
          </a:p>
          <a:p>
            <a:pPr marL="457200" lvl="0" indent="-342900" algn="l" rtl="0">
              <a:spcBef>
                <a:spcPts val="1000"/>
              </a:spcBef>
              <a:spcAft>
                <a:spcPts val="1000"/>
              </a:spcAft>
              <a:buSzPts val="1800"/>
              <a:buChar char="●"/>
            </a:pPr>
            <a:r>
              <a:rPr lang="en-US" sz="1800" dirty="0">
                <a:latin typeface="Arial" panose="020B0604020202020204" pitchFamily="34" charset="0"/>
                <a:cs typeface="Arial" panose="020B0604020202020204" pitchFamily="34" charset="0"/>
              </a:rPr>
              <a:t>X-Drop stop poor searches early</a:t>
            </a:r>
            <a:endParaRPr sz="1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335E3E9-C1EA-014A-9906-AD5C82AAF2AF}"/>
              </a:ext>
            </a:extLst>
          </p:cNvPr>
          <p:cNvSpPr/>
          <p:nvPr/>
        </p:nvSpPr>
        <p:spPr>
          <a:xfrm>
            <a:off x="4941736" y="1145916"/>
            <a:ext cx="1474967" cy="623248"/>
          </a:xfrm>
          <a:prstGeom prst="rect">
            <a:avLst/>
          </a:prstGeom>
        </p:spPr>
        <p:txBody>
          <a:bodyPr wrap="square">
            <a:spAutoFit/>
          </a:bodyPr>
          <a:lstStyle/>
          <a:p>
            <a:pPr lvl="0">
              <a:buClr>
                <a:schemeClr val="dk1"/>
              </a:buClr>
              <a:buSzPts val="1700"/>
            </a:pPr>
            <a:r>
              <a:rPr lang="en-US" sz="1600" dirty="0">
                <a:solidFill>
                  <a:schemeClr val="dk1"/>
                </a:solidFill>
              </a:rPr>
              <a:t>GATCACCT</a:t>
            </a:r>
            <a:endParaRPr lang="en-US" sz="1600" dirty="0"/>
          </a:p>
          <a:p>
            <a:pPr lvl="0">
              <a:spcBef>
                <a:spcPts val="340"/>
              </a:spcBef>
              <a:buClr>
                <a:schemeClr val="dk1"/>
              </a:buClr>
              <a:buSzPts val="1700"/>
            </a:pPr>
            <a:r>
              <a:rPr lang="en-US" sz="1600" dirty="0">
                <a:solidFill>
                  <a:schemeClr val="dk1"/>
                </a:solidFill>
              </a:rPr>
              <a:t>GAT_ACCC</a:t>
            </a:r>
            <a:endParaRPr lang="en-US" sz="1600" dirty="0"/>
          </a:p>
        </p:txBody>
      </p:sp>
      <p:sp>
        <p:nvSpPr>
          <p:cNvPr id="9" name="Rectangle 8">
            <a:extLst>
              <a:ext uri="{FF2B5EF4-FFF2-40B4-BE49-F238E27FC236}">
                <a16:creationId xmlns:a16="http://schemas.microsoft.com/office/drawing/2014/main" id="{3C7B199A-5C34-624E-9CFB-D5806EEDD3AF}"/>
              </a:ext>
            </a:extLst>
          </p:cNvPr>
          <p:cNvSpPr/>
          <p:nvPr/>
        </p:nvSpPr>
        <p:spPr>
          <a:xfrm>
            <a:off x="6512119" y="785814"/>
            <a:ext cx="2051436" cy="1077218"/>
          </a:xfrm>
          <a:prstGeom prst="rect">
            <a:avLst/>
          </a:prstGeom>
        </p:spPr>
        <p:txBody>
          <a:bodyPr wrap="square">
            <a:spAutoFit/>
          </a:bodyPr>
          <a:lstStyle/>
          <a:p>
            <a:pPr lvl="0">
              <a:buClr>
                <a:schemeClr val="dk1"/>
              </a:buClr>
              <a:buSzPts val="2000"/>
            </a:pPr>
            <a:r>
              <a:rPr lang="en-US" sz="1600" u="sng" dirty="0"/>
              <a:t>Scoring</a:t>
            </a:r>
          </a:p>
          <a:p>
            <a:pPr lvl="0">
              <a:buClr>
                <a:schemeClr val="dk1"/>
              </a:buClr>
              <a:buSzPts val="2000"/>
            </a:pPr>
            <a:r>
              <a:rPr lang="en-US" sz="1600" dirty="0"/>
              <a:t>insert/delete = -2</a:t>
            </a:r>
          </a:p>
          <a:p>
            <a:pPr lvl="0">
              <a:buClr>
                <a:schemeClr val="dk1"/>
              </a:buClr>
              <a:buSzPts val="2000"/>
            </a:pPr>
            <a:r>
              <a:rPr lang="en-US" sz="1600" dirty="0"/>
              <a:t>match = 1 </a:t>
            </a:r>
          </a:p>
          <a:p>
            <a:pPr lvl="0">
              <a:buClr>
                <a:schemeClr val="dk1"/>
              </a:buClr>
              <a:buSzPts val="2000"/>
            </a:pPr>
            <a:r>
              <a:rPr lang="en-US" sz="1600" dirty="0"/>
              <a:t>mismatch = -1.</a:t>
            </a:r>
          </a:p>
        </p:txBody>
      </p:sp>
      <p:graphicFrame>
        <p:nvGraphicFramePr>
          <p:cNvPr id="23" name="Google Shape;1825;p88">
            <a:extLst>
              <a:ext uri="{FF2B5EF4-FFF2-40B4-BE49-F238E27FC236}">
                <a16:creationId xmlns:a16="http://schemas.microsoft.com/office/drawing/2014/main" id="{1663D253-783D-3742-81D2-E0FFEC4FC678}"/>
              </a:ext>
            </a:extLst>
          </p:cNvPr>
          <p:cNvGraphicFramePr/>
          <p:nvPr/>
        </p:nvGraphicFramePr>
        <p:xfrm>
          <a:off x="533388" y="1065197"/>
          <a:ext cx="3828500" cy="35658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tblGrid>
              <a:tr h="294750">
                <a:tc>
                  <a:txBody>
                    <a:bodyPr/>
                    <a:lstStyle/>
                    <a:p>
                      <a:pPr marL="0" lvl="0" indent="0" algn="ctr" rtl="0">
                        <a:spcBef>
                          <a:spcPts val="0"/>
                        </a:spcBef>
                        <a:spcAft>
                          <a:spcPts val="0"/>
                        </a:spcAft>
                        <a:buNone/>
                      </a:pP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_</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G</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A</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T</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C</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A</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G</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C</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T</a:t>
                      </a:r>
                      <a:endParaRPr/>
                    </a:p>
                  </a:txBody>
                  <a:tcPr marL="91425" marR="91425" marT="91425" marB="91425">
                    <a:solidFill>
                      <a:srgbClr val="FFF2CC"/>
                    </a:solidFill>
                  </a:tcPr>
                </a:tc>
                <a:extLst>
                  <a:ext uri="{0D108BD9-81ED-4DB2-BD59-A6C34878D82A}">
                    <a16:rowId xmlns:a16="http://schemas.microsoft.com/office/drawing/2014/main" val="10000"/>
                  </a:ext>
                </a:extLst>
              </a:tr>
              <a:tr h="291900">
                <a:tc>
                  <a:txBody>
                    <a:bodyPr/>
                    <a:lstStyle/>
                    <a:p>
                      <a:pPr marL="0" lvl="0" indent="0" algn="ctr" rtl="0">
                        <a:spcBef>
                          <a:spcPts val="0"/>
                        </a:spcBef>
                        <a:spcAft>
                          <a:spcPts val="0"/>
                        </a:spcAft>
                        <a:buNone/>
                      </a:pPr>
                      <a:r>
                        <a:rPr lang="en-US"/>
                        <a:t>_</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tc>
                  <a:txBody>
                    <a:bodyPr/>
                    <a:lstStyle/>
                    <a:p>
                      <a:pPr marL="0" lvl="0" indent="0" algn="ctr"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1"/>
                  </a:ext>
                </a:extLst>
              </a:tr>
              <a:tr h="291900">
                <a:tc>
                  <a:txBody>
                    <a:bodyPr/>
                    <a:lstStyle/>
                    <a:p>
                      <a:pPr marL="0" lvl="0" indent="0" algn="ctr" rtl="0">
                        <a:spcBef>
                          <a:spcPts val="0"/>
                        </a:spcBef>
                        <a:spcAft>
                          <a:spcPts val="0"/>
                        </a:spcAft>
                        <a:buNone/>
                      </a:pPr>
                      <a:r>
                        <a:rPr lang="en-US"/>
                        <a:t>G</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extLst>
                  <a:ext uri="{0D108BD9-81ED-4DB2-BD59-A6C34878D82A}">
                    <a16:rowId xmlns:a16="http://schemas.microsoft.com/office/drawing/2014/main" val="10002"/>
                  </a:ext>
                </a:extLst>
              </a:tr>
              <a:tr h="291900">
                <a:tc>
                  <a:txBody>
                    <a:bodyPr/>
                    <a:lstStyle/>
                    <a:p>
                      <a:pPr marL="0" lvl="0" indent="0" algn="ctr" rtl="0">
                        <a:spcBef>
                          <a:spcPts val="0"/>
                        </a:spcBef>
                        <a:spcAft>
                          <a:spcPts val="0"/>
                        </a:spcAft>
                        <a:buNone/>
                      </a:pPr>
                      <a:r>
                        <a:rPr lang="en-US"/>
                        <a:t>A</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extLst>
                  <a:ext uri="{0D108BD9-81ED-4DB2-BD59-A6C34878D82A}">
                    <a16:rowId xmlns:a16="http://schemas.microsoft.com/office/drawing/2014/main" val="10003"/>
                  </a:ext>
                </a:extLst>
              </a:tr>
              <a:tr h="291900">
                <a:tc>
                  <a:txBody>
                    <a:bodyPr/>
                    <a:lstStyle/>
                    <a:p>
                      <a:pPr marL="0" lvl="0" indent="0" algn="ctr" rtl="0">
                        <a:spcBef>
                          <a:spcPts val="0"/>
                        </a:spcBef>
                        <a:spcAft>
                          <a:spcPts val="0"/>
                        </a:spcAft>
                        <a:buNone/>
                      </a:pPr>
                      <a:r>
                        <a:rPr lang="en-US"/>
                        <a:t>T</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3</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extLst>
                  <a:ext uri="{0D108BD9-81ED-4DB2-BD59-A6C34878D82A}">
                    <a16:rowId xmlns:a16="http://schemas.microsoft.com/office/drawing/2014/main" val="10004"/>
                  </a:ext>
                </a:extLst>
              </a:tr>
              <a:tr h="291900">
                <a:tc>
                  <a:txBody>
                    <a:bodyPr/>
                    <a:lstStyle/>
                    <a:p>
                      <a:pPr marL="0" lvl="0" indent="0" algn="ctr" rtl="0">
                        <a:spcBef>
                          <a:spcPts val="0"/>
                        </a:spcBef>
                        <a:spcAft>
                          <a:spcPts val="0"/>
                        </a:spcAft>
                        <a:buNone/>
                      </a:pPr>
                      <a:r>
                        <a:rPr lang="en-US"/>
                        <a:t>A</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extLst>
                  <a:ext uri="{0D108BD9-81ED-4DB2-BD59-A6C34878D82A}">
                    <a16:rowId xmlns:a16="http://schemas.microsoft.com/office/drawing/2014/main" val="10005"/>
                  </a:ext>
                </a:extLst>
              </a:tr>
              <a:tr h="291900">
                <a:tc>
                  <a:txBody>
                    <a:bodyPr/>
                    <a:lstStyle/>
                    <a:p>
                      <a:pPr marL="0" lvl="0" indent="0" algn="ctr" rtl="0">
                        <a:spcBef>
                          <a:spcPts val="0"/>
                        </a:spcBef>
                        <a:spcAft>
                          <a:spcPts val="0"/>
                        </a:spcAft>
                        <a:buNone/>
                      </a:pPr>
                      <a:r>
                        <a:rPr lang="en-US"/>
                        <a:t>G</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3</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extLst>
                  <a:ext uri="{0D108BD9-81ED-4DB2-BD59-A6C34878D82A}">
                    <a16:rowId xmlns:a16="http://schemas.microsoft.com/office/drawing/2014/main" val="10006"/>
                  </a:ext>
                </a:extLst>
              </a:tr>
              <a:tr h="291900">
                <a:tc>
                  <a:txBody>
                    <a:bodyPr/>
                    <a:lstStyle/>
                    <a:p>
                      <a:pPr marL="0" lvl="0" indent="0" algn="ctr" rtl="0">
                        <a:spcBef>
                          <a:spcPts val="0"/>
                        </a:spcBef>
                        <a:spcAft>
                          <a:spcPts val="0"/>
                        </a:spcAft>
                        <a:buNone/>
                      </a:pPr>
                      <a:r>
                        <a:rPr lang="en-US"/>
                        <a:t>C</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4</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extLst>
                  <a:ext uri="{0D108BD9-81ED-4DB2-BD59-A6C34878D82A}">
                    <a16:rowId xmlns:a16="http://schemas.microsoft.com/office/drawing/2014/main" val="10007"/>
                  </a:ext>
                </a:extLst>
              </a:tr>
              <a:tr h="291900">
                <a:tc>
                  <a:txBody>
                    <a:bodyPr/>
                    <a:lstStyle/>
                    <a:p>
                      <a:pPr marL="0" lvl="0" indent="0" algn="ctr" rtl="0">
                        <a:spcBef>
                          <a:spcPts val="0"/>
                        </a:spcBef>
                        <a:spcAft>
                          <a:spcPts val="0"/>
                        </a:spcAft>
                        <a:buNone/>
                      </a:pPr>
                      <a:r>
                        <a:rPr lang="en-US"/>
                        <a:t>C</a:t>
                      </a:r>
                      <a:endParaRPr/>
                    </a:p>
                  </a:txBody>
                  <a:tcPr marL="91425" marR="91425" marT="91425" marB="91425">
                    <a:solidFill>
                      <a:srgbClr val="FFF2CC"/>
                    </a:solidFill>
                  </a:tcPr>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dirty="0">
                          <a:solidFill>
                            <a:schemeClr val="dk1"/>
                          </a:solidFill>
                        </a:rPr>
                        <a:t>0</a:t>
                      </a:r>
                      <a:endParaRPr dirty="0"/>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1</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0</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2</a:t>
                      </a:r>
                      <a:endParaRPr/>
                    </a:p>
                  </a:txBody>
                  <a:tcPr marL="91425" marR="91425" marT="91425" marB="91425"/>
                </a:tc>
                <a:tc>
                  <a:txBody>
                    <a:bodyPr/>
                    <a:lstStyle/>
                    <a:p>
                      <a:pPr marL="0" lvl="0" indent="0" algn="ctr" rtl="0">
                        <a:spcBef>
                          <a:spcPts val="0"/>
                        </a:spcBef>
                        <a:spcAft>
                          <a:spcPts val="0"/>
                        </a:spcAft>
                        <a:buNone/>
                      </a:pPr>
                      <a:r>
                        <a:rPr lang="en-US">
                          <a:solidFill>
                            <a:schemeClr val="dk1"/>
                          </a:solidFill>
                        </a:rPr>
                        <a:t>3</a:t>
                      </a:r>
                      <a:endParaRPr/>
                    </a:p>
                  </a:txBody>
                  <a:tcPr marL="91425" marR="91425" marT="91425" marB="91425"/>
                </a:tc>
                <a:tc>
                  <a:txBody>
                    <a:bodyPr/>
                    <a:lstStyle/>
                    <a:p>
                      <a:pPr marL="0" lvl="0" indent="0" algn="ctr" rtl="0">
                        <a:spcBef>
                          <a:spcPts val="0"/>
                        </a:spcBef>
                        <a:spcAft>
                          <a:spcPts val="0"/>
                        </a:spcAft>
                        <a:buNone/>
                      </a:pPr>
                      <a:r>
                        <a:rPr lang="en-US" dirty="0">
                          <a:solidFill>
                            <a:schemeClr val="dk1"/>
                          </a:solidFill>
                        </a:rPr>
                        <a:t>3</a:t>
                      </a:r>
                      <a:endParaRPr dirty="0"/>
                    </a:p>
                  </a:txBody>
                  <a:tcPr marL="91425" marR="91425" marT="91425" marB="91425"/>
                </a:tc>
                <a:extLst>
                  <a:ext uri="{0D108BD9-81ED-4DB2-BD59-A6C34878D82A}">
                    <a16:rowId xmlns:a16="http://schemas.microsoft.com/office/drawing/2014/main" val="10008"/>
                  </a:ext>
                </a:extLst>
              </a:tr>
            </a:tbl>
          </a:graphicData>
        </a:graphic>
      </p:graphicFrame>
      <p:cxnSp>
        <p:nvCxnSpPr>
          <p:cNvPr id="28" name="Google Shape;1826;p88">
            <a:extLst>
              <a:ext uri="{FF2B5EF4-FFF2-40B4-BE49-F238E27FC236}">
                <a16:creationId xmlns:a16="http://schemas.microsoft.com/office/drawing/2014/main" id="{31959998-4745-AC42-B095-F1E496E73D76}"/>
              </a:ext>
            </a:extLst>
          </p:cNvPr>
          <p:cNvCxnSpPr/>
          <p:nvPr/>
        </p:nvCxnSpPr>
        <p:spPr>
          <a:xfrm rot="10800000">
            <a:off x="1925475" y="3125800"/>
            <a:ext cx="253500" cy="0"/>
          </a:xfrm>
          <a:prstGeom prst="straightConnector1">
            <a:avLst/>
          </a:prstGeom>
          <a:noFill/>
          <a:ln w="19050" cap="flat" cmpd="sng">
            <a:solidFill>
              <a:srgbClr val="980000"/>
            </a:solidFill>
            <a:prstDash val="solid"/>
            <a:round/>
            <a:headEnd type="none" w="med" len="med"/>
            <a:tailEnd type="triangle" w="med" len="med"/>
          </a:ln>
        </p:spPr>
      </p:cxnSp>
      <p:cxnSp>
        <p:nvCxnSpPr>
          <p:cNvPr id="29" name="Google Shape;1827;p88">
            <a:extLst>
              <a:ext uri="{FF2B5EF4-FFF2-40B4-BE49-F238E27FC236}">
                <a16:creationId xmlns:a16="http://schemas.microsoft.com/office/drawing/2014/main" id="{C1C878E5-DC04-5B4D-B468-0BF99EF99C92}"/>
              </a:ext>
            </a:extLst>
          </p:cNvPr>
          <p:cNvCxnSpPr/>
          <p:nvPr/>
        </p:nvCxnSpPr>
        <p:spPr>
          <a:xfrm rot="10800000">
            <a:off x="2160075" y="2881675"/>
            <a:ext cx="18900" cy="253500"/>
          </a:xfrm>
          <a:prstGeom prst="straightConnector1">
            <a:avLst/>
          </a:prstGeom>
          <a:noFill/>
          <a:ln w="19050" cap="flat" cmpd="sng">
            <a:solidFill>
              <a:srgbClr val="980000"/>
            </a:solidFill>
            <a:prstDash val="solid"/>
            <a:round/>
            <a:headEnd type="none" w="med" len="med"/>
            <a:tailEnd type="triangle" w="med" len="med"/>
          </a:ln>
        </p:spPr>
      </p:cxnSp>
      <p:cxnSp>
        <p:nvCxnSpPr>
          <p:cNvPr id="30" name="Google Shape;1828;p88">
            <a:extLst>
              <a:ext uri="{FF2B5EF4-FFF2-40B4-BE49-F238E27FC236}">
                <a16:creationId xmlns:a16="http://schemas.microsoft.com/office/drawing/2014/main" id="{46055847-3399-3941-9F78-2316A1A58B73}"/>
              </a:ext>
            </a:extLst>
          </p:cNvPr>
          <p:cNvCxnSpPr/>
          <p:nvPr/>
        </p:nvCxnSpPr>
        <p:spPr>
          <a:xfrm rot="10800000">
            <a:off x="1981875" y="2947400"/>
            <a:ext cx="186600" cy="177300"/>
          </a:xfrm>
          <a:prstGeom prst="straightConnector1">
            <a:avLst/>
          </a:prstGeom>
          <a:noFill/>
          <a:ln w="19050" cap="flat" cmpd="sng">
            <a:solidFill>
              <a:srgbClr val="980000"/>
            </a:solidFill>
            <a:prstDash val="solid"/>
            <a:round/>
            <a:headEnd type="none" w="med" len="med"/>
            <a:tailEnd type="triangle" w="med" len="med"/>
          </a:ln>
        </p:spPr>
      </p:cxnSp>
    </p:spTree>
    <p:extLst>
      <p:ext uri="{BB962C8B-B14F-4D97-AF65-F5344CB8AC3E}">
        <p14:creationId xmlns:p14="http://schemas.microsoft.com/office/powerpoint/2010/main" val="3152625350"/>
      </p:ext>
    </p:extLst>
  </p:cSld>
  <p:clrMapOvr>
    <a:masterClrMapping/>
  </p:clrMapOvr>
  <mc:AlternateContent xmlns:mc="http://schemas.openxmlformats.org/markup-compatibility/2006" xmlns:p14="http://schemas.microsoft.com/office/powerpoint/2010/main">
    <mc:Choice Requires="p14">
      <p:transition spd="slow" p14:dur="2000" advTm="53322"/>
    </mc:Choice>
    <mc:Fallback xmlns="">
      <p:transition spd="slow" advTm="53322"/>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834"/>
        <p:cNvGrpSpPr/>
        <p:nvPr/>
      </p:nvGrpSpPr>
      <p:grpSpPr>
        <a:xfrm>
          <a:off x="0" y="0"/>
          <a:ext cx="0" cy="0"/>
          <a:chOff x="0" y="0"/>
          <a:chExt cx="0" cy="0"/>
        </a:xfrm>
      </p:grpSpPr>
      <p:sp>
        <p:nvSpPr>
          <p:cNvPr id="1835" name="Google Shape;1835;p89"/>
          <p:cNvSpPr txBox="1">
            <a:spLocks noGrp="1"/>
          </p:cNvSpPr>
          <p:nvPr>
            <p:ph type="title"/>
          </p:nvPr>
        </p:nvSpPr>
        <p:spPr>
          <a:xfrm>
            <a:off x="519600" y="-50006"/>
            <a:ext cx="7886700" cy="8385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3300"/>
              <a:buFont typeface="Arial"/>
              <a:buNone/>
            </a:pPr>
            <a:r>
              <a:rPr lang="en-US" sz="3200"/>
              <a:t>ADEPT: Batch Alignment on GPUs</a:t>
            </a:r>
            <a:endParaRPr sz="3200"/>
          </a:p>
        </p:txBody>
      </p:sp>
      <p:pic>
        <p:nvPicPr>
          <p:cNvPr id="1836" name="Google Shape;1836;p89"/>
          <p:cNvPicPr preferRelativeResize="0"/>
          <p:nvPr/>
        </p:nvPicPr>
        <p:blipFill>
          <a:blip r:embed="rId3">
            <a:alphaModFix/>
          </a:blip>
          <a:stretch>
            <a:fillRect/>
          </a:stretch>
        </p:blipFill>
        <p:spPr>
          <a:xfrm>
            <a:off x="4961900" y="788500"/>
            <a:ext cx="3945697" cy="3138128"/>
          </a:xfrm>
          <a:prstGeom prst="rect">
            <a:avLst/>
          </a:prstGeom>
          <a:noFill/>
          <a:ln>
            <a:noFill/>
          </a:ln>
        </p:spPr>
      </p:pic>
      <p:pic>
        <p:nvPicPr>
          <p:cNvPr id="1837" name="Google Shape;1837;p89"/>
          <p:cNvPicPr preferRelativeResize="0"/>
          <p:nvPr/>
        </p:nvPicPr>
        <p:blipFill>
          <a:blip r:embed="rId4">
            <a:alphaModFix/>
          </a:blip>
          <a:stretch>
            <a:fillRect/>
          </a:stretch>
        </p:blipFill>
        <p:spPr>
          <a:xfrm>
            <a:off x="1049032" y="788920"/>
            <a:ext cx="3945693" cy="3137293"/>
          </a:xfrm>
          <a:prstGeom prst="rect">
            <a:avLst/>
          </a:prstGeom>
          <a:noFill/>
          <a:ln>
            <a:noFill/>
          </a:ln>
        </p:spPr>
      </p:pic>
      <p:sp>
        <p:nvSpPr>
          <p:cNvPr id="1838" name="Google Shape;1838;p89"/>
          <p:cNvSpPr txBox="1"/>
          <p:nvPr/>
        </p:nvSpPr>
        <p:spPr>
          <a:xfrm>
            <a:off x="501750" y="3869100"/>
            <a:ext cx="8406000" cy="8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t>Adept is designed for relatively short, low-error sequences, both DNA (left) and proteins (right)</a:t>
            </a:r>
            <a:endParaRPr sz="1500"/>
          </a:p>
          <a:p>
            <a:pPr marL="0" lvl="0" indent="0" algn="l" rtl="0">
              <a:lnSpc>
                <a:spcPct val="115000"/>
              </a:lnSpc>
              <a:spcBef>
                <a:spcPts val="0"/>
              </a:spcBef>
              <a:spcAft>
                <a:spcPts val="0"/>
              </a:spcAft>
              <a:buNone/>
            </a:pPr>
            <a:r>
              <a:rPr lang="en-US" sz="1500"/>
              <a:t>SSW and SeqAn are vectorized implementations of Smith-Waterman Algorithm on CPU.</a:t>
            </a:r>
            <a:endParaRPr sz="1500"/>
          </a:p>
        </p:txBody>
      </p:sp>
      <p:sp>
        <p:nvSpPr>
          <p:cNvPr id="1839" name="Google Shape;1839;p89"/>
          <p:cNvSpPr txBox="1"/>
          <p:nvPr/>
        </p:nvSpPr>
        <p:spPr>
          <a:xfrm rot="-5400000">
            <a:off x="-844700" y="2048300"/>
            <a:ext cx="2776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rPr>
              <a:t>GCUPS = Giga-Cell Updates per second </a:t>
            </a:r>
            <a:endParaRPr sz="1100">
              <a:solidFill>
                <a:schemeClr val="dk1"/>
              </a:solidFill>
            </a:endParaRPr>
          </a:p>
        </p:txBody>
      </p:sp>
      <p:sp>
        <p:nvSpPr>
          <p:cNvPr id="1840" name="Google Shape;1840;p89"/>
          <p:cNvSpPr/>
          <p:nvPr/>
        </p:nvSpPr>
        <p:spPr>
          <a:xfrm>
            <a:off x="624425" y="1100150"/>
            <a:ext cx="357900" cy="2457300"/>
          </a:xfrm>
          <a:prstGeom prst="upArrow">
            <a:avLst>
              <a:gd name="adj1" fmla="val 50000"/>
              <a:gd name="adj2" fmla="val 50000"/>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EC370A9A-49BE-EA18-4385-D42DFCDB2808}"/>
              </a:ext>
            </a:extLst>
          </p:cNvPr>
          <p:cNvSpPr/>
          <p:nvPr/>
        </p:nvSpPr>
        <p:spPr>
          <a:xfrm>
            <a:off x="871978" y="4742251"/>
            <a:ext cx="8035619" cy="307777"/>
          </a:xfrm>
          <a:prstGeom prst="rect">
            <a:avLst/>
          </a:prstGeom>
        </p:spPr>
        <p:txBody>
          <a:bodyPr wrap="square">
            <a:spAutoFit/>
          </a:bodyPr>
          <a:lstStyle/>
          <a:p>
            <a:r>
              <a:rPr lang="en-US" dirty="0" err="1">
                <a:solidFill>
                  <a:schemeClr val="bg1"/>
                </a:solidFill>
                <a:latin typeface="+mn-lt"/>
              </a:rPr>
              <a:t>Muaaz</a:t>
            </a:r>
            <a:r>
              <a:rPr lang="en-US" dirty="0">
                <a:solidFill>
                  <a:schemeClr val="bg1"/>
                </a:solidFill>
                <a:latin typeface="+mn-lt"/>
              </a:rPr>
              <a:t> Awan et al, </a:t>
            </a:r>
            <a:r>
              <a:rPr lang="en-US" b="0" i="0" u="none" strike="noStrike" dirty="0">
                <a:solidFill>
                  <a:schemeClr val="bg1"/>
                </a:solidFill>
                <a:effectLst/>
                <a:latin typeface="+mn-lt"/>
              </a:rPr>
              <a:t>“ADEPT….” BMC Bioinformatics 21</a:t>
            </a:r>
            <a:endParaRPr lang="en-US" dirty="0">
              <a:solidFill>
                <a:schemeClr val="bg1"/>
              </a:solidFill>
              <a:latin typeface="+mn-lt"/>
            </a:endParaRPr>
          </a:p>
        </p:txBody>
      </p:sp>
    </p:spTree>
    <p:extLst>
      <p:ext uri="{BB962C8B-B14F-4D97-AF65-F5344CB8AC3E}">
        <p14:creationId xmlns:p14="http://schemas.microsoft.com/office/powerpoint/2010/main" val="781773727"/>
      </p:ext>
    </p:extLst>
  </p:cSld>
  <p:clrMapOvr>
    <a:masterClrMapping/>
  </p:clrMapOvr>
  <mc:AlternateContent xmlns:mc="http://schemas.openxmlformats.org/markup-compatibility/2006" xmlns:p14="http://schemas.microsoft.com/office/powerpoint/2010/main">
    <mc:Choice Requires="p14">
      <p:transition spd="slow" p14:dur="2000" advTm="45066"/>
    </mc:Choice>
    <mc:Fallback xmlns="">
      <p:transition spd="slow" advTm="4506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6"/>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MetaHipMer Time Breakdown</a:t>
            </a:r>
            <a:endParaRPr/>
          </a:p>
        </p:txBody>
      </p:sp>
      <p:pic>
        <p:nvPicPr>
          <p:cNvPr id="809" name="Google Shape;809;p56" title="Stage Timing, CPU"/>
          <p:cNvPicPr preferRelativeResize="0"/>
          <p:nvPr/>
        </p:nvPicPr>
        <p:blipFill>
          <a:blip r:embed="rId3">
            <a:alphaModFix/>
          </a:blip>
          <a:stretch>
            <a:fillRect/>
          </a:stretch>
        </p:blipFill>
        <p:spPr>
          <a:xfrm>
            <a:off x="122500" y="1145150"/>
            <a:ext cx="4993101" cy="3087425"/>
          </a:xfrm>
          <a:prstGeom prst="rect">
            <a:avLst/>
          </a:prstGeom>
          <a:noFill/>
          <a:ln>
            <a:noFill/>
          </a:ln>
        </p:spPr>
      </p:pic>
      <p:pic>
        <p:nvPicPr>
          <p:cNvPr id="810" name="Google Shape;810;p56" title="Stage Timing, GPU"/>
          <p:cNvPicPr preferRelativeResize="0"/>
          <p:nvPr/>
        </p:nvPicPr>
        <p:blipFill rotWithShape="1">
          <a:blip r:embed="rId4">
            <a:alphaModFix/>
          </a:blip>
          <a:srcRect r="18153"/>
          <a:stretch/>
        </p:blipFill>
        <p:spPr>
          <a:xfrm>
            <a:off x="4996086" y="1145150"/>
            <a:ext cx="4086765" cy="3087425"/>
          </a:xfrm>
          <a:prstGeom prst="rect">
            <a:avLst/>
          </a:prstGeom>
          <a:noFill/>
          <a:ln>
            <a:noFill/>
          </a:ln>
        </p:spPr>
      </p:pic>
      <p:sp>
        <p:nvSpPr>
          <p:cNvPr id="811" name="Google Shape;811;p56"/>
          <p:cNvSpPr/>
          <p:nvPr/>
        </p:nvSpPr>
        <p:spPr>
          <a:xfrm>
            <a:off x="4318150" y="2177025"/>
            <a:ext cx="675600" cy="149400"/>
          </a:xfrm>
          <a:prstGeom prst="roundRect">
            <a:avLst>
              <a:gd name="adj" fmla="val 16667"/>
            </a:avLst>
          </a:prstGeom>
          <a:solidFill>
            <a:srgbClr val="000000">
              <a:alpha val="0"/>
            </a:srgbClr>
          </a:solidFill>
          <a:ln w="1905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4320350" y="2369300"/>
            <a:ext cx="675600" cy="149400"/>
          </a:xfrm>
          <a:prstGeom prst="roundRect">
            <a:avLst>
              <a:gd name="adj" fmla="val 16667"/>
            </a:avLst>
          </a:prstGeom>
          <a:solidFill>
            <a:srgbClr val="000000">
              <a:alpha val="0"/>
            </a:srgbClr>
          </a:solid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4286600" y="2780875"/>
            <a:ext cx="675600" cy="149400"/>
          </a:xfrm>
          <a:prstGeom prst="roundRect">
            <a:avLst>
              <a:gd name="adj" fmla="val 16667"/>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4320350" y="3515625"/>
            <a:ext cx="675600" cy="286200"/>
          </a:xfrm>
          <a:prstGeom prst="roundRect">
            <a:avLst>
              <a:gd name="adj" fmla="val 16667"/>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dirty="0"/>
              <a:t>GPU optimized</a:t>
            </a:r>
            <a:endParaRPr sz="800" dirty="0"/>
          </a:p>
        </p:txBody>
      </p:sp>
      <p:graphicFrame>
        <p:nvGraphicFramePr>
          <p:cNvPr id="815" name="Google Shape;815;p56"/>
          <p:cNvGraphicFramePr/>
          <p:nvPr/>
        </p:nvGraphicFramePr>
        <p:xfrm>
          <a:off x="678925" y="3582525"/>
          <a:ext cx="3305200" cy="304800"/>
        </p:xfrm>
        <a:graphic>
          <a:graphicData uri="http://schemas.openxmlformats.org/drawingml/2006/table">
            <a:tbl>
              <a:tblPr>
                <a:noFill/>
              </a:tblPr>
              <a:tblGrid>
                <a:gridCol w="826300">
                  <a:extLst>
                    <a:ext uri="{9D8B030D-6E8A-4147-A177-3AD203B41FA5}">
                      <a16:colId xmlns:a16="http://schemas.microsoft.com/office/drawing/2014/main" val="20000"/>
                    </a:ext>
                  </a:extLst>
                </a:gridCol>
                <a:gridCol w="826300">
                  <a:extLst>
                    <a:ext uri="{9D8B030D-6E8A-4147-A177-3AD203B41FA5}">
                      <a16:colId xmlns:a16="http://schemas.microsoft.com/office/drawing/2014/main" val="20001"/>
                    </a:ext>
                  </a:extLst>
                </a:gridCol>
                <a:gridCol w="826300">
                  <a:extLst>
                    <a:ext uri="{9D8B030D-6E8A-4147-A177-3AD203B41FA5}">
                      <a16:colId xmlns:a16="http://schemas.microsoft.com/office/drawing/2014/main" val="20002"/>
                    </a:ext>
                  </a:extLst>
                </a:gridCol>
                <a:gridCol w="826300">
                  <a:extLst>
                    <a:ext uri="{9D8B030D-6E8A-4147-A177-3AD203B41FA5}">
                      <a16:colId xmlns:a16="http://schemas.microsoft.com/office/drawing/2014/main" val="20003"/>
                    </a:ext>
                  </a:extLst>
                </a:gridCol>
              </a:tblGrid>
              <a:tr h="152400">
                <a:tc>
                  <a:txBody>
                    <a:bodyPr/>
                    <a:lstStyle/>
                    <a:p>
                      <a:pPr marL="0" lvl="0" indent="0" algn="ctr" rtl="0">
                        <a:spcBef>
                          <a:spcPts val="0"/>
                        </a:spcBef>
                        <a:spcAft>
                          <a:spcPts val="0"/>
                        </a:spcAft>
                        <a:buNone/>
                      </a:pPr>
                      <a:r>
                        <a:rPr lang="en-US" sz="900"/>
                        <a:t>arctic</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arcticsynth</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WA0</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WA</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US" sz="900"/>
                        <a:t>N=1 (0.9GB)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N=8 (11GB)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N=32 (71GB)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N=256 (813GB)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816" name="Google Shape;816;p56"/>
          <p:cNvGraphicFramePr/>
          <p:nvPr/>
        </p:nvGraphicFramePr>
        <p:xfrm>
          <a:off x="5603925" y="3575725"/>
          <a:ext cx="3305200" cy="304800"/>
        </p:xfrm>
        <a:graphic>
          <a:graphicData uri="http://schemas.openxmlformats.org/drawingml/2006/table">
            <a:tbl>
              <a:tblPr>
                <a:noFill/>
              </a:tblPr>
              <a:tblGrid>
                <a:gridCol w="826300">
                  <a:extLst>
                    <a:ext uri="{9D8B030D-6E8A-4147-A177-3AD203B41FA5}">
                      <a16:colId xmlns:a16="http://schemas.microsoft.com/office/drawing/2014/main" val="20000"/>
                    </a:ext>
                  </a:extLst>
                </a:gridCol>
                <a:gridCol w="826300">
                  <a:extLst>
                    <a:ext uri="{9D8B030D-6E8A-4147-A177-3AD203B41FA5}">
                      <a16:colId xmlns:a16="http://schemas.microsoft.com/office/drawing/2014/main" val="20001"/>
                    </a:ext>
                  </a:extLst>
                </a:gridCol>
                <a:gridCol w="826300">
                  <a:extLst>
                    <a:ext uri="{9D8B030D-6E8A-4147-A177-3AD203B41FA5}">
                      <a16:colId xmlns:a16="http://schemas.microsoft.com/office/drawing/2014/main" val="20002"/>
                    </a:ext>
                  </a:extLst>
                </a:gridCol>
                <a:gridCol w="826300">
                  <a:extLst>
                    <a:ext uri="{9D8B030D-6E8A-4147-A177-3AD203B41FA5}">
                      <a16:colId xmlns:a16="http://schemas.microsoft.com/office/drawing/2014/main" val="20003"/>
                    </a:ext>
                  </a:extLst>
                </a:gridCol>
              </a:tblGrid>
              <a:tr h="152400">
                <a:tc>
                  <a:txBody>
                    <a:bodyPr/>
                    <a:lstStyle/>
                    <a:p>
                      <a:pPr marL="0" lvl="0" indent="0" algn="ctr" rtl="0">
                        <a:spcBef>
                          <a:spcPts val="0"/>
                        </a:spcBef>
                        <a:spcAft>
                          <a:spcPts val="0"/>
                        </a:spcAft>
                        <a:buNone/>
                      </a:pPr>
                      <a:r>
                        <a:rPr lang="en-US" sz="900"/>
                        <a:t>arctic</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arcticsynth</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WA0</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WA</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US" sz="900"/>
                        <a:t>N=1 (0.9GB)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N=8 (11GB)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N=32 (71GB)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900"/>
                        <a:t>N=256 (813GB)</a:t>
                      </a:r>
                      <a:endParaRPr sz="900"/>
                    </a:p>
                  </a:txBody>
                  <a:tcPr marL="0" marR="0" marT="0" marB="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9730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1036" name="Picture 12" descr="Printable Award Ribbons - Customize and Print">
            <a:extLst>
              <a:ext uri="{FF2B5EF4-FFF2-40B4-BE49-F238E27FC236}">
                <a16:creationId xmlns:a16="http://schemas.microsoft.com/office/drawing/2014/main" id="{FAC3763C-CE90-D829-DA10-3CF2B546D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874"/>
          <a:stretch/>
        </p:blipFill>
        <p:spPr bwMode="auto">
          <a:xfrm>
            <a:off x="6921500" y="2315817"/>
            <a:ext cx="1698858" cy="2341048"/>
          </a:xfrm>
          <a:prstGeom prst="rect">
            <a:avLst/>
          </a:prstGeom>
          <a:noFill/>
          <a:extLst>
            <a:ext uri="{909E8E84-426E-40DD-AFC4-6F175D3DCCD1}">
              <a14:hiddenFill xmlns:a14="http://schemas.microsoft.com/office/drawing/2010/main">
                <a:solidFill>
                  <a:srgbClr val="FFFFFF"/>
                </a:solidFill>
              </a14:hiddenFill>
            </a:ext>
          </a:extLst>
        </p:spPr>
      </p:pic>
      <p:sp>
        <p:nvSpPr>
          <p:cNvPr id="801" name="Google Shape;801;p55"/>
          <p:cNvSpPr txBox="1">
            <a:spLocks noGrp="1"/>
          </p:cNvSpPr>
          <p:nvPr>
            <p:ph type="title"/>
          </p:nvPr>
        </p:nvSpPr>
        <p:spPr>
          <a:xfrm>
            <a:off x="457200" y="158822"/>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GPU Optimizations</a:t>
            </a:r>
            <a:endParaRPr/>
          </a:p>
        </p:txBody>
      </p:sp>
      <p:pic>
        <p:nvPicPr>
          <p:cNvPr id="802" name="Google Shape;802;p55" title="Speedups from GPUs"/>
          <p:cNvPicPr preferRelativeResize="0"/>
          <p:nvPr/>
        </p:nvPicPr>
        <p:blipFill>
          <a:blip r:embed="rId4">
            <a:alphaModFix/>
          </a:blip>
          <a:stretch>
            <a:fillRect/>
          </a:stretch>
        </p:blipFill>
        <p:spPr>
          <a:xfrm>
            <a:off x="338400" y="740050"/>
            <a:ext cx="6263126" cy="3865900"/>
          </a:xfrm>
          <a:prstGeom prst="rect">
            <a:avLst/>
          </a:prstGeom>
          <a:noFill/>
          <a:ln>
            <a:noFill/>
          </a:ln>
        </p:spPr>
      </p:pic>
      <p:sp>
        <p:nvSpPr>
          <p:cNvPr id="803" name="Google Shape;803;p55"/>
          <p:cNvSpPr txBox="1"/>
          <p:nvPr/>
        </p:nvSpPr>
        <p:spPr>
          <a:xfrm>
            <a:off x="6601526" y="1089185"/>
            <a:ext cx="2393387" cy="10617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t>GPU optimizations are complex (hash tables, graphs, etc.) </a:t>
            </a:r>
            <a:endParaRPr sz="1900" dirty="0"/>
          </a:p>
        </p:txBody>
      </p:sp>
      <p:sp>
        <p:nvSpPr>
          <p:cNvPr id="2" name="TextBox 1">
            <a:extLst>
              <a:ext uri="{FF2B5EF4-FFF2-40B4-BE49-F238E27FC236}">
                <a16:creationId xmlns:a16="http://schemas.microsoft.com/office/drawing/2014/main" id="{00F766DC-8080-FD63-0281-1DB34E728FF8}"/>
              </a:ext>
            </a:extLst>
          </p:cNvPr>
          <p:cNvSpPr txBox="1"/>
          <p:nvPr/>
        </p:nvSpPr>
        <p:spPr>
          <a:xfrm>
            <a:off x="1252330" y="4770783"/>
            <a:ext cx="4740400" cy="261610"/>
          </a:xfrm>
          <a:prstGeom prst="rect">
            <a:avLst/>
          </a:prstGeom>
          <a:noFill/>
        </p:spPr>
        <p:txBody>
          <a:bodyPr wrap="none" rtlCol="0">
            <a:spAutoFit/>
          </a:bodyPr>
          <a:lstStyle/>
          <a:p>
            <a:pPr algn="l" rtl="0"/>
            <a:r>
              <a:rPr lang="en-US" sz="1100" b="0" i="0" u="none" strike="noStrike" dirty="0" err="1">
                <a:solidFill>
                  <a:schemeClr val="bg1"/>
                </a:solidFill>
                <a:effectLst/>
                <a:latin typeface="+mn-lt"/>
              </a:rPr>
              <a:t>Muaaz</a:t>
            </a:r>
            <a:r>
              <a:rPr lang="en-US" sz="1100" b="0" i="0" u="none" strike="noStrike" dirty="0">
                <a:solidFill>
                  <a:schemeClr val="bg1"/>
                </a:solidFill>
                <a:effectLst/>
                <a:latin typeface="+mn-lt"/>
              </a:rPr>
              <a:t> Awan, J. </a:t>
            </a:r>
            <a:r>
              <a:rPr lang="en-US" sz="1100" b="0" i="0" u="none" strike="noStrike" dirty="0" err="1">
                <a:solidFill>
                  <a:schemeClr val="bg1"/>
                </a:solidFill>
                <a:effectLst/>
                <a:latin typeface="+mn-lt"/>
              </a:rPr>
              <a:t>Deslippe</a:t>
            </a:r>
            <a:r>
              <a:rPr lang="en-US" sz="1100" b="0" i="0" u="none" strike="noStrike" dirty="0">
                <a:solidFill>
                  <a:schemeClr val="bg1"/>
                </a:solidFill>
                <a:effectLst/>
                <a:latin typeface="+mn-lt"/>
              </a:rPr>
              <a:t>, S. Hofmeyr, R. Egan, A. </a:t>
            </a:r>
            <a:r>
              <a:rPr lang="en-US" sz="1100" b="0" i="0" u="none" strike="noStrike" dirty="0" err="1">
                <a:solidFill>
                  <a:schemeClr val="bg1"/>
                </a:solidFill>
                <a:effectLst/>
                <a:latin typeface="+mn-lt"/>
              </a:rPr>
              <a:t>Buluç</a:t>
            </a:r>
            <a:r>
              <a:rPr lang="en-US" sz="1100" b="0" i="0" u="none" strike="noStrike" dirty="0">
                <a:solidFill>
                  <a:schemeClr val="bg1"/>
                </a:solidFill>
                <a:effectLst/>
                <a:latin typeface="+mn-lt"/>
              </a:rPr>
              <a:t>, L. </a:t>
            </a:r>
            <a:r>
              <a:rPr lang="en-US" sz="1100" b="0" i="0" u="none" strike="noStrike" dirty="0" err="1">
                <a:solidFill>
                  <a:schemeClr val="bg1"/>
                </a:solidFill>
                <a:effectLst/>
                <a:latin typeface="+mn-lt"/>
              </a:rPr>
              <a:t>Oliker</a:t>
            </a:r>
            <a:r>
              <a:rPr lang="en-US" sz="1100" b="0" i="0" u="none" strike="noStrike" dirty="0">
                <a:solidFill>
                  <a:schemeClr val="bg1"/>
                </a:solidFill>
                <a:effectLst/>
                <a:latin typeface="+mn-lt"/>
              </a:rPr>
              <a:t>, K. </a:t>
            </a:r>
            <a:r>
              <a:rPr lang="en-US" sz="1100" b="0" i="0" u="none" strike="noStrike" dirty="0" err="1">
                <a:solidFill>
                  <a:schemeClr val="bg1"/>
                </a:solidFill>
                <a:effectLst/>
                <a:latin typeface="+mn-lt"/>
              </a:rPr>
              <a:t>Yelick</a:t>
            </a:r>
            <a:r>
              <a:rPr lang="en-US" sz="1100" dirty="0">
                <a:solidFill>
                  <a:schemeClr val="bg1"/>
                </a:solidFill>
                <a:latin typeface="+mn-lt"/>
              </a:rPr>
              <a:t>, SC21</a:t>
            </a:r>
            <a:endParaRPr lang="en-US" sz="1100" b="1" i="0" u="none" strike="noStrike" dirty="0">
              <a:solidFill>
                <a:schemeClr val="bg1"/>
              </a:solidFill>
              <a:effectLst/>
              <a:latin typeface="+mn-lt"/>
            </a:endParaRPr>
          </a:p>
        </p:txBody>
      </p:sp>
      <p:sp>
        <p:nvSpPr>
          <p:cNvPr id="4" name="TextBox 3">
            <a:extLst>
              <a:ext uri="{FF2B5EF4-FFF2-40B4-BE49-F238E27FC236}">
                <a16:creationId xmlns:a16="http://schemas.microsoft.com/office/drawing/2014/main" id="{475A61A5-4E39-2FC3-2E20-D674ADAD5DA6}"/>
              </a:ext>
            </a:extLst>
          </p:cNvPr>
          <p:cNvSpPr txBox="1"/>
          <p:nvPr/>
        </p:nvSpPr>
        <p:spPr>
          <a:xfrm>
            <a:off x="7188568" y="2767555"/>
            <a:ext cx="1120548" cy="738664"/>
          </a:xfrm>
          <a:prstGeom prst="rect">
            <a:avLst/>
          </a:prstGeom>
          <a:noFill/>
        </p:spPr>
        <p:txBody>
          <a:bodyPr wrap="square">
            <a:spAutoFit/>
          </a:bodyPr>
          <a:lstStyle/>
          <a:p>
            <a:pPr algn="ctr"/>
            <a:r>
              <a:rPr lang="en-US" sz="1400" b="1" dirty="0">
                <a:solidFill>
                  <a:schemeClr val="tx1"/>
                </a:solidFill>
                <a:latin typeface="+mn-lt"/>
              </a:rPr>
              <a:t>SC’21 Best Paper Finalist</a:t>
            </a:r>
            <a:endParaRPr lang="en-US" b="1" dirty="0">
              <a:solidFill>
                <a:schemeClr val="tx1"/>
              </a:solidFill>
            </a:endParaRPr>
          </a:p>
        </p:txBody>
      </p:sp>
    </p:spTree>
    <p:extLst>
      <p:ext uri="{BB962C8B-B14F-4D97-AF65-F5344CB8AC3E}">
        <p14:creationId xmlns:p14="http://schemas.microsoft.com/office/powerpoint/2010/main" val="2286602349"/>
      </p:ext>
    </p:extLst>
  </p:cSld>
  <p:clrMapOvr>
    <a:masterClrMapping/>
  </p:clrMapOvr>
  <mc:AlternateContent xmlns:mc="http://schemas.openxmlformats.org/markup-compatibility/2006" xmlns:p14="http://schemas.microsoft.com/office/powerpoint/2010/main">
    <mc:Choice Requires="p14">
      <p:transition spd="slow" p14:dur="2000" advTm="32736"/>
    </mc:Choice>
    <mc:Fallback xmlns="">
      <p:transition spd="slow" advTm="3273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1FC61-C8AD-D344-9DC8-AB7335C950DC}"/>
              </a:ext>
            </a:extLst>
          </p:cNvPr>
          <p:cNvSpPr>
            <a:spLocks noGrp="1"/>
          </p:cNvSpPr>
          <p:nvPr>
            <p:ph type="sldNum" sz="quarter" idx="10"/>
          </p:nvPr>
        </p:nvSpPr>
        <p:spPr/>
        <p:txBody>
          <a:bodyPr/>
          <a:lstStyle/>
          <a:p>
            <a:r>
              <a:rPr lang="en-US"/>
              <a:t>- </a:t>
            </a:r>
            <a:fld id="{D174BAF6-F8F2-EF4F-936C-8DF63288C82F}" type="slidenum">
              <a:rPr lang="en-US" smtClean="0"/>
              <a:pPr/>
              <a:t>57</a:t>
            </a:fld>
            <a:r>
              <a:rPr lang="en-US"/>
              <a:t> -</a:t>
            </a:r>
            <a:endParaRPr lang="en-US" dirty="0"/>
          </a:p>
        </p:txBody>
      </p:sp>
      <p:sp>
        <p:nvSpPr>
          <p:cNvPr id="4" name="Rectangle 3">
            <a:extLst>
              <a:ext uri="{FF2B5EF4-FFF2-40B4-BE49-F238E27FC236}">
                <a16:creationId xmlns:a16="http://schemas.microsoft.com/office/drawing/2014/main" id="{F00782B6-0EF1-914E-A865-811FD9E885E4}"/>
              </a:ext>
            </a:extLst>
          </p:cNvPr>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                                 Generalized N-Body</a:t>
            </a:r>
          </a:p>
        </p:txBody>
      </p:sp>
      <p:pic>
        <p:nvPicPr>
          <p:cNvPr id="5" name="Picture 4" descr="A close up of text on a black background&#10;&#10;Description automatically generated">
            <a:extLst>
              <a:ext uri="{FF2B5EF4-FFF2-40B4-BE49-F238E27FC236}">
                <a16:creationId xmlns:a16="http://schemas.microsoft.com/office/drawing/2014/main" id="{76A6843C-15A1-6FAB-E504-CB13FC564924}"/>
              </a:ext>
            </a:extLst>
          </p:cNvPr>
          <p:cNvPicPr>
            <a:picLocks noChangeAspect="1"/>
          </p:cNvPicPr>
          <p:nvPr/>
        </p:nvPicPr>
        <p:blipFill>
          <a:blip r:embed="rId3"/>
          <a:stretch>
            <a:fillRect/>
          </a:stretch>
        </p:blipFill>
        <p:spPr>
          <a:xfrm>
            <a:off x="602086" y="837249"/>
            <a:ext cx="3732618" cy="3813631"/>
          </a:xfrm>
          <a:prstGeom prst="rect">
            <a:avLst/>
          </a:prstGeom>
          <a:solidFill>
            <a:schemeClr val="bg2"/>
          </a:solidFill>
        </p:spPr>
      </p:pic>
      <p:sp>
        <p:nvSpPr>
          <p:cNvPr id="8" name="Heptagon 7">
            <a:extLst>
              <a:ext uri="{FF2B5EF4-FFF2-40B4-BE49-F238E27FC236}">
                <a16:creationId xmlns:a16="http://schemas.microsoft.com/office/drawing/2014/main" id="{6D392DBB-BFD7-6E9A-398D-89C5FE32776D}"/>
              </a:ext>
            </a:extLst>
          </p:cNvPr>
          <p:cNvSpPr/>
          <p:nvPr/>
        </p:nvSpPr>
        <p:spPr>
          <a:xfrm>
            <a:off x="592561" y="846773"/>
            <a:ext cx="3703320" cy="3776472"/>
          </a:xfrm>
          <a:prstGeom prst="heptagon">
            <a:avLst/>
          </a:prstGeom>
          <a:solidFill>
            <a:schemeClr val="accent5">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4EFB14BC-3484-4A94-E168-CA36EDF26886}"/>
              </a:ext>
            </a:extLst>
          </p:cNvPr>
          <p:cNvSpPr/>
          <p:nvPr/>
        </p:nvSpPr>
        <p:spPr>
          <a:xfrm>
            <a:off x="1638299" y="2899220"/>
            <a:ext cx="1682221" cy="1724025"/>
          </a:xfrm>
          <a:prstGeom prst="triangle">
            <a:avLst/>
          </a:prstGeom>
          <a:solidFill>
            <a:srgbClr val="FFED49">
              <a:alpha val="23529"/>
            </a:srgb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857964"/>
      </p:ext>
    </p:extLst>
  </p:cSld>
  <p:clrMapOvr>
    <a:masterClrMapping/>
  </p:clrMapOvr>
  <mc:AlternateContent xmlns:mc="http://schemas.openxmlformats.org/markup-compatibility/2006" xmlns:p14="http://schemas.microsoft.com/office/powerpoint/2010/main">
    <mc:Choice Requires="p14">
      <p:transition spd="slow" p14:dur="2000" advTm="16362"/>
    </mc:Choice>
    <mc:Fallback xmlns="">
      <p:transition spd="slow" advTm="1636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1AEAA6-C6BF-3A4C-AF8E-BA2971EC93ED}"/>
              </a:ext>
            </a:extLst>
          </p:cNvPr>
          <p:cNvSpPr>
            <a:spLocks noGrp="1"/>
          </p:cNvSpPr>
          <p:nvPr>
            <p:ph type="title"/>
          </p:nvPr>
        </p:nvSpPr>
        <p:spPr/>
        <p:txBody>
          <a:bodyPr/>
          <a:lstStyle/>
          <a:p>
            <a:r>
              <a:rPr lang="en-US" dirty="0"/>
              <a:t>ELBA: Long Read Assembler; Different Approach</a:t>
            </a:r>
          </a:p>
        </p:txBody>
      </p:sp>
      <p:sp>
        <p:nvSpPr>
          <p:cNvPr id="5" name="Content Placeholder 4">
            <a:extLst>
              <a:ext uri="{FF2B5EF4-FFF2-40B4-BE49-F238E27FC236}">
                <a16:creationId xmlns:a16="http://schemas.microsoft.com/office/drawing/2014/main" id="{0B032AA2-AF2D-C447-881F-BC8412DFC23C}"/>
              </a:ext>
            </a:extLst>
          </p:cNvPr>
          <p:cNvSpPr>
            <a:spLocks noGrp="1"/>
          </p:cNvSpPr>
          <p:nvPr>
            <p:ph idx="1"/>
          </p:nvPr>
        </p:nvSpPr>
        <p:spPr>
          <a:xfrm>
            <a:off x="457200" y="971552"/>
            <a:ext cx="4114800" cy="3623073"/>
          </a:xfrm>
        </p:spPr>
        <p:txBody>
          <a:bodyPr/>
          <a:lstStyle/>
          <a:p>
            <a:pPr marL="50800" indent="0">
              <a:buNone/>
            </a:pPr>
            <a:r>
              <a:rPr lang="en-US" sz="2400" dirty="0"/>
              <a:t>Long reads (PacBio, etc.)</a:t>
            </a:r>
          </a:p>
          <a:p>
            <a:r>
              <a:rPr lang="en-US" sz="2400" dirty="0"/>
              <a:t>Longer alignments </a:t>
            </a:r>
          </a:p>
          <a:p>
            <a:r>
              <a:rPr lang="en-US" sz="2400" dirty="0"/>
              <a:t>More compute-intensive</a:t>
            </a:r>
          </a:p>
          <a:p>
            <a:r>
              <a:rPr lang="en-US" sz="2400" dirty="0"/>
              <a:t>More GPU friendly</a:t>
            </a:r>
          </a:p>
          <a:p>
            <a:endParaRPr lang="en-US" sz="2400" dirty="0"/>
          </a:p>
          <a:p>
            <a:pPr marL="50800" indent="0">
              <a:buNone/>
            </a:pPr>
            <a:r>
              <a:rPr lang="en-US" sz="2400" dirty="0"/>
              <a:t>Only align pairs of reads that have a common k-</a:t>
            </a:r>
            <a:r>
              <a:rPr lang="en-US" sz="2400" dirty="0" err="1"/>
              <a:t>mer</a:t>
            </a:r>
            <a:endParaRPr lang="en-US" sz="2400" dirty="0"/>
          </a:p>
          <a:p>
            <a:pPr>
              <a:buFont typeface="Arial" panose="020B0604020202020204" pitchFamily="34" charset="0"/>
              <a:buChar char="•"/>
            </a:pPr>
            <a:endParaRPr lang="en-US" sz="2400" dirty="0"/>
          </a:p>
        </p:txBody>
      </p:sp>
      <p:sp>
        <p:nvSpPr>
          <p:cNvPr id="2" name="Slide Number Placeholder 1">
            <a:extLst>
              <a:ext uri="{FF2B5EF4-FFF2-40B4-BE49-F238E27FC236}">
                <a16:creationId xmlns:a16="http://schemas.microsoft.com/office/drawing/2014/main" id="{ED1424A2-C4A2-FF48-80BD-47267F41252D}"/>
              </a:ext>
            </a:extLst>
          </p:cNvPr>
          <p:cNvSpPr>
            <a:spLocks noGrp="1"/>
          </p:cNvSpPr>
          <p:nvPr>
            <p:ph type="sldNum" sz="quarter" idx="10"/>
          </p:nvPr>
        </p:nvSpPr>
        <p:spPr/>
        <p:txBody>
          <a:bodyPr/>
          <a:lstStyle/>
          <a:p>
            <a:r>
              <a:rPr lang="en-US"/>
              <a:t>- </a:t>
            </a:r>
            <a:fld id="{D174BAF6-F8F2-EF4F-936C-8DF63288C82F}" type="slidenum">
              <a:rPr lang="en-US" smtClean="0"/>
              <a:pPr/>
              <a:t>58</a:t>
            </a:fld>
            <a:r>
              <a:rPr lang="en-US"/>
              <a:t> -</a:t>
            </a:r>
            <a:endParaRPr lang="en-US" dirty="0"/>
          </a:p>
        </p:txBody>
      </p:sp>
      <p:pic>
        <p:nvPicPr>
          <p:cNvPr id="6" name="Picture 5">
            <a:extLst>
              <a:ext uri="{FF2B5EF4-FFF2-40B4-BE49-F238E27FC236}">
                <a16:creationId xmlns:a16="http://schemas.microsoft.com/office/drawing/2014/main" id="{66F48361-DFED-E945-A64A-9D68F794C32D}"/>
              </a:ext>
            </a:extLst>
          </p:cNvPr>
          <p:cNvPicPr/>
          <p:nvPr/>
        </p:nvPicPr>
        <p:blipFill>
          <a:blip r:embed="rId2"/>
          <a:stretch>
            <a:fillRect/>
          </a:stretch>
        </p:blipFill>
        <p:spPr>
          <a:xfrm>
            <a:off x="4572000" y="913739"/>
            <a:ext cx="4499920" cy="3479181"/>
          </a:xfrm>
          <a:prstGeom prst="rect">
            <a:avLst/>
          </a:prstGeom>
        </p:spPr>
      </p:pic>
    </p:spTree>
    <p:extLst>
      <p:ext uri="{BB962C8B-B14F-4D97-AF65-F5344CB8AC3E}">
        <p14:creationId xmlns:p14="http://schemas.microsoft.com/office/powerpoint/2010/main" val="615820216"/>
      </p:ext>
    </p:extLst>
  </p:cSld>
  <p:clrMapOvr>
    <a:masterClrMapping/>
  </p:clrMapOvr>
  <mc:AlternateContent xmlns:mc="http://schemas.openxmlformats.org/markup-compatibility/2006" xmlns:p14="http://schemas.microsoft.com/office/powerpoint/2010/main">
    <mc:Choice Requires="p14">
      <p:transition spd="slow" p14:dur="2000" advTm="27488"/>
    </mc:Choice>
    <mc:Fallback xmlns="">
      <p:transition spd="slow" advTm="2748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224CA-479C-C543-9BED-80636656FD9A}"/>
              </a:ext>
            </a:extLst>
          </p:cNvPr>
          <p:cNvSpPr>
            <a:spLocks noGrp="1"/>
          </p:cNvSpPr>
          <p:nvPr>
            <p:ph type="title"/>
          </p:nvPr>
        </p:nvSpPr>
        <p:spPr>
          <a:xfrm>
            <a:off x="1259898" y="158823"/>
            <a:ext cx="6398202" cy="501158"/>
          </a:xfrm>
        </p:spPr>
        <p:txBody>
          <a:bodyPr>
            <a:noAutofit/>
          </a:bodyPr>
          <a:lstStyle/>
          <a:p>
            <a:r>
              <a:rPr lang="en-US" sz="3300" dirty="0">
                <a:latin typeface="Arial Narrow" panose="020B0604020202020204" pitchFamily="34" charset="0"/>
                <a:cs typeface="Arial Narrow" panose="020B0604020202020204" pitchFamily="34" charset="0"/>
              </a:rPr>
              <a:t>Set Alignment is a Sparse All-to-All</a:t>
            </a:r>
          </a:p>
        </p:txBody>
      </p:sp>
      <p:pic>
        <p:nvPicPr>
          <p:cNvPr id="5" name="Content Placeholder 4">
            <a:extLst>
              <a:ext uri="{FF2B5EF4-FFF2-40B4-BE49-F238E27FC236}">
                <a16:creationId xmlns:a16="http://schemas.microsoft.com/office/drawing/2014/main" id="{5089BE75-5DEB-414C-89C0-D555663BE363}"/>
              </a:ext>
            </a:extLst>
          </p:cNvPr>
          <p:cNvPicPr>
            <a:picLocks noGrp="1" noChangeAspect="1"/>
          </p:cNvPicPr>
          <p:nvPr>
            <p:ph idx="1"/>
          </p:nvPr>
        </p:nvPicPr>
        <p:blipFill rotWithShape="1">
          <a:blip r:embed="rId2"/>
          <a:srcRect l="46831" t="66723" r="31752"/>
          <a:stretch/>
        </p:blipFill>
        <p:spPr>
          <a:xfrm>
            <a:off x="3041374" y="124599"/>
            <a:ext cx="2613992" cy="5256040"/>
          </a:xfrm>
          <a:scene3d>
            <a:camera prst="orthographicFront">
              <a:rot lat="0" lon="0" rev="5400000"/>
            </a:camera>
            <a:lightRig rig="threePt" dir="t"/>
          </a:scene3d>
        </p:spPr>
      </p:pic>
      <p:sp>
        <p:nvSpPr>
          <p:cNvPr id="4" name="TextBox 3">
            <a:extLst>
              <a:ext uri="{FF2B5EF4-FFF2-40B4-BE49-F238E27FC236}">
                <a16:creationId xmlns:a16="http://schemas.microsoft.com/office/drawing/2014/main" id="{74EEC395-F82D-E74A-8C12-39826674B02B}"/>
              </a:ext>
            </a:extLst>
          </p:cNvPr>
          <p:cNvSpPr txBox="1"/>
          <p:nvPr/>
        </p:nvSpPr>
        <p:spPr>
          <a:xfrm>
            <a:off x="735496" y="1003852"/>
            <a:ext cx="7220246" cy="415498"/>
          </a:xfrm>
          <a:prstGeom prst="rect">
            <a:avLst/>
          </a:prstGeom>
          <a:noFill/>
        </p:spPr>
        <p:txBody>
          <a:bodyPr wrap="none" rtlCol="0">
            <a:spAutoFit/>
          </a:bodyPr>
          <a:lstStyle/>
          <a:p>
            <a:r>
              <a:rPr lang="en-US" sz="2100" dirty="0"/>
              <a:t>Run expensive alignment on all pairs with a common k-</a:t>
            </a:r>
            <a:r>
              <a:rPr lang="en-US" sz="2100" dirty="0" err="1"/>
              <a:t>mer</a:t>
            </a:r>
            <a:endParaRPr lang="en-US" sz="2100" dirty="0"/>
          </a:p>
        </p:txBody>
      </p:sp>
    </p:spTree>
    <p:extLst>
      <p:ext uri="{BB962C8B-B14F-4D97-AF65-F5344CB8AC3E}">
        <p14:creationId xmlns:p14="http://schemas.microsoft.com/office/powerpoint/2010/main" val="4287518565"/>
      </p:ext>
    </p:extLst>
  </p:cSld>
  <p:clrMapOvr>
    <a:masterClrMapping/>
  </p:clrMapOvr>
  <mc:AlternateContent xmlns:mc="http://schemas.openxmlformats.org/markup-compatibility/2006" xmlns:p14="http://schemas.microsoft.com/office/powerpoint/2010/main">
    <mc:Choice Requires="p14">
      <p:transition spd="slow" p14:dur="2000" advTm="50314"/>
    </mc:Choice>
    <mc:Fallback xmlns="">
      <p:transition spd="slow" advTm="503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4889B-38FB-1940-8983-AA07BBF97C60}"/>
              </a:ext>
            </a:extLst>
          </p:cNvPr>
          <p:cNvSpPr>
            <a:spLocks noGrp="1"/>
          </p:cNvSpPr>
          <p:nvPr>
            <p:ph type="title"/>
          </p:nvPr>
        </p:nvSpPr>
        <p:spPr/>
        <p:txBody>
          <a:bodyPr/>
          <a:lstStyle/>
          <a:p>
            <a:r>
              <a:rPr lang="en-US" dirty="0"/>
              <a:t>De Novo Assembly is Hard</a:t>
            </a:r>
          </a:p>
        </p:txBody>
      </p:sp>
      <p:pic>
        <p:nvPicPr>
          <p:cNvPr id="380" name="Image" descr="Image"/>
          <p:cNvPicPr>
            <a:picLocks noChangeAspect="1"/>
          </p:cNvPicPr>
          <p:nvPr/>
        </p:nvPicPr>
        <p:blipFill>
          <a:blip r:embed="rId2"/>
          <a:stretch>
            <a:fillRect/>
          </a:stretch>
        </p:blipFill>
        <p:spPr>
          <a:xfrm>
            <a:off x="1458725" y="712882"/>
            <a:ext cx="5953268" cy="4007008"/>
          </a:xfrm>
          <a:prstGeom prst="rect">
            <a:avLst/>
          </a:prstGeom>
          <a:ln w="12700">
            <a:miter lim="400000"/>
          </a:ln>
        </p:spPr>
      </p:pic>
    </p:spTree>
    <p:extLst>
      <p:ext uri="{BB962C8B-B14F-4D97-AF65-F5344CB8AC3E}">
        <p14:creationId xmlns:p14="http://schemas.microsoft.com/office/powerpoint/2010/main" val="1898746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F1C4-424D-7A48-B40F-F0C1619B4EF7}"/>
              </a:ext>
            </a:extLst>
          </p:cNvPr>
          <p:cNvSpPr>
            <a:spLocks noGrp="1"/>
          </p:cNvSpPr>
          <p:nvPr>
            <p:ph type="title"/>
          </p:nvPr>
        </p:nvSpPr>
        <p:spPr/>
        <p:txBody>
          <a:bodyPr/>
          <a:lstStyle/>
          <a:p>
            <a:r>
              <a:rPr lang="en-US" dirty="0"/>
              <a:t>Bulk-Synchronous vs 1-sided Asynchronous </a:t>
            </a:r>
          </a:p>
        </p:txBody>
      </p:sp>
      <p:sp>
        <p:nvSpPr>
          <p:cNvPr id="4" name="Slide Number Placeholder 3">
            <a:extLst>
              <a:ext uri="{FF2B5EF4-FFF2-40B4-BE49-F238E27FC236}">
                <a16:creationId xmlns:a16="http://schemas.microsoft.com/office/drawing/2014/main" id="{286C2E8C-8CA6-7148-9E54-7AF1D1836225}"/>
              </a:ext>
            </a:extLst>
          </p:cNvPr>
          <p:cNvSpPr>
            <a:spLocks noGrp="1"/>
          </p:cNvSpPr>
          <p:nvPr>
            <p:ph type="sldNum" sz="quarter" idx="10"/>
          </p:nvPr>
        </p:nvSpPr>
        <p:spPr/>
        <p:txBody>
          <a:bodyPr/>
          <a:lstStyle/>
          <a:p>
            <a:r>
              <a:rPr lang="en-US"/>
              <a:t>- </a:t>
            </a:r>
            <a:fld id="{D174BAF6-F8F2-EF4F-936C-8DF63288C82F}" type="slidenum">
              <a:rPr lang="en-US" smtClean="0"/>
              <a:pPr/>
              <a:t>60</a:t>
            </a:fld>
            <a:r>
              <a:rPr lang="en-US"/>
              <a:t> -</a:t>
            </a:r>
            <a:endParaRPr lang="en-US" dirty="0"/>
          </a:p>
        </p:txBody>
      </p:sp>
      <p:pic>
        <p:nvPicPr>
          <p:cNvPr id="6" name="Picture 5">
            <a:extLst>
              <a:ext uri="{FF2B5EF4-FFF2-40B4-BE49-F238E27FC236}">
                <a16:creationId xmlns:a16="http://schemas.microsoft.com/office/drawing/2014/main" id="{619B013B-5965-204A-9BE7-F429B3DACA78}"/>
              </a:ext>
            </a:extLst>
          </p:cNvPr>
          <p:cNvPicPr>
            <a:picLocks noChangeAspect="1"/>
          </p:cNvPicPr>
          <p:nvPr/>
        </p:nvPicPr>
        <p:blipFill>
          <a:blip r:embed="rId2"/>
          <a:stretch>
            <a:fillRect/>
          </a:stretch>
        </p:blipFill>
        <p:spPr>
          <a:xfrm>
            <a:off x="467459" y="749045"/>
            <a:ext cx="4788731" cy="3465529"/>
          </a:xfrm>
          <a:prstGeom prst="rect">
            <a:avLst/>
          </a:prstGeom>
        </p:spPr>
      </p:pic>
      <p:sp>
        <p:nvSpPr>
          <p:cNvPr id="7" name="TextBox 6">
            <a:extLst>
              <a:ext uri="{FF2B5EF4-FFF2-40B4-BE49-F238E27FC236}">
                <a16:creationId xmlns:a16="http://schemas.microsoft.com/office/drawing/2014/main" id="{C03BABA3-871F-A14E-8CB1-D5C4E5BC90D3}"/>
              </a:ext>
            </a:extLst>
          </p:cNvPr>
          <p:cNvSpPr txBox="1"/>
          <p:nvPr/>
        </p:nvSpPr>
        <p:spPr>
          <a:xfrm>
            <a:off x="5256190" y="1140589"/>
            <a:ext cx="3737908" cy="2585323"/>
          </a:xfrm>
          <a:prstGeom prst="rect">
            <a:avLst/>
          </a:prstGeom>
          <a:noFill/>
        </p:spPr>
        <p:txBody>
          <a:bodyPr wrap="square" rtlCol="0">
            <a:spAutoFit/>
          </a:bodyPr>
          <a:lstStyle/>
          <a:p>
            <a:r>
              <a:rPr lang="en-US" sz="1800" dirty="0"/>
              <a:t>Asynchronous communication </a:t>
            </a:r>
          </a:p>
          <a:p>
            <a:endParaRPr lang="en-US" sz="1800" dirty="0"/>
          </a:p>
          <a:p>
            <a:pPr marL="182880" indent="-182880">
              <a:buFont typeface="Arial" panose="020B0604020202020204" pitchFamily="34" charset="0"/>
              <a:buChar char="•"/>
            </a:pPr>
            <a:r>
              <a:rPr lang="en-US" sz="1800" dirty="0"/>
              <a:t>Hides latency and uses less memory in general</a:t>
            </a:r>
          </a:p>
          <a:p>
            <a:pPr marL="182880" indent="-182880">
              <a:buFont typeface="Arial" panose="020B0604020202020204" pitchFamily="34" charset="0"/>
              <a:buChar char="•"/>
            </a:pPr>
            <a:endParaRPr lang="en-US" sz="1800" dirty="0"/>
          </a:p>
          <a:p>
            <a:pPr marL="182880" indent="-182880">
              <a:buFont typeface="Arial" panose="020B0604020202020204" pitchFamily="34" charset="0"/>
              <a:buChar char="•"/>
            </a:pPr>
            <a:r>
              <a:rPr lang="en-US" sz="1800" dirty="0"/>
              <a:t>Uses “All the wires, all the time”</a:t>
            </a:r>
          </a:p>
          <a:p>
            <a:pPr marL="182880" indent="-182880">
              <a:buFont typeface="Arial" panose="020B0604020202020204" pitchFamily="34" charset="0"/>
              <a:buChar char="•"/>
            </a:pPr>
            <a:endParaRPr lang="en-US" sz="1800" dirty="0"/>
          </a:p>
          <a:p>
            <a:pPr marL="182880" indent="-182880">
              <a:buFont typeface="Arial" panose="020B0604020202020204" pitchFamily="34" charset="0"/>
              <a:buChar char="•"/>
            </a:pPr>
            <a:r>
              <a:rPr lang="en-US" sz="1800" dirty="0"/>
              <a:t>But uses linear communication, not log-p complexity collectives</a:t>
            </a:r>
          </a:p>
        </p:txBody>
      </p:sp>
      <p:sp>
        <p:nvSpPr>
          <p:cNvPr id="5" name="TextBox 4">
            <a:extLst>
              <a:ext uri="{FF2B5EF4-FFF2-40B4-BE49-F238E27FC236}">
                <a16:creationId xmlns:a16="http://schemas.microsoft.com/office/drawing/2014/main" id="{F66195CE-6DEB-9278-4A50-D4044595BB0D}"/>
              </a:ext>
            </a:extLst>
          </p:cNvPr>
          <p:cNvSpPr txBox="1"/>
          <p:nvPr/>
        </p:nvSpPr>
        <p:spPr>
          <a:xfrm>
            <a:off x="1027521" y="4776606"/>
            <a:ext cx="7466029" cy="307777"/>
          </a:xfrm>
          <a:prstGeom prst="rect">
            <a:avLst/>
          </a:prstGeom>
          <a:solidFill>
            <a:schemeClr val="accent1">
              <a:lumMod val="75000"/>
            </a:schemeClr>
          </a:solidFill>
        </p:spPr>
        <p:txBody>
          <a:bodyPr wrap="square">
            <a:spAutoFit/>
          </a:bodyPr>
          <a:lstStyle/>
          <a:p>
            <a:r>
              <a:rPr lang="en-US" sz="1400" b="0" i="0" u="none" strike="noStrike" dirty="0">
                <a:solidFill>
                  <a:schemeClr val="bg1"/>
                </a:solidFill>
                <a:effectLst/>
                <a:latin typeface="+mn-lt"/>
              </a:rPr>
              <a:t>Marquita, Ellis, Giulia </a:t>
            </a:r>
            <a:r>
              <a:rPr lang="en-US" sz="1400" b="0" i="0" u="none" strike="noStrike" dirty="0" err="1">
                <a:solidFill>
                  <a:schemeClr val="bg1"/>
                </a:solidFill>
                <a:effectLst/>
                <a:latin typeface="+mn-lt"/>
              </a:rPr>
              <a:t>Guidi</a:t>
            </a:r>
            <a:r>
              <a:rPr lang="en-US" sz="1400" b="0" i="0" u="none" strike="noStrike" dirty="0">
                <a:solidFill>
                  <a:schemeClr val="bg1"/>
                </a:solidFill>
                <a:effectLst/>
                <a:latin typeface="+mn-lt"/>
              </a:rPr>
              <a:t>, et al. “</a:t>
            </a:r>
            <a:r>
              <a:rPr lang="en-US" sz="1400" b="0" i="0" u="none" strike="noStrike" dirty="0" err="1">
                <a:solidFill>
                  <a:schemeClr val="bg1"/>
                </a:solidFill>
                <a:effectLst/>
                <a:latin typeface="+mn-lt"/>
              </a:rPr>
              <a:t>DiBELLA</a:t>
            </a:r>
            <a:r>
              <a:rPr lang="en-US" sz="1400" b="0" i="0" u="none" strike="noStrike" dirty="0">
                <a:solidFill>
                  <a:schemeClr val="bg1"/>
                </a:solidFill>
                <a:effectLst/>
                <a:latin typeface="+mn-lt"/>
              </a:rPr>
              <a:t>….” ICPP ‘19</a:t>
            </a:r>
            <a:endParaRPr lang="en-US" dirty="0">
              <a:solidFill>
                <a:schemeClr val="bg1"/>
              </a:solidFill>
              <a:latin typeface="+mn-lt"/>
            </a:endParaRPr>
          </a:p>
        </p:txBody>
      </p:sp>
    </p:spTree>
    <p:extLst>
      <p:ext uri="{BB962C8B-B14F-4D97-AF65-F5344CB8AC3E}">
        <p14:creationId xmlns:p14="http://schemas.microsoft.com/office/powerpoint/2010/main" val="4058737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D640-1435-434D-BB04-CCC330909767}"/>
              </a:ext>
            </a:extLst>
          </p:cNvPr>
          <p:cNvSpPr>
            <a:spLocks noGrp="1"/>
          </p:cNvSpPr>
          <p:nvPr>
            <p:ph type="title"/>
          </p:nvPr>
        </p:nvSpPr>
        <p:spPr/>
        <p:txBody>
          <a:bodyPr/>
          <a:lstStyle/>
          <a:p>
            <a:r>
              <a:rPr lang="en-US" sz="2800" dirty="0"/>
              <a:t>Avoid Communication, Maximize Parallelism</a:t>
            </a:r>
          </a:p>
        </p:txBody>
      </p:sp>
      <p:sp>
        <p:nvSpPr>
          <p:cNvPr id="5" name="Oval 4">
            <a:extLst>
              <a:ext uri="{FF2B5EF4-FFF2-40B4-BE49-F238E27FC236}">
                <a16:creationId xmlns:a16="http://schemas.microsoft.com/office/drawing/2014/main" id="{C57629AC-8DD3-244E-95EE-CCEE67A49A03}"/>
              </a:ext>
            </a:extLst>
          </p:cNvPr>
          <p:cNvSpPr/>
          <p:nvPr/>
        </p:nvSpPr>
        <p:spPr>
          <a:xfrm>
            <a:off x="418460" y="1894310"/>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a:extLst>
              <a:ext uri="{FF2B5EF4-FFF2-40B4-BE49-F238E27FC236}">
                <a16:creationId xmlns:a16="http://schemas.microsoft.com/office/drawing/2014/main" id="{E3463C35-7F67-CD48-9BAA-AE71B7D84781}"/>
              </a:ext>
            </a:extLst>
          </p:cNvPr>
          <p:cNvSpPr/>
          <p:nvPr/>
        </p:nvSpPr>
        <p:spPr>
          <a:xfrm>
            <a:off x="673496" y="1894310"/>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Oval 9">
            <a:extLst>
              <a:ext uri="{FF2B5EF4-FFF2-40B4-BE49-F238E27FC236}">
                <a16:creationId xmlns:a16="http://schemas.microsoft.com/office/drawing/2014/main" id="{296B37DF-924B-524E-A1D1-81F15207624F}"/>
              </a:ext>
            </a:extLst>
          </p:cNvPr>
          <p:cNvSpPr/>
          <p:nvPr/>
        </p:nvSpPr>
        <p:spPr>
          <a:xfrm>
            <a:off x="947195" y="1894310"/>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Oval 11">
            <a:extLst>
              <a:ext uri="{FF2B5EF4-FFF2-40B4-BE49-F238E27FC236}">
                <a16:creationId xmlns:a16="http://schemas.microsoft.com/office/drawing/2014/main" id="{39FEAFF1-2DBC-834D-A5AE-E99989903983}"/>
              </a:ext>
            </a:extLst>
          </p:cNvPr>
          <p:cNvSpPr/>
          <p:nvPr/>
        </p:nvSpPr>
        <p:spPr>
          <a:xfrm>
            <a:off x="1224002" y="1894310"/>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3AEF27DD-B894-B540-AE47-FDAA97386265}"/>
              </a:ext>
            </a:extLst>
          </p:cNvPr>
          <p:cNvSpPr/>
          <p:nvPr/>
        </p:nvSpPr>
        <p:spPr>
          <a:xfrm>
            <a:off x="1531913" y="1897421"/>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Oval 13">
            <a:extLst>
              <a:ext uri="{FF2B5EF4-FFF2-40B4-BE49-F238E27FC236}">
                <a16:creationId xmlns:a16="http://schemas.microsoft.com/office/drawing/2014/main" id="{E65ADA61-25DD-A44C-BF09-B6F57DA709FB}"/>
              </a:ext>
            </a:extLst>
          </p:cNvPr>
          <p:cNvSpPr/>
          <p:nvPr/>
        </p:nvSpPr>
        <p:spPr>
          <a:xfrm>
            <a:off x="1786949" y="1897421"/>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DE925459-0BE5-BE49-8EA3-C77369471596}"/>
              </a:ext>
            </a:extLst>
          </p:cNvPr>
          <p:cNvSpPr/>
          <p:nvPr/>
        </p:nvSpPr>
        <p:spPr>
          <a:xfrm>
            <a:off x="2060648" y="1897421"/>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Oval 15">
            <a:extLst>
              <a:ext uri="{FF2B5EF4-FFF2-40B4-BE49-F238E27FC236}">
                <a16:creationId xmlns:a16="http://schemas.microsoft.com/office/drawing/2014/main" id="{AD9F3722-D20D-C84B-A712-9E5C6E1C4D43}"/>
              </a:ext>
            </a:extLst>
          </p:cNvPr>
          <p:cNvSpPr/>
          <p:nvPr/>
        </p:nvSpPr>
        <p:spPr>
          <a:xfrm>
            <a:off x="2337455" y="1897421"/>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Oval 16">
            <a:extLst>
              <a:ext uri="{FF2B5EF4-FFF2-40B4-BE49-F238E27FC236}">
                <a16:creationId xmlns:a16="http://schemas.microsoft.com/office/drawing/2014/main" id="{16338B5A-0D37-4D46-A66F-9832B6744B7C}"/>
              </a:ext>
            </a:extLst>
          </p:cNvPr>
          <p:cNvSpPr/>
          <p:nvPr/>
        </p:nvSpPr>
        <p:spPr>
          <a:xfrm>
            <a:off x="2660916" y="1906751"/>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Oval 17">
            <a:extLst>
              <a:ext uri="{FF2B5EF4-FFF2-40B4-BE49-F238E27FC236}">
                <a16:creationId xmlns:a16="http://schemas.microsoft.com/office/drawing/2014/main" id="{4F614E80-6958-B942-BC70-873692E313A3}"/>
              </a:ext>
            </a:extLst>
          </p:cNvPr>
          <p:cNvSpPr/>
          <p:nvPr/>
        </p:nvSpPr>
        <p:spPr>
          <a:xfrm>
            <a:off x="2915954" y="1906751"/>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Oval 18">
            <a:extLst>
              <a:ext uri="{FF2B5EF4-FFF2-40B4-BE49-F238E27FC236}">
                <a16:creationId xmlns:a16="http://schemas.microsoft.com/office/drawing/2014/main" id="{49F5B8DB-B7ED-BF41-8DF8-A581DF9C9AC7}"/>
              </a:ext>
            </a:extLst>
          </p:cNvPr>
          <p:cNvSpPr/>
          <p:nvPr/>
        </p:nvSpPr>
        <p:spPr>
          <a:xfrm>
            <a:off x="3189651" y="1906751"/>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2B79E08F-79CB-A743-A968-5F35B1BE3E8A}"/>
              </a:ext>
            </a:extLst>
          </p:cNvPr>
          <p:cNvSpPr/>
          <p:nvPr/>
        </p:nvSpPr>
        <p:spPr>
          <a:xfrm>
            <a:off x="3466458" y="1906751"/>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Oval 20">
            <a:extLst>
              <a:ext uri="{FF2B5EF4-FFF2-40B4-BE49-F238E27FC236}">
                <a16:creationId xmlns:a16="http://schemas.microsoft.com/office/drawing/2014/main" id="{E36CC0E4-8A79-9A42-8C66-1F4AA5B767DF}"/>
              </a:ext>
            </a:extLst>
          </p:cNvPr>
          <p:cNvSpPr/>
          <p:nvPr/>
        </p:nvSpPr>
        <p:spPr>
          <a:xfrm>
            <a:off x="3801116" y="1897421"/>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Oval 21">
            <a:extLst>
              <a:ext uri="{FF2B5EF4-FFF2-40B4-BE49-F238E27FC236}">
                <a16:creationId xmlns:a16="http://schemas.microsoft.com/office/drawing/2014/main" id="{FEA9080C-0FFD-9E49-BD9A-365B43C7C5EB}"/>
              </a:ext>
            </a:extLst>
          </p:cNvPr>
          <p:cNvSpPr/>
          <p:nvPr/>
        </p:nvSpPr>
        <p:spPr>
          <a:xfrm>
            <a:off x="4056153" y="1897421"/>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Oval 22">
            <a:extLst>
              <a:ext uri="{FF2B5EF4-FFF2-40B4-BE49-F238E27FC236}">
                <a16:creationId xmlns:a16="http://schemas.microsoft.com/office/drawing/2014/main" id="{9A4DADDF-0796-0349-A8F8-0FD193085BE3}"/>
              </a:ext>
            </a:extLst>
          </p:cNvPr>
          <p:cNvSpPr/>
          <p:nvPr/>
        </p:nvSpPr>
        <p:spPr>
          <a:xfrm>
            <a:off x="4329851" y="1897421"/>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Oval 23">
            <a:extLst>
              <a:ext uri="{FF2B5EF4-FFF2-40B4-BE49-F238E27FC236}">
                <a16:creationId xmlns:a16="http://schemas.microsoft.com/office/drawing/2014/main" id="{A46F7819-3B85-4244-8D51-5534DCBD24D9}"/>
              </a:ext>
            </a:extLst>
          </p:cNvPr>
          <p:cNvSpPr/>
          <p:nvPr/>
        </p:nvSpPr>
        <p:spPr>
          <a:xfrm>
            <a:off x="4606658" y="1897421"/>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a:extLst>
              <a:ext uri="{FF2B5EF4-FFF2-40B4-BE49-F238E27FC236}">
                <a16:creationId xmlns:a16="http://schemas.microsoft.com/office/drawing/2014/main" id="{93483114-53E0-4042-991D-BA14577B8C09}"/>
              </a:ext>
            </a:extLst>
          </p:cNvPr>
          <p:cNvSpPr txBox="1"/>
          <p:nvPr/>
        </p:nvSpPr>
        <p:spPr>
          <a:xfrm>
            <a:off x="576469" y="1054360"/>
            <a:ext cx="9355652" cy="369332"/>
          </a:xfrm>
          <a:prstGeom prst="rect">
            <a:avLst/>
          </a:prstGeom>
          <a:noFill/>
        </p:spPr>
        <p:txBody>
          <a:bodyPr wrap="square" rtlCol="0">
            <a:spAutoFit/>
          </a:bodyPr>
          <a:lstStyle/>
          <a:p>
            <a:r>
              <a:rPr lang="en-US" sz="1800" dirty="0"/>
              <a:t>Compute on all pairs of particles or strings, or…</a:t>
            </a:r>
          </a:p>
        </p:txBody>
      </p:sp>
      <p:sp>
        <p:nvSpPr>
          <p:cNvPr id="26" name="TextBox 25">
            <a:extLst>
              <a:ext uri="{FF2B5EF4-FFF2-40B4-BE49-F238E27FC236}">
                <a16:creationId xmlns:a16="http://schemas.microsoft.com/office/drawing/2014/main" id="{BEE15EB5-6AA3-544F-982D-A62CEAEFA75C}"/>
              </a:ext>
            </a:extLst>
          </p:cNvPr>
          <p:cNvSpPr txBox="1"/>
          <p:nvPr/>
        </p:nvSpPr>
        <p:spPr>
          <a:xfrm>
            <a:off x="1161020" y="1474295"/>
            <a:ext cx="2069797" cy="369332"/>
          </a:xfrm>
          <a:prstGeom prst="rect">
            <a:avLst/>
          </a:prstGeom>
          <a:noFill/>
        </p:spPr>
        <p:txBody>
          <a:bodyPr wrap="none" rtlCol="0">
            <a:spAutoFit/>
          </a:bodyPr>
          <a:lstStyle/>
          <a:p>
            <a:r>
              <a:rPr lang="en-US" sz="1800" b="1" dirty="0"/>
              <a:t>Obvious solution</a:t>
            </a:r>
          </a:p>
        </p:txBody>
      </p:sp>
      <p:sp>
        <p:nvSpPr>
          <p:cNvPr id="27" name="TextBox 26">
            <a:extLst>
              <a:ext uri="{FF2B5EF4-FFF2-40B4-BE49-F238E27FC236}">
                <a16:creationId xmlns:a16="http://schemas.microsoft.com/office/drawing/2014/main" id="{D520F3A5-10D3-224B-A40C-339F47328D3E}"/>
              </a:ext>
            </a:extLst>
          </p:cNvPr>
          <p:cNvSpPr txBox="1"/>
          <p:nvPr/>
        </p:nvSpPr>
        <p:spPr>
          <a:xfrm>
            <a:off x="463421" y="2286965"/>
            <a:ext cx="3659976" cy="646331"/>
          </a:xfrm>
          <a:prstGeom prst="rect">
            <a:avLst/>
          </a:prstGeom>
          <a:noFill/>
        </p:spPr>
        <p:txBody>
          <a:bodyPr wrap="none" rtlCol="0">
            <a:spAutoFit/>
          </a:bodyPr>
          <a:lstStyle/>
          <a:p>
            <a:r>
              <a:rPr lang="en-US" sz="1800" dirty="0"/>
              <a:t>16 particles on 8 processors</a:t>
            </a:r>
          </a:p>
          <a:p>
            <a:r>
              <a:rPr lang="en-US" sz="1800" dirty="0"/>
              <a:t>Pass all particles around (p steps)</a:t>
            </a:r>
          </a:p>
        </p:txBody>
      </p:sp>
      <p:sp>
        <p:nvSpPr>
          <p:cNvPr id="28" name="TextBox 27">
            <a:extLst>
              <a:ext uri="{FF2B5EF4-FFF2-40B4-BE49-F238E27FC236}">
                <a16:creationId xmlns:a16="http://schemas.microsoft.com/office/drawing/2014/main" id="{881CA329-D894-284F-95E8-B06749588916}"/>
              </a:ext>
            </a:extLst>
          </p:cNvPr>
          <p:cNvSpPr txBox="1"/>
          <p:nvPr/>
        </p:nvSpPr>
        <p:spPr>
          <a:xfrm>
            <a:off x="4634881" y="4018596"/>
            <a:ext cx="4348064" cy="646331"/>
          </a:xfrm>
          <a:prstGeom prst="rect">
            <a:avLst/>
          </a:prstGeom>
          <a:noFill/>
        </p:spPr>
        <p:txBody>
          <a:bodyPr wrap="square" rtlCol="0">
            <a:spAutoFit/>
          </a:bodyPr>
          <a:lstStyle/>
          <a:p>
            <a:r>
              <a:rPr lang="en-US" sz="1800" dirty="0"/>
              <a:t>c = 4 copies of particles</a:t>
            </a:r>
          </a:p>
          <a:p>
            <a:r>
              <a:rPr lang="en-US" sz="1800"/>
              <a:t>       8 </a:t>
            </a:r>
            <a:r>
              <a:rPr lang="en-US" sz="1800" dirty="0"/>
              <a:t>particles on each</a:t>
            </a:r>
          </a:p>
        </p:txBody>
      </p:sp>
      <p:sp>
        <p:nvSpPr>
          <p:cNvPr id="29" name="TextBox 28">
            <a:extLst>
              <a:ext uri="{FF2B5EF4-FFF2-40B4-BE49-F238E27FC236}">
                <a16:creationId xmlns:a16="http://schemas.microsoft.com/office/drawing/2014/main" id="{167BCE4F-CC24-124A-B8D6-BAC1F24159EE}"/>
              </a:ext>
            </a:extLst>
          </p:cNvPr>
          <p:cNvSpPr txBox="1"/>
          <p:nvPr/>
        </p:nvSpPr>
        <p:spPr>
          <a:xfrm>
            <a:off x="5617422" y="2166644"/>
            <a:ext cx="1813317" cy="369332"/>
          </a:xfrm>
          <a:prstGeom prst="rect">
            <a:avLst/>
          </a:prstGeom>
          <a:noFill/>
        </p:spPr>
        <p:txBody>
          <a:bodyPr wrap="none" rtlCol="0">
            <a:spAutoFit/>
          </a:bodyPr>
          <a:lstStyle/>
          <a:p>
            <a:r>
              <a:rPr lang="en-US" sz="1800" b="1" dirty="0"/>
              <a:t>Better solution</a:t>
            </a:r>
          </a:p>
        </p:txBody>
      </p:sp>
      <p:graphicFrame>
        <p:nvGraphicFramePr>
          <p:cNvPr id="62" name="Table 61">
            <a:extLst>
              <a:ext uri="{FF2B5EF4-FFF2-40B4-BE49-F238E27FC236}">
                <a16:creationId xmlns:a16="http://schemas.microsoft.com/office/drawing/2014/main" id="{F7AF0733-EAA5-5848-9350-3C02E36A9378}"/>
              </a:ext>
            </a:extLst>
          </p:cNvPr>
          <p:cNvGraphicFramePr>
            <a:graphicFrameLocks noGrp="1"/>
          </p:cNvGraphicFramePr>
          <p:nvPr/>
        </p:nvGraphicFramePr>
        <p:xfrm>
          <a:off x="306491" y="1827570"/>
          <a:ext cx="4572000" cy="37084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08746703"/>
                    </a:ext>
                  </a:extLst>
                </a:gridCol>
                <a:gridCol w="571500">
                  <a:extLst>
                    <a:ext uri="{9D8B030D-6E8A-4147-A177-3AD203B41FA5}">
                      <a16:colId xmlns:a16="http://schemas.microsoft.com/office/drawing/2014/main" val="4063622321"/>
                    </a:ext>
                  </a:extLst>
                </a:gridCol>
                <a:gridCol w="571500">
                  <a:extLst>
                    <a:ext uri="{9D8B030D-6E8A-4147-A177-3AD203B41FA5}">
                      <a16:colId xmlns:a16="http://schemas.microsoft.com/office/drawing/2014/main" val="2499671590"/>
                    </a:ext>
                  </a:extLst>
                </a:gridCol>
                <a:gridCol w="571500">
                  <a:extLst>
                    <a:ext uri="{9D8B030D-6E8A-4147-A177-3AD203B41FA5}">
                      <a16:colId xmlns:a16="http://schemas.microsoft.com/office/drawing/2014/main" val="3485822219"/>
                    </a:ext>
                  </a:extLst>
                </a:gridCol>
                <a:gridCol w="571500">
                  <a:extLst>
                    <a:ext uri="{9D8B030D-6E8A-4147-A177-3AD203B41FA5}">
                      <a16:colId xmlns:a16="http://schemas.microsoft.com/office/drawing/2014/main" val="556171589"/>
                    </a:ext>
                  </a:extLst>
                </a:gridCol>
                <a:gridCol w="571500">
                  <a:extLst>
                    <a:ext uri="{9D8B030D-6E8A-4147-A177-3AD203B41FA5}">
                      <a16:colId xmlns:a16="http://schemas.microsoft.com/office/drawing/2014/main" val="2815437356"/>
                    </a:ext>
                  </a:extLst>
                </a:gridCol>
                <a:gridCol w="571500">
                  <a:extLst>
                    <a:ext uri="{9D8B030D-6E8A-4147-A177-3AD203B41FA5}">
                      <a16:colId xmlns:a16="http://schemas.microsoft.com/office/drawing/2014/main" val="1315873050"/>
                    </a:ext>
                  </a:extLst>
                </a:gridCol>
                <a:gridCol w="571500">
                  <a:extLst>
                    <a:ext uri="{9D8B030D-6E8A-4147-A177-3AD203B41FA5}">
                      <a16:colId xmlns:a16="http://schemas.microsoft.com/office/drawing/2014/main" val="1871907718"/>
                    </a:ext>
                  </a:extLst>
                </a:gridCol>
              </a:tblGrid>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7702033"/>
                  </a:ext>
                </a:extLst>
              </a:tr>
            </a:tbl>
          </a:graphicData>
        </a:graphic>
      </p:graphicFrame>
      <p:graphicFrame>
        <p:nvGraphicFramePr>
          <p:cNvPr id="63" name="Table 62">
            <a:extLst>
              <a:ext uri="{FF2B5EF4-FFF2-40B4-BE49-F238E27FC236}">
                <a16:creationId xmlns:a16="http://schemas.microsoft.com/office/drawing/2014/main" id="{6C27C2B3-4201-3E4A-B0F0-C6F75454CED1}"/>
              </a:ext>
            </a:extLst>
          </p:cNvPr>
          <p:cNvGraphicFramePr>
            <a:graphicFrameLocks noGrp="1"/>
          </p:cNvGraphicFramePr>
          <p:nvPr/>
        </p:nvGraphicFramePr>
        <p:xfrm>
          <a:off x="4454420" y="2511556"/>
          <a:ext cx="4587552" cy="1483360"/>
        </p:xfrm>
        <a:graphic>
          <a:graphicData uri="http://schemas.openxmlformats.org/drawingml/2006/table">
            <a:tbl>
              <a:tblPr firstRow="1" bandRow="1">
                <a:tableStyleId>{5C22544A-7EE6-4342-B048-85BDC9FD1C3A}</a:tableStyleId>
              </a:tblPr>
              <a:tblGrid>
                <a:gridCol w="2293776">
                  <a:extLst>
                    <a:ext uri="{9D8B030D-6E8A-4147-A177-3AD203B41FA5}">
                      <a16:colId xmlns:a16="http://schemas.microsoft.com/office/drawing/2014/main" val="556171589"/>
                    </a:ext>
                  </a:extLst>
                </a:gridCol>
                <a:gridCol w="2293776">
                  <a:extLst>
                    <a:ext uri="{9D8B030D-6E8A-4147-A177-3AD203B41FA5}">
                      <a16:colId xmlns:a16="http://schemas.microsoft.com/office/drawing/2014/main" val="2815437356"/>
                    </a:ext>
                  </a:extLst>
                </a:gridCol>
              </a:tblGrid>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7702033"/>
                  </a:ext>
                </a:extLst>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015638"/>
                  </a:ext>
                </a:extLst>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237588"/>
                  </a:ext>
                </a:extLst>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685747"/>
                  </a:ext>
                </a:extLst>
              </a:tr>
            </a:tbl>
          </a:graphicData>
        </a:graphic>
      </p:graphicFrame>
      <p:sp>
        <p:nvSpPr>
          <p:cNvPr id="67" name="Oval 66">
            <a:extLst>
              <a:ext uri="{FF2B5EF4-FFF2-40B4-BE49-F238E27FC236}">
                <a16:creationId xmlns:a16="http://schemas.microsoft.com/office/drawing/2014/main" id="{C2159E49-3E8D-A346-BD07-2C0807F01C22}"/>
              </a:ext>
            </a:extLst>
          </p:cNvPr>
          <p:cNvSpPr/>
          <p:nvPr/>
        </p:nvSpPr>
        <p:spPr>
          <a:xfrm>
            <a:off x="4558107" y="2630870"/>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8" name="Oval 67">
            <a:extLst>
              <a:ext uri="{FF2B5EF4-FFF2-40B4-BE49-F238E27FC236}">
                <a16:creationId xmlns:a16="http://schemas.microsoft.com/office/drawing/2014/main" id="{6F86DD02-1257-DF44-B614-8929D104D054}"/>
              </a:ext>
            </a:extLst>
          </p:cNvPr>
          <p:cNvSpPr/>
          <p:nvPr/>
        </p:nvSpPr>
        <p:spPr>
          <a:xfrm>
            <a:off x="4813144" y="2630870"/>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Oval 68">
            <a:extLst>
              <a:ext uri="{FF2B5EF4-FFF2-40B4-BE49-F238E27FC236}">
                <a16:creationId xmlns:a16="http://schemas.microsoft.com/office/drawing/2014/main" id="{04F9C262-BF84-EF4D-9E2E-40B414EA5846}"/>
              </a:ext>
            </a:extLst>
          </p:cNvPr>
          <p:cNvSpPr/>
          <p:nvPr/>
        </p:nvSpPr>
        <p:spPr>
          <a:xfrm>
            <a:off x="5086842" y="2630870"/>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0" name="Oval 69">
            <a:extLst>
              <a:ext uri="{FF2B5EF4-FFF2-40B4-BE49-F238E27FC236}">
                <a16:creationId xmlns:a16="http://schemas.microsoft.com/office/drawing/2014/main" id="{0A207413-959E-8A42-B9D4-905E75A02C33}"/>
              </a:ext>
            </a:extLst>
          </p:cNvPr>
          <p:cNvSpPr/>
          <p:nvPr/>
        </p:nvSpPr>
        <p:spPr>
          <a:xfrm>
            <a:off x="5363649" y="2630870"/>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Oval 70">
            <a:extLst>
              <a:ext uri="{FF2B5EF4-FFF2-40B4-BE49-F238E27FC236}">
                <a16:creationId xmlns:a16="http://schemas.microsoft.com/office/drawing/2014/main" id="{FC96D570-BF9F-5B4B-9578-ACACDEBC5099}"/>
              </a:ext>
            </a:extLst>
          </p:cNvPr>
          <p:cNvSpPr/>
          <p:nvPr/>
        </p:nvSpPr>
        <p:spPr>
          <a:xfrm>
            <a:off x="5671560" y="2633981"/>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 name="Oval 71">
            <a:extLst>
              <a:ext uri="{FF2B5EF4-FFF2-40B4-BE49-F238E27FC236}">
                <a16:creationId xmlns:a16="http://schemas.microsoft.com/office/drawing/2014/main" id="{B90D6E02-AEF4-0847-897A-5D796EFEA70D}"/>
              </a:ext>
            </a:extLst>
          </p:cNvPr>
          <p:cNvSpPr/>
          <p:nvPr/>
        </p:nvSpPr>
        <p:spPr>
          <a:xfrm>
            <a:off x="5926597" y="2633981"/>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3" name="Oval 72">
            <a:extLst>
              <a:ext uri="{FF2B5EF4-FFF2-40B4-BE49-F238E27FC236}">
                <a16:creationId xmlns:a16="http://schemas.microsoft.com/office/drawing/2014/main" id="{FDB5C0CC-6870-794D-B815-3145FF453055}"/>
              </a:ext>
            </a:extLst>
          </p:cNvPr>
          <p:cNvSpPr/>
          <p:nvPr/>
        </p:nvSpPr>
        <p:spPr>
          <a:xfrm>
            <a:off x="6200295" y="2633981"/>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Oval 73">
            <a:extLst>
              <a:ext uri="{FF2B5EF4-FFF2-40B4-BE49-F238E27FC236}">
                <a16:creationId xmlns:a16="http://schemas.microsoft.com/office/drawing/2014/main" id="{FCD3C089-2938-4A4E-A37D-5F948C809C2A}"/>
              </a:ext>
            </a:extLst>
          </p:cNvPr>
          <p:cNvSpPr/>
          <p:nvPr/>
        </p:nvSpPr>
        <p:spPr>
          <a:xfrm>
            <a:off x="6477102" y="2633981"/>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5" name="Oval 74">
            <a:extLst>
              <a:ext uri="{FF2B5EF4-FFF2-40B4-BE49-F238E27FC236}">
                <a16:creationId xmlns:a16="http://schemas.microsoft.com/office/drawing/2014/main" id="{CFD86934-FA3C-3A4E-968B-65AF88B91198}"/>
              </a:ext>
            </a:extLst>
          </p:cNvPr>
          <p:cNvSpPr/>
          <p:nvPr/>
        </p:nvSpPr>
        <p:spPr>
          <a:xfrm>
            <a:off x="6800564" y="2643311"/>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Oval 75">
            <a:extLst>
              <a:ext uri="{FF2B5EF4-FFF2-40B4-BE49-F238E27FC236}">
                <a16:creationId xmlns:a16="http://schemas.microsoft.com/office/drawing/2014/main" id="{75199B04-007A-BA4F-87B6-CAB11A87A37D}"/>
              </a:ext>
            </a:extLst>
          </p:cNvPr>
          <p:cNvSpPr/>
          <p:nvPr/>
        </p:nvSpPr>
        <p:spPr>
          <a:xfrm>
            <a:off x="7055601" y="2643311"/>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Oval 76">
            <a:extLst>
              <a:ext uri="{FF2B5EF4-FFF2-40B4-BE49-F238E27FC236}">
                <a16:creationId xmlns:a16="http://schemas.microsoft.com/office/drawing/2014/main" id="{A4364638-D8E4-0B4D-AC3D-3929F96FD0DB}"/>
              </a:ext>
            </a:extLst>
          </p:cNvPr>
          <p:cNvSpPr/>
          <p:nvPr/>
        </p:nvSpPr>
        <p:spPr>
          <a:xfrm>
            <a:off x="7329299" y="2643311"/>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8" name="Oval 77">
            <a:extLst>
              <a:ext uri="{FF2B5EF4-FFF2-40B4-BE49-F238E27FC236}">
                <a16:creationId xmlns:a16="http://schemas.microsoft.com/office/drawing/2014/main" id="{B6906D57-F8CD-BC46-ABCE-A142217CC6C4}"/>
              </a:ext>
            </a:extLst>
          </p:cNvPr>
          <p:cNvSpPr/>
          <p:nvPr/>
        </p:nvSpPr>
        <p:spPr>
          <a:xfrm>
            <a:off x="7606106" y="2643311"/>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Oval 78">
            <a:extLst>
              <a:ext uri="{FF2B5EF4-FFF2-40B4-BE49-F238E27FC236}">
                <a16:creationId xmlns:a16="http://schemas.microsoft.com/office/drawing/2014/main" id="{F6EC2A8B-98DE-D446-A949-E7131ABBFABE}"/>
              </a:ext>
            </a:extLst>
          </p:cNvPr>
          <p:cNvSpPr/>
          <p:nvPr/>
        </p:nvSpPr>
        <p:spPr>
          <a:xfrm>
            <a:off x="7940764" y="2633980"/>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Oval 79">
            <a:extLst>
              <a:ext uri="{FF2B5EF4-FFF2-40B4-BE49-F238E27FC236}">
                <a16:creationId xmlns:a16="http://schemas.microsoft.com/office/drawing/2014/main" id="{383F1440-8155-224E-8593-169F425781C1}"/>
              </a:ext>
            </a:extLst>
          </p:cNvPr>
          <p:cNvSpPr/>
          <p:nvPr/>
        </p:nvSpPr>
        <p:spPr>
          <a:xfrm>
            <a:off x="8195801" y="2633980"/>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Oval 80">
            <a:extLst>
              <a:ext uri="{FF2B5EF4-FFF2-40B4-BE49-F238E27FC236}">
                <a16:creationId xmlns:a16="http://schemas.microsoft.com/office/drawing/2014/main" id="{E0D37088-3E8D-DD43-946F-41C54A4C5C0B}"/>
              </a:ext>
            </a:extLst>
          </p:cNvPr>
          <p:cNvSpPr/>
          <p:nvPr/>
        </p:nvSpPr>
        <p:spPr>
          <a:xfrm>
            <a:off x="8469499" y="2633980"/>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Oval 81">
            <a:extLst>
              <a:ext uri="{FF2B5EF4-FFF2-40B4-BE49-F238E27FC236}">
                <a16:creationId xmlns:a16="http://schemas.microsoft.com/office/drawing/2014/main" id="{D49D697C-E22B-AE4B-9750-D99801BC0325}"/>
              </a:ext>
            </a:extLst>
          </p:cNvPr>
          <p:cNvSpPr/>
          <p:nvPr/>
        </p:nvSpPr>
        <p:spPr>
          <a:xfrm>
            <a:off x="8746306" y="2633980"/>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Oval 82">
            <a:extLst>
              <a:ext uri="{FF2B5EF4-FFF2-40B4-BE49-F238E27FC236}">
                <a16:creationId xmlns:a16="http://schemas.microsoft.com/office/drawing/2014/main" id="{CE4A7442-ABE8-4D48-8E04-14E06A8F6F57}"/>
              </a:ext>
            </a:extLst>
          </p:cNvPr>
          <p:cNvSpPr/>
          <p:nvPr/>
        </p:nvSpPr>
        <p:spPr>
          <a:xfrm>
            <a:off x="4602833" y="2983709"/>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Oval 83">
            <a:extLst>
              <a:ext uri="{FF2B5EF4-FFF2-40B4-BE49-F238E27FC236}">
                <a16:creationId xmlns:a16="http://schemas.microsoft.com/office/drawing/2014/main" id="{025BEE1A-A124-FF49-A497-9B712C87471F}"/>
              </a:ext>
            </a:extLst>
          </p:cNvPr>
          <p:cNvSpPr/>
          <p:nvPr/>
        </p:nvSpPr>
        <p:spPr>
          <a:xfrm>
            <a:off x="4857869" y="2983709"/>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Oval 84">
            <a:extLst>
              <a:ext uri="{FF2B5EF4-FFF2-40B4-BE49-F238E27FC236}">
                <a16:creationId xmlns:a16="http://schemas.microsoft.com/office/drawing/2014/main" id="{18F22AEC-9B17-474E-8141-AF9AA50C4D12}"/>
              </a:ext>
            </a:extLst>
          </p:cNvPr>
          <p:cNvSpPr/>
          <p:nvPr/>
        </p:nvSpPr>
        <p:spPr>
          <a:xfrm>
            <a:off x="5131568" y="2983709"/>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Oval 85">
            <a:extLst>
              <a:ext uri="{FF2B5EF4-FFF2-40B4-BE49-F238E27FC236}">
                <a16:creationId xmlns:a16="http://schemas.microsoft.com/office/drawing/2014/main" id="{AB0ED759-0313-AB49-855C-E530E06AA2AB}"/>
              </a:ext>
            </a:extLst>
          </p:cNvPr>
          <p:cNvSpPr/>
          <p:nvPr/>
        </p:nvSpPr>
        <p:spPr>
          <a:xfrm>
            <a:off x="5408375" y="2983709"/>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Oval 86">
            <a:extLst>
              <a:ext uri="{FF2B5EF4-FFF2-40B4-BE49-F238E27FC236}">
                <a16:creationId xmlns:a16="http://schemas.microsoft.com/office/drawing/2014/main" id="{ACEBE205-25A6-FE49-A1C8-EB69D93A0848}"/>
              </a:ext>
            </a:extLst>
          </p:cNvPr>
          <p:cNvSpPr/>
          <p:nvPr/>
        </p:nvSpPr>
        <p:spPr>
          <a:xfrm>
            <a:off x="5716286" y="2986820"/>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Oval 87">
            <a:extLst>
              <a:ext uri="{FF2B5EF4-FFF2-40B4-BE49-F238E27FC236}">
                <a16:creationId xmlns:a16="http://schemas.microsoft.com/office/drawing/2014/main" id="{61C6F251-0F3F-BB45-ADAB-86D9C628A034}"/>
              </a:ext>
            </a:extLst>
          </p:cNvPr>
          <p:cNvSpPr/>
          <p:nvPr/>
        </p:nvSpPr>
        <p:spPr>
          <a:xfrm>
            <a:off x="5971322" y="2986820"/>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Oval 88">
            <a:extLst>
              <a:ext uri="{FF2B5EF4-FFF2-40B4-BE49-F238E27FC236}">
                <a16:creationId xmlns:a16="http://schemas.microsoft.com/office/drawing/2014/main" id="{E811F561-FFE6-3846-B944-9E119CEFE707}"/>
              </a:ext>
            </a:extLst>
          </p:cNvPr>
          <p:cNvSpPr/>
          <p:nvPr/>
        </p:nvSpPr>
        <p:spPr>
          <a:xfrm>
            <a:off x="6245021" y="2986820"/>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Oval 89">
            <a:extLst>
              <a:ext uri="{FF2B5EF4-FFF2-40B4-BE49-F238E27FC236}">
                <a16:creationId xmlns:a16="http://schemas.microsoft.com/office/drawing/2014/main" id="{AC8FA18F-6178-A042-ACF7-1583E8AE7618}"/>
              </a:ext>
            </a:extLst>
          </p:cNvPr>
          <p:cNvSpPr/>
          <p:nvPr/>
        </p:nvSpPr>
        <p:spPr>
          <a:xfrm>
            <a:off x="6521828" y="2986820"/>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Oval 90">
            <a:extLst>
              <a:ext uri="{FF2B5EF4-FFF2-40B4-BE49-F238E27FC236}">
                <a16:creationId xmlns:a16="http://schemas.microsoft.com/office/drawing/2014/main" id="{1969A070-F4A2-EC41-9F7B-ECB9E785423C}"/>
              </a:ext>
            </a:extLst>
          </p:cNvPr>
          <p:cNvSpPr/>
          <p:nvPr/>
        </p:nvSpPr>
        <p:spPr>
          <a:xfrm>
            <a:off x="6845289" y="2996150"/>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Oval 91">
            <a:extLst>
              <a:ext uri="{FF2B5EF4-FFF2-40B4-BE49-F238E27FC236}">
                <a16:creationId xmlns:a16="http://schemas.microsoft.com/office/drawing/2014/main" id="{2CC44DB2-2F41-8A4C-9ED1-733F739FE4B0}"/>
              </a:ext>
            </a:extLst>
          </p:cNvPr>
          <p:cNvSpPr/>
          <p:nvPr/>
        </p:nvSpPr>
        <p:spPr>
          <a:xfrm>
            <a:off x="7100327" y="2996150"/>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Oval 92">
            <a:extLst>
              <a:ext uri="{FF2B5EF4-FFF2-40B4-BE49-F238E27FC236}">
                <a16:creationId xmlns:a16="http://schemas.microsoft.com/office/drawing/2014/main" id="{2C18B347-0C99-BD49-B6B9-E5BA0BEF4A91}"/>
              </a:ext>
            </a:extLst>
          </p:cNvPr>
          <p:cNvSpPr/>
          <p:nvPr/>
        </p:nvSpPr>
        <p:spPr>
          <a:xfrm>
            <a:off x="7374024" y="2996150"/>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Oval 93">
            <a:extLst>
              <a:ext uri="{FF2B5EF4-FFF2-40B4-BE49-F238E27FC236}">
                <a16:creationId xmlns:a16="http://schemas.microsoft.com/office/drawing/2014/main" id="{32873ED5-56AB-304D-BA37-0EC7267D9464}"/>
              </a:ext>
            </a:extLst>
          </p:cNvPr>
          <p:cNvSpPr/>
          <p:nvPr/>
        </p:nvSpPr>
        <p:spPr>
          <a:xfrm>
            <a:off x="7650831" y="2996150"/>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Oval 94">
            <a:extLst>
              <a:ext uri="{FF2B5EF4-FFF2-40B4-BE49-F238E27FC236}">
                <a16:creationId xmlns:a16="http://schemas.microsoft.com/office/drawing/2014/main" id="{CD52057B-0C79-2A44-8DD7-E2E1B40A4FC4}"/>
              </a:ext>
            </a:extLst>
          </p:cNvPr>
          <p:cNvSpPr/>
          <p:nvPr/>
        </p:nvSpPr>
        <p:spPr>
          <a:xfrm>
            <a:off x="7985489" y="2986819"/>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Oval 95">
            <a:extLst>
              <a:ext uri="{FF2B5EF4-FFF2-40B4-BE49-F238E27FC236}">
                <a16:creationId xmlns:a16="http://schemas.microsoft.com/office/drawing/2014/main" id="{9E0448CB-9848-254D-AC8D-BD602F426FA3}"/>
              </a:ext>
            </a:extLst>
          </p:cNvPr>
          <p:cNvSpPr/>
          <p:nvPr/>
        </p:nvSpPr>
        <p:spPr>
          <a:xfrm>
            <a:off x="8240526" y="2986819"/>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Oval 96">
            <a:extLst>
              <a:ext uri="{FF2B5EF4-FFF2-40B4-BE49-F238E27FC236}">
                <a16:creationId xmlns:a16="http://schemas.microsoft.com/office/drawing/2014/main" id="{91C02F5E-F307-FA41-BF2C-CA8EE35BBF9C}"/>
              </a:ext>
            </a:extLst>
          </p:cNvPr>
          <p:cNvSpPr/>
          <p:nvPr/>
        </p:nvSpPr>
        <p:spPr>
          <a:xfrm>
            <a:off x="8514224" y="2986819"/>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Oval 97">
            <a:extLst>
              <a:ext uri="{FF2B5EF4-FFF2-40B4-BE49-F238E27FC236}">
                <a16:creationId xmlns:a16="http://schemas.microsoft.com/office/drawing/2014/main" id="{56F84C49-5FCC-9B49-BBEA-8A2C1942F221}"/>
              </a:ext>
            </a:extLst>
          </p:cNvPr>
          <p:cNvSpPr/>
          <p:nvPr/>
        </p:nvSpPr>
        <p:spPr>
          <a:xfrm>
            <a:off x="8791031" y="2986819"/>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Oval 98">
            <a:extLst>
              <a:ext uri="{FF2B5EF4-FFF2-40B4-BE49-F238E27FC236}">
                <a16:creationId xmlns:a16="http://schemas.microsoft.com/office/drawing/2014/main" id="{6074AB44-0189-5640-9858-0A8C74ED7C9F}"/>
              </a:ext>
            </a:extLst>
          </p:cNvPr>
          <p:cNvSpPr/>
          <p:nvPr/>
        </p:nvSpPr>
        <p:spPr>
          <a:xfrm>
            <a:off x="4582955" y="3321639"/>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Oval 99">
            <a:extLst>
              <a:ext uri="{FF2B5EF4-FFF2-40B4-BE49-F238E27FC236}">
                <a16:creationId xmlns:a16="http://schemas.microsoft.com/office/drawing/2014/main" id="{0D2D0288-1F98-AE43-89AD-8B7BF52EE928}"/>
              </a:ext>
            </a:extLst>
          </p:cNvPr>
          <p:cNvSpPr/>
          <p:nvPr/>
        </p:nvSpPr>
        <p:spPr>
          <a:xfrm>
            <a:off x="4837992" y="3321639"/>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Oval 100">
            <a:extLst>
              <a:ext uri="{FF2B5EF4-FFF2-40B4-BE49-F238E27FC236}">
                <a16:creationId xmlns:a16="http://schemas.microsoft.com/office/drawing/2014/main" id="{64C5DBE6-45C6-6A4C-A401-82950677DF45}"/>
              </a:ext>
            </a:extLst>
          </p:cNvPr>
          <p:cNvSpPr/>
          <p:nvPr/>
        </p:nvSpPr>
        <p:spPr>
          <a:xfrm>
            <a:off x="5111690" y="3321639"/>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Oval 101">
            <a:extLst>
              <a:ext uri="{FF2B5EF4-FFF2-40B4-BE49-F238E27FC236}">
                <a16:creationId xmlns:a16="http://schemas.microsoft.com/office/drawing/2014/main" id="{DE3DDE78-15DB-5D40-98A5-C30ECA0697CC}"/>
              </a:ext>
            </a:extLst>
          </p:cNvPr>
          <p:cNvSpPr/>
          <p:nvPr/>
        </p:nvSpPr>
        <p:spPr>
          <a:xfrm>
            <a:off x="5388497" y="3321639"/>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Oval 102">
            <a:extLst>
              <a:ext uri="{FF2B5EF4-FFF2-40B4-BE49-F238E27FC236}">
                <a16:creationId xmlns:a16="http://schemas.microsoft.com/office/drawing/2014/main" id="{50203E27-65D1-0D48-A6B6-6E4881806F7F}"/>
              </a:ext>
            </a:extLst>
          </p:cNvPr>
          <p:cNvSpPr/>
          <p:nvPr/>
        </p:nvSpPr>
        <p:spPr>
          <a:xfrm>
            <a:off x="5696408" y="3324750"/>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Oval 103">
            <a:extLst>
              <a:ext uri="{FF2B5EF4-FFF2-40B4-BE49-F238E27FC236}">
                <a16:creationId xmlns:a16="http://schemas.microsoft.com/office/drawing/2014/main" id="{F0A1AA25-2853-B949-A299-737F90E9F7D0}"/>
              </a:ext>
            </a:extLst>
          </p:cNvPr>
          <p:cNvSpPr/>
          <p:nvPr/>
        </p:nvSpPr>
        <p:spPr>
          <a:xfrm>
            <a:off x="5951445" y="3324750"/>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Oval 104">
            <a:extLst>
              <a:ext uri="{FF2B5EF4-FFF2-40B4-BE49-F238E27FC236}">
                <a16:creationId xmlns:a16="http://schemas.microsoft.com/office/drawing/2014/main" id="{7B9BC078-FACD-874A-B681-0D7F488269E6}"/>
              </a:ext>
            </a:extLst>
          </p:cNvPr>
          <p:cNvSpPr/>
          <p:nvPr/>
        </p:nvSpPr>
        <p:spPr>
          <a:xfrm>
            <a:off x="6225143" y="3324750"/>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Oval 105">
            <a:extLst>
              <a:ext uri="{FF2B5EF4-FFF2-40B4-BE49-F238E27FC236}">
                <a16:creationId xmlns:a16="http://schemas.microsoft.com/office/drawing/2014/main" id="{940D8DB1-7A3F-2146-9570-36305CBAC97F}"/>
              </a:ext>
            </a:extLst>
          </p:cNvPr>
          <p:cNvSpPr/>
          <p:nvPr/>
        </p:nvSpPr>
        <p:spPr>
          <a:xfrm>
            <a:off x="6501950" y="3324750"/>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Oval 106">
            <a:extLst>
              <a:ext uri="{FF2B5EF4-FFF2-40B4-BE49-F238E27FC236}">
                <a16:creationId xmlns:a16="http://schemas.microsoft.com/office/drawing/2014/main" id="{0C9757DE-4D25-0B49-9754-546467FA4C47}"/>
              </a:ext>
            </a:extLst>
          </p:cNvPr>
          <p:cNvSpPr/>
          <p:nvPr/>
        </p:nvSpPr>
        <p:spPr>
          <a:xfrm>
            <a:off x="6825412" y="3334080"/>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Oval 107">
            <a:extLst>
              <a:ext uri="{FF2B5EF4-FFF2-40B4-BE49-F238E27FC236}">
                <a16:creationId xmlns:a16="http://schemas.microsoft.com/office/drawing/2014/main" id="{0F2C675F-F4AF-5D4F-8E9A-E52246DFFE05}"/>
              </a:ext>
            </a:extLst>
          </p:cNvPr>
          <p:cNvSpPr/>
          <p:nvPr/>
        </p:nvSpPr>
        <p:spPr>
          <a:xfrm>
            <a:off x="7080449" y="3334080"/>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Oval 108">
            <a:extLst>
              <a:ext uri="{FF2B5EF4-FFF2-40B4-BE49-F238E27FC236}">
                <a16:creationId xmlns:a16="http://schemas.microsoft.com/office/drawing/2014/main" id="{A24DF7A9-1EBC-4A49-8739-923D387122AA}"/>
              </a:ext>
            </a:extLst>
          </p:cNvPr>
          <p:cNvSpPr/>
          <p:nvPr/>
        </p:nvSpPr>
        <p:spPr>
          <a:xfrm>
            <a:off x="7354147" y="3334080"/>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Oval 109">
            <a:extLst>
              <a:ext uri="{FF2B5EF4-FFF2-40B4-BE49-F238E27FC236}">
                <a16:creationId xmlns:a16="http://schemas.microsoft.com/office/drawing/2014/main" id="{0F314D29-D8B7-8944-8209-37D7BDDCBBF8}"/>
              </a:ext>
            </a:extLst>
          </p:cNvPr>
          <p:cNvSpPr/>
          <p:nvPr/>
        </p:nvSpPr>
        <p:spPr>
          <a:xfrm>
            <a:off x="7630954" y="3334080"/>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Oval 110">
            <a:extLst>
              <a:ext uri="{FF2B5EF4-FFF2-40B4-BE49-F238E27FC236}">
                <a16:creationId xmlns:a16="http://schemas.microsoft.com/office/drawing/2014/main" id="{AA08C69D-80A1-8744-A95A-6C50DB5C242F}"/>
              </a:ext>
            </a:extLst>
          </p:cNvPr>
          <p:cNvSpPr/>
          <p:nvPr/>
        </p:nvSpPr>
        <p:spPr>
          <a:xfrm>
            <a:off x="7965612" y="3324749"/>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Oval 111">
            <a:extLst>
              <a:ext uri="{FF2B5EF4-FFF2-40B4-BE49-F238E27FC236}">
                <a16:creationId xmlns:a16="http://schemas.microsoft.com/office/drawing/2014/main" id="{9C927401-D736-4B49-A4B1-A8CE1C328F80}"/>
              </a:ext>
            </a:extLst>
          </p:cNvPr>
          <p:cNvSpPr/>
          <p:nvPr/>
        </p:nvSpPr>
        <p:spPr>
          <a:xfrm>
            <a:off x="8220649" y="3324749"/>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Oval 112">
            <a:extLst>
              <a:ext uri="{FF2B5EF4-FFF2-40B4-BE49-F238E27FC236}">
                <a16:creationId xmlns:a16="http://schemas.microsoft.com/office/drawing/2014/main" id="{2B804F03-AB39-0F45-A3DD-B83A48C2B352}"/>
              </a:ext>
            </a:extLst>
          </p:cNvPr>
          <p:cNvSpPr/>
          <p:nvPr/>
        </p:nvSpPr>
        <p:spPr>
          <a:xfrm>
            <a:off x="8494347" y="3324749"/>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Oval 113">
            <a:extLst>
              <a:ext uri="{FF2B5EF4-FFF2-40B4-BE49-F238E27FC236}">
                <a16:creationId xmlns:a16="http://schemas.microsoft.com/office/drawing/2014/main" id="{2FE61B95-7958-AF42-B5F7-416FE9E4BB81}"/>
              </a:ext>
            </a:extLst>
          </p:cNvPr>
          <p:cNvSpPr/>
          <p:nvPr/>
        </p:nvSpPr>
        <p:spPr>
          <a:xfrm>
            <a:off x="8771154" y="3324749"/>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Oval 114">
            <a:extLst>
              <a:ext uri="{FF2B5EF4-FFF2-40B4-BE49-F238E27FC236}">
                <a16:creationId xmlns:a16="http://schemas.microsoft.com/office/drawing/2014/main" id="{F6D3175E-EECB-C54B-9182-041ECE86D603}"/>
              </a:ext>
            </a:extLst>
          </p:cNvPr>
          <p:cNvSpPr/>
          <p:nvPr/>
        </p:nvSpPr>
        <p:spPr>
          <a:xfrm>
            <a:off x="4582955" y="3699326"/>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Oval 115">
            <a:extLst>
              <a:ext uri="{FF2B5EF4-FFF2-40B4-BE49-F238E27FC236}">
                <a16:creationId xmlns:a16="http://schemas.microsoft.com/office/drawing/2014/main" id="{B3804457-8F41-A346-ABBF-16F2C53027EF}"/>
              </a:ext>
            </a:extLst>
          </p:cNvPr>
          <p:cNvSpPr/>
          <p:nvPr/>
        </p:nvSpPr>
        <p:spPr>
          <a:xfrm>
            <a:off x="4837992" y="3699326"/>
            <a:ext cx="182880" cy="182880"/>
          </a:xfrm>
          <a:prstGeom prst="ellipse">
            <a:avLst/>
          </a:prstGeom>
          <a:solidFill>
            <a:srgbClr val="00888D"/>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Oval 116">
            <a:extLst>
              <a:ext uri="{FF2B5EF4-FFF2-40B4-BE49-F238E27FC236}">
                <a16:creationId xmlns:a16="http://schemas.microsoft.com/office/drawing/2014/main" id="{4F11D367-FC25-1240-8CC8-59ECF839B93E}"/>
              </a:ext>
            </a:extLst>
          </p:cNvPr>
          <p:cNvSpPr/>
          <p:nvPr/>
        </p:nvSpPr>
        <p:spPr>
          <a:xfrm>
            <a:off x="5111690" y="3699326"/>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Oval 117">
            <a:extLst>
              <a:ext uri="{FF2B5EF4-FFF2-40B4-BE49-F238E27FC236}">
                <a16:creationId xmlns:a16="http://schemas.microsoft.com/office/drawing/2014/main" id="{C5519989-AAEB-0045-949B-4CA57697CA47}"/>
              </a:ext>
            </a:extLst>
          </p:cNvPr>
          <p:cNvSpPr/>
          <p:nvPr/>
        </p:nvSpPr>
        <p:spPr>
          <a:xfrm>
            <a:off x="5388497" y="3699326"/>
            <a:ext cx="182880" cy="182880"/>
          </a:xfrm>
          <a:prstGeom prst="ellipse">
            <a:avLst/>
          </a:prstGeom>
          <a:solidFill>
            <a:schemeClr val="accent5">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Oval 118">
            <a:extLst>
              <a:ext uri="{FF2B5EF4-FFF2-40B4-BE49-F238E27FC236}">
                <a16:creationId xmlns:a16="http://schemas.microsoft.com/office/drawing/2014/main" id="{604EDB44-3EEC-614D-B482-D62A7EBD18AC}"/>
              </a:ext>
            </a:extLst>
          </p:cNvPr>
          <p:cNvSpPr/>
          <p:nvPr/>
        </p:nvSpPr>
        <p:spPr>
          <a:xfrm>
            <a:off x="5696408" y="3702437"/>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0" name="Oval 119">
            <a:extLst>
              <a:ext uri="{FF2B5EF4-FFF2-40B4-BE49-F238E27FC236}">
                <a16:creationId xmlns:a16="http://schemas.microsoft.com/office/drawing/2014/main" id="{BFC5B9A1-1988-BB4A-BBDB-A3AF0B04CB20}"/>
              </a:ext>
            </a:extLst>
          </p:cNvPr>
          <p:cNvSpPr/>
          <p:nvPr/>
        </p:nvSpPr>
        <p:spPr>
          <a:xfrm>
            <a:off x="5951445" y="3702437"/>
            <a:ext cx="182880" cy="182880"/>
          </a:xfrm>
          <a:prstGeom prst="ellipse">
            <a:avLst/>
          </a:prstGeom>
          <a:solidFill>
            <a:srgbClr val="7030A0"/>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Oval 120">
            <a:extLst>
              <a:ext uri="{FF2B5EF4-FFF2-40B4-BE49-F238E27FC236}">
                <a16:creationId xmlns:a16="http://schemas.microsoft.com/office/drawing/2014/main" id="{B75E7479-A88E-3E47-B000-3F4C785D1E12}"/>
              </a:ext>
            </a:extLst>
          </p:cNvPr>
          <p:cNvSpPr/>
          <p:nvPr/>
        </p:nvSpPr>
        <p:spPr>
          <a:xfrm>
            <a:off x="6225143" y="3702437"/>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Oval 121">
            <a:extLst>
              <a:ext uri="{FF2B5EF4-FFF2-40B4-BE49-F238E27FC236}">
                <a16:creationId xmlns:a16="http://schemas.microsoft.com/office/drawing/2014/main" id="{86D95087-55AE-C64A-B1F6-0043398A7535}"/>
              </a:ext>
            </a:extLst>
          </p:cNvPr>
          <p:cNvSpPr/>
          <p:nvPr/>
        </p:nvSpPr>
        <p:spPr>
          <a:xfrm>
            <a:off x="6501950" y="3702437"/>
            <a:ext cx="182880" cy="182880"/>
          </a:xfrm>
          <a:prstGeom prst="ellipse">
            <a:avLst/>
          </a:prstGeom>
          <a:solidFill>
            <a:schemeClr val="accent4">
              <a:lumMod val="60000"/>
              <a:lumOff val="4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Oval 122">
            <a:extLst>
              <a:ext uri="{FF2B5EF4-FFF2-40B4-BE49-F238E27FC236}">
                <a16:creationId xmlns:a16="http://schemas.microsoft.com/office/drawing/2014/main" id="{D25A2282-BC7A-7249-BB98-805A8CD32A32}"/>
              </a:ext>
            </a:extLst>
          </p:cNvPr>
          <p:cNvSpPr/>
          <p:nvPr/>
        </p:nvSpPr>
        <p:spPr>
          <a:xfrm>
            <a:off x="6825412" y="3711767"/>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Oval 123">
            <a:extLst>
              <a:ext uri="{FF2B5EF4-FFF2-40B4-BE49-F238E27FC236}">
                <a16:creationId xmlns:a16="http://schemas.microsoft.com/office/drawing/2014/main" id="{0A8A4849-0CD6-A84E-9482-ABD682091EE5}"/>
              </a:ext>
            </a:extLst>
          </p:cNvPr>
          <p:cNvSpPr/>
          <p:nvPr/>
        </p:nvSpPr>
        <p:spPr>
          <a:xfrm>
            <a:off x="7080449" y="3711767"/>
            <a:ext cx="182880" cy="182880"/>
          </a:xfrm>
          <a:prstGeom prst="ellipse">
            <a:avLst/>
          </a:prstGeom>
          <a:solidFill>
            <a:schemeClr val="accent6">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Oval 124">
            <a:extLst>
              <a:ext uri="{FF2B5EF4-FFF2-40B4-BE49-F238E27FC236}">
                <a16:creationId xmlns:a16="http://schemas.microsoft.com/office/drawing/2014/main" id="{2290495A-1513-7A42-B48A-17E1299888B5}"/>
              </a:ext>
            </a:extLst>
          </p:cNvPr>
          <p:cNvSpPr/>
          <p:nvPr/>
        </p:nvSpPr>
        <p:spPr>
          <a:xfrm>
            <a:off x="7354147" y="3711767"/>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Oval 125">
            <a:extLst>
              <a:ext uri="{FF2B5EF4-FFF2-40B4-BE49-F238E27FC236}">
                <a16:creationId xmlns:a16="http://schemas.microsoft.com/office/drawing/2014/main" id="{2C8663A5-4094-044A-AAB5-DAA9EF81C61F}"/>
              </a:ext>
            </a:extLst>
          </p:cNvPr>
          <p:cNvSpPr/>
          <p:nvPr/>
        </p:nvSpPr>
        <p:spPr>
          <a:xfrm>
            <a:off x="7630954" y="3711767"/>
            <a:ext cx="182880" cy="182880"/>
          </a:xfrm>
          <a:prstGeom prst="ellipse">
            <a:avLst/>
          </a:prstGeom>
          <a:solidFill>
            <a:schemeClr val="tx2">
              <a:lumMod val="50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Oval 126">
            <a:extLst>
              <a:ext uri="{FF2B5EF4-FFF2-40B4-BE49-F238E27FC236}">
                <a16:creationId xmlns:a16="http://schemas.microsoft.com/office/drawing/2014/main" id="{67632B57-FAFB-CF49-A7DD-5B5261BA7E36}"/>
              </a:ext>
            </a:extLst>
          </p:cNvPr>
          <p:cNvSpPr/>
          <p:nvPr/>
        </p:nvSpPr>
        <p:spPr>
          <a:xfrm>
            <a:off x="7965612" y="3702436"/>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Oval 127">
            <a:extLst>
              <a:ext uri="{FF2B5EF4-FFF2-40B4-BE49-F238E27FC236}">
                <a16:creationId xmlns:a16="http://schemas.microsoft.com/office/drawing/2014/main" id="{460E259D-F320-064B-AE46-5A6C34D2945F}"/>
              </a:ext>
            </a:extLst>
          </p:cNvPr>
          <p:cNvSpPr/>
          <p:nvPr/>
        </p:nvSpPr>
        <p:spPr>
          <a:xfrm>
            <a:off x="8220649" y="3702436"/>
            <a:ext cx="182880" cy="182880"/>
          </a:xfrm>
          <a:prstGeom prst="ellipse">
            <a:avLst/>
          </a:prstGeom>
          <a:solidFill>
            <a:srgbClr val="ACD07F"/>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Oval 128">
            <a:extLst>
              <a:ext uri="{FF2B5EF4-FFF2-40B4-BE49-F238E27FC236}">
                <a16:creationId xmlns:a16="http://schemas.microsoft.com/office/drawing/2014/main" id="{CE0C46F3-7EC6-E24D-B4D4-6CC407168D26}"/>
              </a:ext>
            </a:extLst>
          </p:cNvPr>
          <p:cNvSpPr/>
          <p:nvPr/>
        </p:nvSpPr>
        <p:spPr>
          <a:xfrm>
            <a:off x="8494347" y="3702436"/>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Oval 129">
            <a:extLst>
              <a:ext uri="{FF2B5EF4-FFF2-40B4-BE49-F238E27FC236}">
                <a16:creationId xmlns:a16="http://schemas.microsoft.com/office/drawing/2014/main" id="{83464626-8D2E-6040-95FD-7613304FCDD2}"/>
              </a:ext>
            </a:extLst>
          </p:cNvPr>
          <p:cNvSpPr/>
          <p:nvPr/>
        </p:nvSpPr>
        <p:spPr>
          <a:xfrm>
            <a:off x="8771154" y="3702436"/>
            <a:ext cx="182880" cy="182880"/>
          </a:xfrm>
          <a:prstGeom prst="ellipse">
            <a:avLst/>
          </a:prstGeom>
          <a:solidFill>
            <a:schemeClr val="accent3">
              <a:lumMod val="75000"/>
            </a:schemeClr>
          </a:solidFill>
          <a:ln>
            <a:noFill/>
          </a:ln>
          <a:scene3d>
            <a:camera prst="orthographicFront"/>
            <a:lightRig rig="threePt" dir="t"/>
          </a:scene3d>
          <a:sp3d>
            <a:bevelT/>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AFAA7B2E-810F-9642-A816-2EBE5557B11E}"/>
              </a:ext>
            </a:extLst>
          </p:cNvPr>
          <p:cNvSpPr/>
          <p:nvPr/>
        </p:nvSpPr>
        <p:spPr>
          <a:xfrm>
            <a:off x="342901" y="3333585"/>
            <a:ext cx="3967842" cy="1061829"/>
          </a:xfrm>
          <a:prstGeom prst="rect">
            <a:avLst/>
          </a:prstGeom>
        </p:spPr>
        <p:txBody>
          <a:bodyPr wrap="square">
            <a:spAutoFit/>
          </a:bodyPr>
          <a:lstStyle/>
          <a:p>
            <a:r>
              <a:rPr lang="en-US" sz="2100" dirty="0">
                <a:solidFill>
                  <a:schemeClr val="tx1"/>
                </a:solidFill>
              </a:rPr>
              <a:t>Decreases </a:t>
            </a:r>
          </a:p>
          <a:p>
            <a:pPr marL="342900" indent="-342900">
              <a:buFont typeface="Arial" panose="020B0604020202020204" pitchFamily="34" charset="0"/>
              <a:buChar char="•"/>
            </a:pPr>
            <a:r>
              <a:rPr lang="en-US" sz="2100" dirty="0">
                <a:solidFill>
                  <a:schemeClr val="tx1"/>
                </a:solidFill>
              </a:rPr>
              <a:t>#messages by factor </a:t>
            </a:r>
            <a:r>
              <a:rPr lang="en-US" sz="2100" b="1" dirty="0">
                <a:solidFill>
                  <a:schemeClr val="tx1"/>
                </a:solidFill>
              </a:rPr>
              <a:t>c</a:t>
            </a:r>
            <a:r>
              <a:rPr lang="en-US" sz="2100" b="1" baseline="30000" dirty="0">
                <a:solidFill>
                  <a:schemeClr val="tx1"/>
                </a:solidFill>
              </a:rPr>
              <a:t>2</a:t>
            </a:r>
            <a:endParaRPr lang="en-US" sz="2100" dirty="0">
              <a:solidFill>
                <a:schemeClr val="tx1"/>
              </a:solidFill>
            </a:endParaRPr>
          </a:p>
          <a:p>
            <a:pPr marL="342900" indent="-342900">
              <a:buFont typeface="Arial" panose="020B0604020202020204" pitchFamily="34" charset="0"/>
              <a:buChar char="•"/>
            </a:pPr>
            <a:r>
              <a:rPr lang="en-US" sz="2100" dirty="0">
                <a:solidFill>
                  <a:schemeClr val="tx1"/>
                </a:solidFill>
              </a:rPr>
              <a:t>#volume sent by factor </a:t>
            </a:r>
            <a:r>
              <a:rPr lang="en-US" sz="2100" b="1" dirty="0">
                <a:solidFill>
                  <a:schemeClr val="tx1"/>
                </a:solidFill>
              </a:rPr>
              <a:t>c</a:t>
            </a:r>
            <a:endParaRPr lang="en-US" sz="2100" dirty="0">
              <a:solidFill>
                <a:schemeClr val="tx1"/>
              </a:solidFill>
            </a:endParaRPr>
          </a:p>
        </p:txBody>
      </p:sp>
      <p:sp>
        <p:nvSpPr>
          <p:cNvPr id="4" name="TextBox 3">
            <a:extLst>
              <a:ext uri="{FF2B5EF4-FFF2-40B4-BE49-F238E27FC236}">
                <a16:creationId xmlns:a16="http://schemas.microsoft.com/office/drawing/2014/main" id="{6E62080E-06EA-E940-B5CE-A22A99BF05FC}"/>
              </a:ext>
            </a:extLst>
          </p:cNvPr>
          <p:cNvSpPr txBox="1"/>
          <p:nvPr/>
        </p:nvSpPr>
        <p:spPr>
          <a:xfrm>
            <a:off x="935105" y="4775003"/>
            <a:ext cx="7836049" cy="307777"/>
          </a:xfrm>
          <a:prstGeom prst="rect">
            <a:avLst/>
          </a:prstGeom>
          <a:solidFill>
            <a:schemeClr val="accent1">
              <a:lumMod val="75000"/>
            </a:schemeClr>
          </a:solidFill>
        </p:spPr>
        <p:txBody>
          <a:bodyPr wrap="square">
            <a:spAutoFit/>
          </a:bodyPr>
          <a:lstStyle/>
          <a:p>
            <a:pPr algn="l"/>
            <a:r>
              <a:rPr lang="en-US" dirty="0">
                <a:solidFill>
                  <a:schemeClr val="bg1"/>
                </a:solidFill>
                <a:latin typeface="+mn-lt"/>
              </a:rPr>
              <a:t>Michael Driscoll et al, “</a:t>
            </a:r>
            <a:r>
              <a:rPr lang="en-US" i="0" u="none" strike="noStrike" dirty="0">
                <a:solidFill>
                  <a:schemeClr val="bg1"/>
                </a:solidFill>
                <a:effectLst/>
                <a:latin typeface="+mn-lt"/>
              </a:rPr>
              <a:t>A Communication-Optimal N-Body Algorithm for Direct Interactions” IPDPS ‘13</a:t>
            </a:r>
          </a:p>
        </p:txBody>
      </p:sp>
    </p:spTree>
    <p:extLst>
      <p:ext uri="{BB962C8B-B14F-4D97-AF65-F5344CB8AC3E}">
        <p14:creationId xmlns:p14="http://schemas.microsoft.com/office/powerpoint/2010/main" val="2805037828"/>
      </p:ext>
    </p:extLst>
  </p:cSld>
  <p:clrMapOvr>
    <a:masterClrMapping/>
  </p:clrMapOvr>
  <mc:AlternateContent xmlns:mc="http://schemas.openxmlformats.org/markup-compatibility/2006" xmlns:p14="http://schemas.microsoft.com/office/powerpoint/2010/main">
    <mc:Choice Requires="p14">
      <p:transition spd="slow" p14:dur="2000" advTm="46592"/>
    </mc:Choice>
    <mc:Fallback xmlns="">
      <p:transition spd="slow" advTm="4659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9E5A6B-7673-1F4F-90D2-918202A654E7}"/>
              </a:ext>
            </a:extLst>
          </p:cNvPr>
          <p:cNvSpPr>
            <a:spLocks noGrp="1"/>
          </p:cNvSpPr>
          <p:nvPr>
            <p:ph type="title"/>
          </p:nvPr>
        </p:nvSpPr>
        <p:spPr/>
        <p:txBody>
          <a:bodyPr/>
          <a:lstStyle/>
          <a:p>
            <a:r>
              <a:rPr lang="en-US" dirty="0"/>
              <a:t>1D vs 2D Algorithm on DNA “overlap”</a:t>
            </a:r>
          </a:p>
        </p:txBody>
      </p:sp>
      <p:pic>
        <p:nvPicPr>
          <p:cNvPr id="11" name="Picture 10">
            <a:extLst>
              <a:ext uri="{FF2B5EF4-FFF2-40B4-BE49-F238E27FC236}">
                <a16:creationId xmlns:a16="http://schemas.microsoft.com/office/drawing/2014/main" id="{C5F71E3A-67C4-7245-A71C-E4967E1F826B}"/>
              </a:ext>
            </a:extLst>
          </p:cNvPr>
          <p:cNvPicPr>
            <a:picLocks noChangeAspect="1"/>
          </p:cNvPicPr>
          <p:nvPr/>
        </p:nvPicPr>
        <p:blipFill>
          <a:blip r:embed="rId2"/>
          <a:stretch>
            <a:fillRect/>
          </a:stretch>
        </p:blipFill>
        <p:spPr>
          <a:xfrm>
            <a:off x="1040946" y="1114470"/>
            <a:ext cx="6600827" cy="3325270"/>
          </a:xfrm>
          <a:prstGeom prst="rect">
            <a:avLst/>
          </a:prstGeom>
        </p:spPr>
      </p:pic>
      <p:sp>
        <p:nvSpPr>
          <p:cNvPr id="12" name="Down Arrow 11">
            <a:extLst>
              <a:ext uri="{FF2B5EF4-FFF2-40B4-BE49-F238E27FC236}">
                <a16:creationId xmlns:a16="http://schemas.microsoft.com/office/drawing/2014/main" id="{7B7E3BFC-4A27-AB46-8E2E-4767D4DD296E}"/>
              </a:ext>
            </a:extLst>
          </p:cNvPr>
          <p:cNvSpPr/>
          <p:nvPr/>
        </p:nvSpPr>
        <p:spPr>
          <a:xfrm>
            <a:off x="8450036" y="2179865"/>
            <a:ext cx="587829" cy="1530803"/>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t>Lower is Better</a:t>
            </a:r>
          </a:p>
        </p:txBody>
      </p:sp>
      <p:sp>
        <p:nvSpPr>
          <p:cNvPr id="13" name="Rectangle 12">
            <a:extLst>
              <a:ext uri="{FF2B5EF4-FFF2-40B4-BE49-F238E27FC236}">
                <a16:creationId xmlns:a16="http://schemas.microsoft.com/office/drawing/2014/main" id="{1CE8DBF1-A551-844C-BF91-3DC09F5CD9E3}"/>
              </a:ext>
            </a:extLst>
          </p:cNvPr>
          <p:cNvSpPr/>
          <p:nvPr/>
        </p:nvSpPr>
        <p:spPr>
          <a:xfrm>
            <a:off x="1037915" y="4719450"/>
            <a:ext cx="7511143" cy="323165"/>
          </a:xfrm>
          <a:prstGeom prst="rect">
            <a:avLst/>
          </a:prstGeom>
        </p:spPr>
        <p:txBody>
          <a:bodyPr wrap="square">
            <a:spAutoFit/>
          </a:bodyPr>
          <a:lstStyle/>
          <a:p>
            <a:r>
              <a:rPr lang="en-US" sz="1500" dirty="0">
                <a:solidFill>
                  <a:schemeClr val="bg1"/>
                </a:solidFill>
                <a:latin typeface="Arial" panose="020B0604020202020204" pitchFamily="34" charset="0"/>
                <a:cs typeface="Arial" panose="020B0604020202020204" pitchFamily="34" charset="0"/>
              </a:rPr>
              <a:t>G. </a:t>
            </a:r>
            <a:r>
              <a:rPr lang="en-US" sz="1500" dirty="0" err="1">
                <a:solidFill>
                  <a:schemeClr val="bg1"/>
                </a:solidFill>
                <a:latin typeface="Arial" panose="020B0604020202020204" pitchFamily="34" charset="0"/>
                <a:cs typeface="Arial" panose="020B0604020202020204" pitchFamily="34" charset="0"/>
              </a:rPr>
              <a:t>Guidi</a:t>
            </a:r>
            <a:r>
              <a:rPr lang="en-US" sz="1500" dirty="0">
                <a:solidFill>
                  <a:schemeClr val="bg1"/>
                </a:solidFill>
                <a:latin typeface="Arial" panose="020B0604020202020204" pitchFamily="34" charset="0"/>
                <a:cs typeface="Arial" panose="020B0604020202020204" pitchFamily="34" charset="0"/>
              </a:rPr>
              <a:t>, O. </a:t>
            </a:r>
            <a:r>
              <a:rPr lang="en-US" sz="1500" dirty="0" err="1">
                <a:solidFill>
                  <a:schemeClr val="bg1"/>
                </a:solidFill>
                <a:latin typeface="Arial" panose="020B0604020202020204" pitchFamily="34" charset="0"/>
                <a:cs typeface="Arial" panose="020B0604020202020204" pitchFamily="34" charset="0"/>
              </a:rPr>
              <a:t>Selvitopi</a:t>
            </a:r>
            <a:r>
              <a:rPr lang="en-US" sz="900" dirty="0">
                <a:solidFill>
                  <a:schemeClr val="bg1"/>
                </a:solidFill>
                <a:latin typeface="Arial" panose="020B0604020202020204" pitchFamily="34" charset="0"/>
                <a:cs typeface="Arial" panose="020B0604020202020204" pitchFamily="34" charset="0"/>
              </a:rPr>
              <a:t>†</a:t>
            </a:r>
            <a:r>
              <a:rPr lang="en-US" sz="1500" dirty="0">
                <a:solidFill>
                  <a:schemeClr val="bg1"/>
                </a:solidFill>
                <a:latin typeface="Arial" panose="020B0604020202020204" pitchFamily="34" charset="0"/>
                <a:cs typeface="Arial" panose="020B0604020202020204" pitchFamily="34" charset="0"/>
              </a:rPr>
              <a:t>, M. Ellis, L. </a:t>
            </a:r>
            <a:r>
              <a:rPr lang="en-US" sz="1500" dirty="0" err="1">
                <a:solidFill>
                  <a:schemeClr val="bg1"/>
                </a:solidFill>
                <a:latin typeface="Arial" panose="020B0604020202020204" pitchFamily="34" charset="0"/>
                <a:cs typeface="Arial" panose="020B0604020202020204" pitchFamily="34" charset="0"/>
              </a:rPr>
              <a:t>Oliker</a:t>
            </a:r>
            <a:r>
              <a:rPr lang="en-US" sz="1500" dirty="0">
                <a:solidFill>
                  <a:schemeClr val="bg1"/>
                </a:solidFill>
                <a:latin typeface="Arial" panose="020B0604020202020204" pitchFamily="34" charset="0"/>
                <a:cs typeface="Arial" panose="020B0604020202020204" pitchFamily="34" charset="0"/>
              </a:rPr>
              <a:t>, Y, A. </a:t>
            </a:r>
            <a:r>
              <a:rPr lang="en-US" sz="1500" dirty="0" err="1">
                <a:solidFill>
                  <a:schemeClr val="bg1"/>
                </a:solidFill>
                <a:latin typeface="Arial" panose="020B0604020202020204" pitchFamily="34" charset="0"/>
                <a:cs typeface="Arial" panose="020B0604020202020204" pitchFamily="34" charset="0"/>
              </a:rPr>
              <a:t>Buluc</a:t>
            </a:r>
            <a:r>
              <a:rPr lang="en-US" sz="1500" dirty="0">
                <a:solidFill>
                  <a:schemeClr val="bg1"/>
                </a:solidFill>
                <a:latin typeface="Arial" panose="020B0604020202020204" pitchFamily="34" charset="0"/>
                <a:cs typeface="Arial" panose="020B0604020202020204" pitchFamily="34" charset="0"/>
              </a:rPr>
              <a:t> (IPDPS ‘21)  </a:t>
            </a:r>
          </a:p>
        </p:txBody>
      </p:sp>
    </p:spTree>
    <p:extLst>
      <p:ext uri="{BB962C8B-B14F-4D97-AF65-F5344CB8AC3E}">
        <p14:creationId xmlns:p14="http://schemas.microsoft.com/office/powerpoint/2010/main" val="943712946"/>
      </p:ext>
    </p:extLst>
  </p:cSld>
  <p:clrMapOvr>
    <a:masterClrMapping/>
  </p:clrMapOvr>
  <mc:AlternateContent xmlns:mc="http://schemas.openxmlformats.org/markup-compatibility/2006" xmlns:p14="http://schemas.microsoft.com/office/powerpoint/2010/main">
    <mc:Choice Requires="p14">
      <p:transition spd="slow" p14:dur="2000" advTm="27274"/>
    </mc:Choice>
    <mc:Fallback xmlns="">
      <p:transition spd="slow" advTm="27274"/>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0782B6-0EF1-914E-A865-811FD9E885E4}"/>
              </a:ext>
            </a:extLst>
          </p:cNvPr>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                         Sparse and </a:t>
            </a:r>
          </a:p>
          <a:p>
            <a:pPr algn="ctr"/>
            <a:r>
              <a:rPr lang="en-US" sz="4000" dirty="0">
                <a:solidFill>
                  <a:schemeClr val="tx1"/>
                </a:solidFill>
              </a:rPr>
              <a:t>                            Dense Matrices</a:t>
            </a:r>
          </a:p>
          <a:p>
            <a:pPr algn="ctr"/>
            <a:r>
              <a:rPr lang="en-US" sz="2400" dirty="0">
                <a:solidFill>
                  <a:schemeClr val="tx1"/>
                </a:solidFill>
              </a:rPr>
              <a:t>                                                 (machine learning)</a:t>
            </a:r>
          </a:p>
        </p:txBody>
      </p:sp>
      <p:pic>
        <p:nvPicPr>
          <p:cNvPr id="2" name="Picture 1" descr="A close up of text on a black background&#10;&#10;Description automatically generated">
            <a:extLst>
              <a:ext uri="{FF2B5EF4-FFF2-40B4-BE49-F238E27FC236}">
                <a16:creationId xmlns:a16="http://schemas.microsoft.com/office/drawing/2014/main" id="{955B3C62-736B-3E01-B5FA-C1470773C473}"/>
              </a:ext>
            </a:extLst>
          </p:cNvPr>
          <p:cNvPicPr>
            <a:picLocks noChangeAspect="1"/>
          </p:cNvPicPr>
          <p:nvPr/>
        </p:nvPicPr>
        <p:blipFill>
          <a:blip r:embed="rId3"/>
          <a:stretch>
            <a:fillRect/>
          </a:stretch>
        </p:blipFill>
        <p:spPr>
          <a:xfrm>
            <a:off x="602086" y="837249"/>
            <a:ext cx="3732618" cy="3813631"/>
          </a:xfrm>
          <a:prstGeom prst="rect">
            <a:avLst/>
          </a:prstGeom>
          <a:solidFill>
            <a:schemeClr val="bg2"/>
          </a:solidFill>
        </p:spPr>
      </p:pic>
      <p:sp>
        <p:nvSpPr>
          <p:cNvPr id="3" name="Heptagon 2">
            <a:extLst>
              <a:ext uri="{FF2B5EF4-FFF2-40B4-BE49-F238E27FC236}">
                <a16:creationId xmlns:a16="http://schemas.microsoft.com/office/drawing/2014/main" id="{E5EC75F2-E052-E17D-3D00-4625A2DBF62A}"/>
              </a:ext>
            </a:extLst>
          </p:cNvPr>
          <p:cNvSpPr/>
          <p:nvPr/>
        </p:nvSpPr>
        <p:spPr>
          <a:xfrm>
            <a:off x="592561" y="846773"/>
            <a:ext cx="3703320" cy="3776472"/>
          </a:xfrm>
          <a:prstGeom prst="heptagon">
            <a:avLst/>
          </a:prstGeom>
          <a:solidFill>
            <a:schemeClr val="accent5">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0E04C9B4-9970-7C53-ECB4-4F908E7D99AF}"/>
              </a:ext>
            </a:extLst>
          </p:cNvPr>
          <p:cNvSpPr/>
          <p:nvPr/>
        </p:nvSpPr>
        <p:spPr>
          <a:xfrm>
            <a:off x="925345" y="2542705"/>
            <a:ext cx="1714500" cy="1724025"/>
          </a:xfrm>
          <a:prstGeom prst="triangle">
            <a:avLst/>
          </a:prstGeom>
          <a:solidFill>
            <a:srgbClr val="FFED49">
              <a:alpha val="23529"/>
            </a:srgbClr>
          </a:solidFill>
          <a:ln>
            <a:noFill/>
          </a:ln>
          <a:scene3d>
            <a:camera prst="orthographicFront">
              <a:rot lat="0" lon="0" rev="18540000"/>
            </a:camera>
            <a:lightRig rig="threePt" dir="t"/>
          </a:scene3d>
          <a:sp3d z="391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B1DE4AD5-55D4-5D03-61E3-F13AFAB2B73F}"/>
              </a:ext>
            </a:extLst>
          </p:cNvPr>
          <p:cNvSpPr/>
          <p:nvPr/>
        </p:nvSpPr>
        <p:spPr>
          <a:xfrm>
            <a:off x="753895" y="1798612"/>
            <a:ext cx="1714500" cy="1724025"/>
          </a:xfrm>
          <a:prstGeom prst="triangle">
            <a:avLst/>
          </a:prstGeom>
          <a:solidFill>
            <a:srgbClr val="FFED49">
              <a:alpha val="23529"/>
            </a:srgbClr>
          </a:solidFill>
          <a:ln>
            <a:noFill/>
          </a:ln>
          <a:scene3d>
            <a:camera prst="orthographicFront">
              <a:rot lat="0" lon="0" rev="15300000"/>
            </a:camera>
            <a:lightRig rig="threePt" dir="t"/>
          </a:scene3d>
          <a:sp3d z="391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929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Protein Clustering with Sparse Matrices</a:t>
            </a:r>
          </a:p>
        </p:txBody>
      </p:sp>
      <p:pic>
        <p:nvPicPr>
          <p:cNvPr id="5" name="Content Placeholder 4"/>
          <p:cNvPicPr>
            <a:picLocks noGrp="1" noChangeAspect="1"/>
          </p:cNvPicPr>
          <p:nvPr>
            <p:ph idx="4294967295"/>
          </p:nvPr>
        </p:nvPicPr>
        <p:blipFill rotWithShape="1">
          <a:blip r:embed="rId2"/>
          <a:srcRect t="-1925" b="-481"/>
          <a:stretch/>
        </p:blipFill>
        <p:spPr>
          <a:xfrm>
            <a:off x="1489374" y="1154034"/>
            <a:ext cx="6172200" cy="1479947"/>
          </a:xfrm>
        </p:spPr>
      </p:pic>
      <p:sp>
        <p:nvSpPr>
          <p:cNvPr id="6" name="TextBox 5"/>
          <p:cNvSpPr txBox="1"/>
          <p:nvPr/>
        </p:nvSpPr>
        <p:spPr>
          <a:xfrm>
            <a:off x="3314700" y="2697102"/>
            <a:ext cx="771365" cy="253916"/>
          </a:xfrm>
          <a:prstGeom prst="rect">
            <a:avLst/>
          </a:prstGeom>
          <a:noFill/>
        </p:spPr>
        <p:txBody>
          <a:bodyPr wrap="none" rtlCol="0">
            <a:spAutoFit/>
          </a:bodyPr>
          <a:lstStyle/>
          <a:p>
            <a:pPr defTabSz="685783"/>
            <a:r>
              <a:rPr lang="en-US" sz="1050" b="1" dirty="0">
                <a:solidFill>
                  <a:srgbClr val="FFFFFF"/>
                </a:solidFill>
                <a:latin typeface="Calibri"/>
              </a:rPr>
              <a:t>Iteration 1</a:t>
            </a:r>
          </a:p>
        </p:txBody>
      </p:sp>
      <p:sp>
        <p:nvSpPr>
          <p:cNvPr id="7" name="TextBox 6"/>
          <p:cNvSpPr txBox="1"/>
          <p:nvPr/>
        </p:nvSpPr>
        <p:spPr>
          <a:xfrm>
            <a:off x="4914900" y="2697102"/>
            <a:ext cx="771365" cy="253916"/>
          </a:xfrm>
          <a:prstGeom prst="rect">
            <a:avLst/>
          </a:prstGeom>
          <a:noFill/>
        </p:spPr>
        <p:txBody>
          <a:bodyPr wrap="none" rtlCol="0">
            <a:spAutoFit/>
          </a:bodyPr>
          <a:lstStyle/>
          <a:p>
            <a:pPr defTabSz="685783"/>
            <a:r>
              <a:rPr lang="en-US" sz="1050" b="1" dirty="0">
                <a:solidFill>
                  <a:srgbClr val="FFFFFF"/>
                </a:solidFill>
                <a:latin typeface="Calibri"/>
              </a:rPr>
              <a:t>Iteration 2</a:t>
            </a:r>
          </a:p>
        </p:txBody>
      </p:sp>
      <p:sp>
        <p:nvSpPr>
          <p:cNvPr id="8" name="TextBox 7"/>
          <p:cNvSpPr txBox="1"/>
          <p:nvPr/>
        </p:nvSpPr>
        <p:spPr>
          <a:xfrm>
            <a:off x="6515100" y="2697102"/>
            <a:ext cx="771365" cy="253916"/>
          </a:xfrm>
          <a:prstGeom prst="rect">
            <a:avLst/>
          </a:prstGeom>
          <a:noFill/>
        </p:spPr>
        <p:txBody>
          <a:bodyPr wrap="none" rtlCol="0">
            <a:spAutoFit/>
          </a:bodyPr>
          <a:lstStyle/>
          <a:p>
            <a:pPr defTabSz="685783"/>
            <a:r>
              <a:rPr lang="en-US" sz="1050" b="1" dirty="0">
                <a:solidFill>
                  <a:srgbClr val="FFFFFF"/>
                </a:solidFill>
                <a:latin typeface="Calibri"/>
              </a:rPr>
              <a:t>Iteration 3</a:t>
            </a:r>
          </a:p>
        </p:txBody>
      </p:sp>
      <p:sp>
        <p:nvSpPr>
          <p:cNvPr id="9" name="TextBox 8"/>
          <p:cNvSpPr txBox="1"/>
          <p:nvPr/>
        </p:nvSpPr>
        <p:spPr>
          <a:xfrm>
            <a:off x="5538584" y="829129"/>
            <a:ext cx="2247731" cy="253916"/>
          </a:xfrm>
          <a:prstGeom prst="rect">
            <a:avLst/>
          </a:prstGeom>
          <a:noFill/>
        </p:spPr>
        <p:txBody>
          <a:bodyPr wrap="none" rtlCol="0">
            <a:spAutoFit/>
          </a:bodyPr>
          <a:lstStyle/>
          <a:p>
            <a:pPr defTabSz="685783"/>
            <a:r>
              <a:rPr lang="en-US" sz="1050" dirty="0">
                <a:solidFill>
                  <a:srgbClr val="777777"/>
                </a:solidFill>
                <a:latin typeface="Calibri"/>
              </a:rPr>
              <a:t>Image source: http://</a:t>
            </a:r>
            <a:r>
              <a:rPr lang="en-US" sz="1050" dirty="0" err="1">
                <a:solidFill>
                  <a:srgbClr val="777777"/>
                </a:solidFill>
                <a:latin typeface="Calibri"/>
              </a:rPr>
              <a:t>micans.org</a:t>
            </a:r>
            <a:r>
              <a:rPr lang="en-US" sz="1050" dirty="0">
                <a:solidFill>
                  <a:srgbClr val="777777"/>
                </a:solidFill>
                <a:latin typeface="Calibri"/>
              </a:rPr>
              <a:t>/mcl/</a:t>
            </a:r>
          </a:p>
        </p:txBody>
      </p:sp>
      <p:sp>
        <p:nvSpPr>
          <p:cNvPr id="10" name="TextBox 9"/>
          <p:cNvSpPr txBox="1"/>
          <p:nvPr/>
        </p:nvSpPr>
        <p:spPr>
          <a:xfrm>
            <a:off x="1543051" y="2697102"/>
            <a:ext cx="1007007" cy="253916"/>
          </a:xfrm>
          <a:prstGeom prst="rect">
            <a:avLst/>
          </a:prstGeom>
          <a:noFill/>
        </p:spPr>
        <p:txBody>
          <a:bodyPr wrap="none" rtlCol="0">
            <a:spAutoFit/>
          </a:bodyPr>
          <a:lstStyle/>
          <a:p>
            <a:pPr defTabSz="685783"/>
            <a:r>
              <a:rPr lang="en-US" sz="1050" b="1" dirty="0">
                <a:solidFill>
                  <a:srgbClr val="FFFFFF"/>
                </a:solidFill>
                <a:latin typeface="Calibri"/>
              </a:rPr>
              <a:t>Initial network</a:t>
            </a:r>
          </a:p>
        </p:txBody>
      </p:sp>
      <p:sp>
        <p:nvSpPr>
          <p:cNvPr id="11" name="Right Arrow 10"/>
          <p:cNvSpPr/>
          <p:nvPr/>
        </p:nvSpPr>
        <p:spPr>
          <a:xfrm>
            <a:off x="2914650" y="1897001"/>
            <a:ext cx="171450" cy="2286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50">
              <a:solidFill>
                <a:prstClr val="white"/>
              </a:solidFill>
              <a:latin typeface="Calibri"/>
            </a:endParaRPr>
          </a:p>
        </p:txBody>
      </p:sp>
      <p:sp>
        <p:nvSpPr>
          <p:cNvPr id="12" name="Right Arrow 11"/>
          <p:cNvSpPr/>
          <p:nvPr/>
        </p:nvSpPr>
        <p:spPr>
          <a:xfrm>
            <a:off x="4457700" y="1897001"/>
            <a:ext cx="171450" cy="2286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50">
              <a:solidFill>
                <a:prstClr val="white"/>
              </a:solidFill>
              <a:latin typeface="Calibri"/>
            </a:endParaRPr>
          </a:p>
        </p:txBody>
      </p:sp>
      <p:sp>
        <p:nvSpPr>
          <p:cNvPr id="13" name="Right Arrow 12"/>
          <p:cNvSpPr/>
          <p:nvPr/>
        </p:nvSpPr>
        <p:spPr>
          <a:xfrm>
            <a:off x="6057900" y="1897001"/>
            <a:ext cx="171450" cy="2286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50">
              <a:solidFill>
                <a:prstClr val="white"/>
              </a:solidFill>
              <a:latin typeface="Calibri"/>
            </a:endParaRPr>
          </a:p>
        </p:txBody>
      </p:sp>
      <p:sp>
        <p:nvSpPr>
          <p:cNvPr id="16" name="Snip Single Corner Rectangle 15"/>
          <p:cNvSpPr/>
          <p:nvPr/>
        </p:nvSpPr>
        <p:spPr>
          <a:xfrm>
            <a:off x="502104" y="2955520"/>
            <a:ext cx="8641896" cy="1588200"/>
          </a:xfrm>
          <a:prstGeom prst="snip1Rect">
            <a:avLst>
              <a:gd name="adj" fmla="val 0"/>
            </a:avLst>
          </a:prstGeom>
          <a:no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defTabSz="685783">
              <a:buFont typeface="Arial" panose="020B0604020202020204" pitchFamily="34" charset="0"/>
              <a:buChar char="•"/>
            </a:pPr>
            <a:r>
              <a:rPr lang="en-US" sz="2400" b="1" dirty="0">
                <a:solidFill>
                  <a:schemeClr val="tx1"/>
                </a:solidFill>
                <a:latin typeface="Calibri"/>
              </a:rPr>
              <a:t>Similarity Matrix</a:t>
            </a:r>
            <a:r>
              <a:rPr lang="en-US" sz="2400" dirty="0">
                <a:solidFill>
                  <a:schemeClr val="tx1"/>
                </a:solidFill>
                <a:latin typeface="Calibri"/>
              </a:rPr>
              <a:t>: “Many-to-many” protein alignment </a:t>
            </a:r>
          </a:p>
          <a:p>
            <a:pPr marL="342900" indent="-342900" defTabSz="685783">
              <a:spcBef>
                <a:spcPts val="900"/>
              </a:spcBef>
              <a:buFont typeface="Arial" panose="020B0604020202020204" pitchFamily="34" charset="0"/>
              <a:buChar char="•"/>
            </a:pPr>
            <a:r>
              <a:rPr lang="en-US" sz="2400" b="1" dirty="0">
                <a:solidFill>
                  <a:schemeClr val="tx1"/>
                </a:solidFill>
                <a:latin typeface="Calibri"/>
              </a:rPr>
              <a:t>Expansion</a:t>
            </a:r>
            <a:r>
              <a:rPr lang="en-US" sz="2400" dirty="0">
                <a:solidFill>
                  <a:schemeClr val="tx1"/>
                </a:solidFill>
                <a:latin typeface="Calibri"/>
              </a:rPr>
              <a:t>: Square matrix, pruning small entries, dense columns</a:t>
            </a:r>
          </a:p>
          <a:p>
            <a:pPr marL="342900" indent="-342900" defTabSz="685783">
              <a:buFont typeface="Arial" panose="020B0604020202020204" pitchFamily="34" charset="0"/>
              <a:buChar char="•"/>
            </a:pPr>
            <a:r>
              <a:rPr lang="en-US" sz="2400" b="1" dirty="0">
                <a:solidFill>
                  <a:schemeClr val="tx1"/>
                </a:solidFill>
                <a:latin typeface="Calibri"/>
              </a:rPr>
              <a:t>Inflation</a:t>
            </a:r>
            <a:r>
              <a:rPr lang="en-US" sz="2400" dirty="0">
                <a:solidFill>
                  <a:schemeClr val="tx1"/>
                </a:solidFill>
                <a:latin typeface="Calibri"/>
              </a:rPr>
              <a:t>: element-wise powers</a:t>
            </a:r>
          </a:p>
        </p:txBody>
      </p:sp>
      <p:sp>
        <p:nvSpPr>
          <p:cNvPr id="17" name="Rectangle 16"/>
          <p:cNvSpPr/>
          <p:nvPr/>
        </p:nvSpPr>
        <p:spPr>
          <a:xfrm>
            <a:off x="1413356" y="821103"/>
            <a:ext cx="2408032" cy="253916"/>
          </a:xfrm>
          <a:prstGeom prst="rect">
            <a:avLst/>
          </a:prstGeom>
        </p:spPr>
        <p:txBody>
          <a:bodyPr wrap="none">
            <a:spAutoFit/>
          </a:bodyPr>
          <a:lstStyle/>
          <a:p>
            <a:pPr defTabSz="685783"/>
            <a:r>
              <a:rPr lang="en-US" sz="1050" b="1" dirty="0">
                <a:solidFill>
                  <a:srgbClr val="262626"/>
                </a:solidFill>
              </a:rPr>
              <a:t>Input: Adjacency matrix A (sparse)</a:t>
            </a:r>
          </a:p>
        </p:txBody>
      </p:sp>
      <p:sp>
        <p:nvSpPr>
          <p:cNvPr id="3" name="Curved Right Arrow 2">
            <a:extLst>
              <a:ext uri="{FF2B5EF4-FFF2-40B4-BE49-F238E27FC236}">
                <a16:creationId xmlns:a16="http://schemas.microsoft.com/office/drawing/2014/main" id="{2419DF7E-68AC-A04C-820A-4D0ADC358B5E}"/>
              </a:ext>
            </a:extLst>
          </p:cNvPr>
          <p:cNvSpPr/>
          <p:nvPr/>
        </p:nvSpPr>
        <p:spPr>
          <a:xfrm flipV="1">
            <a:off x="195943" y="3539218"/>
            <a:ext cx="330653" cy="587829"/>
          </a:xfrm>
          <a:prstGeom prst="curved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4" name="Rectangle 13">
            <a:extLst>
              <a:ext uri="{FF2B5EF4-FFF2-40B4-BE49-F238E27FC236}">
                <a16:creationId xmlns:a16="http://schemas.microsoft.com/office/drawing/2014/main" id="{A213CDE4-89AE-6D43-8D3C-695F6B12AB10}"/>
              </a:ext>
            </a:extLst>
          </p:cNvPr>
          <p:cNvSpPr/>
          <p:nvPr/>
        </p:nvSpPr>
        <p:spPr>
          <a:xfrm>
            <a:off x="1140959" y="4770370"/>
            <a:ext cx="6862082" cy="253916"/>
          </a:xfrm>
          <a:prstGeom prst="rect">
            <a:avLst/>
          </a:prstGeom>
        </p:spPr>
        <p:txBody>
          <a:bodyPr wrap="square">
            <a:spAutoFit/>
          </a:bodyPr>
          <a:lstStyle/>
          <a:p>
            <a:r>
              <a:rPr lang="en-US" sz="1050" dirty="0" err="1">
                <a:solidFill>
                  <a:schemeClr val="bg1"/>
                </a:solidFill>
              </a:rPr>
              <a:t>Oguz</a:t>
            </a:r>
            <a:r>
              <a:rPr lang="en-US" sz="1050" dirty="0">
                <a:solidFill>
                  <a:schemeClr val="bg1"/>
                </a:solidFill>
              </a:rPr>
              <a:t> </a:t>
            </a:r>
            <a:r>
              <a:rPr lang="en-US" sz="1050" dirty="0" err="1">
                <a:solidFill>
                  <a:schemeClr val="bg1"/>
                </a:solidFill>
              </a:rPr>
              <a:t>Selvitopi</a:t>
            </a:r>
            <a:r>
              <a:rPr lang="en-US" sz="1050" dirty="0">
                <a:solidFill>
                  <a:schemeClr val="bg1"/>
                </a:solidFill>
              </a:rPr>
              <a:t>; Md </a:t>
            </a:r>
            <a:r>
              <a:rPr lang="en-US" sz="1050" dirty="0" err="1">
                <a:solidFill>
                  <a:schemeClr val="bg1"/>
                </a:solidFill>
              </a:rPr>
              <a:t>Taufique</a:t>
            </a:r>
            <a:r>
              <a:rPr lang="en-US" sz="1050" dirty="0">
                <a:solidFill>
                  <a:schemeClr val="bg1"/>
                </a:solidFill>
              </a:rPr>
              <a:t> Hussain; </a:t>
            </a:r>
            <a:r>
              <a:rPr lang="en-US" sz="1050" dirty="0" err="1">
                <a:solidFill>
                  <a:schemeClr val="bg1"/>
                </a:solidFill>
              </a:rPr>
              <a:t>Ariful</a:t>
            </a:r>
            <a:r>
              <a:rPr lang="en-US" sz="1050" dirty="0">
                <a:solidFill>
                  <a:schemeClr val="bg1"/>
                </a:solidFill>
              </a:rPr>
              <a:t> Azad; </a:t>
            </a:r>
            <a:r>
              <a:rPr lang="en-US" sz="1050" dirty="0" err="1">
                <a:solidFill>
                  <a:schemeClr val="bg1"/>
                </a:solidFill>
              </a:rPr>
              <a:t>Aydın</a:t>
            </a:r>
            <a:r>
              <a:rPr lang="en-US" sz="1050" dirty="0">
                <a:solidFill>
                  <a:schemeClr val="bg1"/>
                </a:solidFill>
              </a:rPr>
              <a:t> </a:t>
            </a:r>
            <a:r>
              <a:rPr lang="en-US" sz="1050" dirty="0" err="1">
                <a:solidFill>
                  <a:schemeClr val="bg1"/>
                </a:solidFill>
              </a:rPr>
              <a:t>Buluç</a:t>
            </a:r>
            <a:endParaRPr lang="en-US" sz="1050" dirty="0">
              <a:solidFill>
                <a:schemeClr val="bg1"/>
              </a:solidFill>
            </a:endParaRPr>
          </a:p>
        </p:txBody>
      </p:sp>
      <p:sp>
        <p:nvSpPr>
          <p:cNvPr id="18" name="Rectangle 17">
            <a:extLst>
              <a:ext uri="{FF2B5EF4-FFF2-40B4-BE49-F238E27FC236}">
                <a16:creationId xmlns:a16="http://schemas.microsoft.com/office/drawing/2014/main" id="{3DD3BF5F-D08B-D049-BA53-108F2A11E851}"/>
              </a:ext>
            </a:extLst>
          </p:cNvPr>
          <p:cNvSpPr/>
          <p:nvPr/>
        </p:nvSpPr>
        <p:spPr>
          <a:xfrm>
            <a:off x="5878285" y="4084696"/>
            <a:ext cx="2939144" cy="461665"/>
          </a:xfrm>
          <a:prstGeom prst="rect">
            <a:avLst/>
          </a:prstGeom>
        </p:spPr>
        <p:txBody>
          <a:bodyPr wrap="square">
            <a:spAutoFit/>
          </a:bodyPr>
          <a:lstStyle/>
          <a:p>
            <a:r>
              <a:rPr lang="en-US" sz="2400" b="1" dirty="0"/>
              <a:t>PASTIS + </a:t>
            </a:r>
            <a:r>
              <a:rPr lang="en-US" sz="2400" b="1" dirty="0" err="1"/>
              <a:t>HipMCL</a:t>
            </a:r>
            <a:endParaRPr lang="en-US" sz="2400" b="1" dirty="0"/>
          </a:p>
        </p:txBody>
      </p:sp>
    </p:spTree>
    <p:extLst>
      <p:ext uri="{BB962C8B-B14F-4D97-AF65-F5344CB8AC3E}">
        <p14:creationId xmlns:p14="http://schemas.microsoft.com/office/powerpoint/2010/main" val="552421207"/>
      </p:ext>
    </p:extLst>
  </p:cSld>
  <p:clrMapOvr>
    <a:masterClrMapping/>
  </p:clrMapOvr>
  <mc:AlternateContent xmlns:mc="http://schemas.openxmlformats.org/markup-compatibility/2006" xmlns:p14="http://schemas.microsoft.com/office/powerpoint/2010/main">
    <mc:Choice Requires="p14">
      <p:transition spd="slow" p14:dur="2000" advTm="202"/>
    </mc:Choice>
    <mc:Fallback xmlns="">
      <p:transition spd="slow" advTm="202"/>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prstGeom prst="rect">
            <a:avLst/>
          </a:prstGeom>
        </p:spPr>
        <p:txBody>
          <a:bodyPr spcFirstLastPara="1" vert="horz" wrap="square" lIns="68569" tIns="68569" rIns="68569" bIns="68569" rtlCol="0" anchor="t" anchorCtr="0">
            <a:noAutofit/>
          </a:bodyPr>
          <a:lstStyle/>
          <a:p>
            <a:pPr algn="l"/>
            <a:r>
              <a:rPr lang="en" dirty="0"/>
              <a:t>Learning protein funding using GNNs</a:t>
            </a:r>
            <a:endParaRPr dirty="0"/>
          </a:p>
        </p:txBody>
      </p:sp>
      <p:pic>
        <p:nvPicPr>
          <p:cNvPr id="169" name="Google Shape;169;p21"/>
          <p:cNvPicPr preferRelativeResize="0">
            <a:picLocks noChangeAspect="1"/>
          </p:cNvPicPr>
          <p:nvPr/>
        </p:nvPicPr>
        <p:blipFill rotWithShape="1">
          <a:blip r:embed="rId3">
            <a:alphaModFix/>
          </a:blip>
          <a:srcRect l="18384"/>
          <a:stretch/>
        </p:blipFill>
        <p:spPr>
          <a:xfrm>
            <a:off x="523875" y="899126"/>
            <a:ext cx="4737576" cy="3770065"/>
          </a:xfrm>
          <a:prstGeom prst="rect">
            <a:avLst/>
          </a:prstGeom>
          <a:noFill/>
          <a:ln>
            <a:noFill/>
          </a:ln>
        </p:spPr>
      </p:pic>
      <p:pic>
        <p:nvPicPr>
          <p:cNvPr id="171" name="Google Shape;171;p21"/>
          <p:cNvPicPr preferRelativeResize="0"/>
          <p:nvPr/>
        </p:nvPicPr>
        <p:blipFill>
          <a:blip r:embed="rId4">
            <a:alphaModFix/>
          </a:blip>
          <a:stretch>
            <a:fillRect/>
          </a:stretch>
        </p:blipFill>
        <p:spPr>
          <a:xfrm>
            <a:off x="5194775" y="1547134"/>
            <a:ext cx="2910999" cy="2110811"/>
          </a:xfrm>
          <a:prstGeom prst="rect">
            <a:avLst/>
          </a:prstGeom>
          <a:noFill/>
          <a:ln>
            <a:noFill/>
          </a:ln>
        </p:spPr>
      </p:pic>
      <p:sp>
        <p:nvSpPr>
          <p:cNvPr id="3" name="TextBox 2">
            <a:extLst>
              <a:ext uri="{FF2B5EF4-FFF2-40B4-BE49-F238E27FC236}">
                <a16:creationId xmlns:a16="http://schemas.microsoft.com/office/drawing/2014/main" id="{C9FC555B-5D3A-3B42-A8E7-758C023A0F64}"/>
              </a:ext>
            </a:extLst>
          </p:cNvPr>
          <p:cNvSpPr txBox="1"/>
          <p:nvPr/>
        </p:nvSpPr>
        <p:spPr>
          <a:xfrm>
            <a:off x="790576" y="4775711"/>
            <a:ext cx="3873176" cy="253916"/>
          </a:xfrm>
          <a:prstGeom prst="rect">
            <a:avLst/>
          </a:prstGeom>
          <a:noFill/>
        </p:spPr>
        <p:txBody>
          <a:bodyPr wrap="none" rtlCol="0">
            <a:spAutoFit/>
          </a:bodyPr>
          <a:lstStyle/>
          <a:p>
            <a:r>
              <a:rPr lang="en-US" sz="1050" dirty="0" err="1">
                <a:solidFill>
                  <a:schemeClr val="bg1"/>
                </a:solidFill>
                <a:latin typeface="Arial" panose="020B0604020202020204" pitchFamily="34" charset="0"/>
                <a:cs typeface="Arial" panose="020B0604020202020204" pitchFamily="34" charset="0"/>
              </a:rPr>
              <a:t>PersGNN</a:t>
            </a:r>
            <a:r>
              <a:rPr lang="en-US" sz="1050" dirty="0">
                <a:solidFill>
                  <a:schemeClr val="bg1"/>
                </a:solidFill>
                <a:latin typeface="Arial" panose="020B0604020202020204" pitchFamily="34" charset="0"/>
                <a:cs typeface="Arial" panose="020B0604020202020204" pitchFamily="34" charset="0"/>
              </a:rPr>
              <a:t> by Swensen, </a:t>
            </a:r>
            <a:r>
              <a:rPr lang="en-US" sz="1050" dirty="0" err="1">
                <a:solidFill>
                  <a:schemeClr val="bg1"/>
                </a:solidFill>
                <a:latin typeface="Arial" panose="020B0604020202020204" pitchFamily="34" charset="0"/>
                <a:cs typeface="Arial" panose="020B0604020202020204" pitchFamily="34" charset="0"/>
              </a:rPr>
              <a:t>Krishnapriyan</a:t>
            </a:r>
            <a:r>
              <a:rPr lang="en-US" sz="1050" dirty="0">
                <a:solidFill>
                  <a:schemeClr val="bg1"/>
                </a:solidFill>
                <a:latin typeface="Arial" panose="020B0604020202020204" pitchFamily="34" charset="0"/>
                <a:cs typeface="Arial" panose="020B0604020202020204" pitchFamily="34" charset="0"/>
              </a:rPr>
              <a:t>, </a:t>
            </a:r>
            <a:r>
              <a:rPr lang="en-US" sz="1050" dirty="0" err="1">
                <a:solidFill>
                  <a:schemeClr val="bg1"/>
                </a:solidFill>
                <a:latin typeface="Arial" panose="020B0604020202020204" pitchFamily="34" charset="0"/>
                <a:cs typeface="Arial" panose="020B0604020202020204" pitchFamily="34" charset="0"/>
              </a:rPr>
              <a:t>Buluc</a:t>
            </a:r>
            <a:r>
              <a:rPr lang="en-US" sz="1050" dirty="0">
                <a:solidFill>
                  <a:schemeClr val="bg1"/>
                </a:solidFill>
                <a:latin typeface="Arial" panose="020B0604020202020204" pitchFamily="34" charset="0"/>
                <a:cs typeface="Arial" panose="020B0604020202020204" pitchFamily="34" charset="0"/>
              </a:rPr>
              <a:t>, Morozov, </a:t>
            </a:r>
            <a:r>
              <a:rPr lang="en-US" sz="1050" dirty="0" err="1">
                <a:solidFill>
                  <a:schemeClr val="bg1"/>
                </a:solidFill>
                <a:latin typeface="Arial" panose="020B0604020202020204" pitchFamily="34" charset="0"/>
                <a:cs typeface="Arial" panose="020B0604020202020204" pitchFamily="34" charset="0"/>
              </a:rPr>
              <a:t>Yelick</a:t>
            </a:r>
            <a:endParaRPr lang="en-US" sz="1050"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DA38477-72B1-F14C-9909-20FF1F39970E}"/>
              </a:ext>
            </a:extLst>
          </p:cNvPr>
          <p:cNvSpPr/>
          <p:nvPr/>
        </p:nvSpPr>
        <p:spPr>
          <a:xfrm>
            <a:off x="419100" y="808470"/>
            <a:ext cx="8724900" cy="738664"/>
          </a:xfrm>
          <a:prstGeom prst="rect">
            <a:avLst/>
          </a:prstGeom>
        </p:spPr>
        <p:txBody>
          <a:bodyPr wrap="square">
            <a:spAutoFit/>
          </a:bodyPr>
          <a:lstStyle/>
          <a:p>
            <a:r>
              <a:rPr lang="en-US" sz="2100" b="1" dirty="0">
                <a:latin typeface="Arial" panose="020B0604020202020204" pitchFamily="34" charset="0"/>
                <a:cs typeface="Arial" panose="020B0604020202020204" pitchFamily="34" charset="0"/>
              </a:rPr>
              <a:t>Exploit structure and sequence to understand the function </a:t>
            </a:r>
          </a:p>
          <a:p>
            <a:r>
              <a:rPr lang="en-US" sz="2100" b="1" dirty="0">
                <a:latin typeface="Arial" panose="020B0604020202020204" pitchFamily="34" charset="0"/>
                <a:cs typeface="Arial" panose="020B0604020202020204" pitchFamily="34" charset="0"/>
              </a:rPr>
              <a:t>                                                          of protein-coding genes</a:t>
            </a:r>
          </a:p>
        </p:txBody>
      </p:sp>
    </p:spTree>
    <p:extLst>
      <p:ext uri="{BB962C8B-B14F-4D97-AF65-F5344CB8AC3E}">
        <p14:creationId xmlns:p14="http://schemas.microsoft.com/office/powerpoint/2010/main" val="1089241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3955A433-C3FD-6D4E-AC75-27A3B3B3140F}"/>
              </a:ext>
            </a:extLst>
          </p:cNvPr>
          <p:cNvSpPr txBox="1">
            <a:spLocks/>
          </p:cNvSpPr>
          <p:nvPr/>
        </p:nvSpPr>
        <p:spPr>
          <a:xfrm>
            <a:off x="693374" y="3212432"/>
            <a:ext cx="7115121" cy="1515978"/>
          </a:xfrm>
          <a:prstGeom prst="rect">
            <a:avLst/>
          </a:prstGeom>
          <a:solidFill>
            <a:schemeClr val="bg1"/>
          </a:solidFill>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rgbClr val="FFFFFF"/>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a:t>
            </a:r>
            <a:r>
              <a:rPr lang="en-US" sz="2400" baseline="30000" dirty="0">
                <a:solidFill>
                  <a:schemeClr val="tx1"/>
                </a:solidFill>
                <a:latin typeface="Arial" panose="020B0604020202020204" pitchFamily="34" charset="0"/>
                <a:cs typeface="Arial" panose="020B0604020202020204" pitchFamily="34" charset="0"/>
              </a:rPr>
              <a:t>T</a:t>
            </a:r>
            <a:r>
              <a:rPr lang="en-US" sz="2400" dirty="0">
                <a:solidFill>
                  <a:schemeClr val="tx1"/>
                </a:solidFill>
                <a:latin typeface="Arial" panose="020B0604020202020204" pitchFamily="34" charset="0"/>
                <a:cs typeface="Arial" panose="020B0604020202020204" pitchFamily="34" charset="0"/>
              </a:rPr>
              <a:t>H</a:t>
            </a:r>
            <a:r>
              <a:rPr lang="en-US" sz="2400" i="1" baseline="30000" dirty="0">
                <a:solidFill>
                  <a:schemeClr val="tx1"/>
                </a:solidFill>
                <a:latin typeface="Baskerville" panose="02020502070401020303" pitchFamily="18" charset="0"/>
                <a:ea typeface="Baskerville" panose="02020502070401020303" pitchFamily="18" charset="0"/>
                <a:cs typeface="Arial" panose="020B0604020202020204" pitchFamily="34" charset="0"/>
              </a:rPr>
              <a:t> l </a:t>
            </a:r>
            <a:r>
              <a:rPr lang="en-US" sz="2400" i="1" baseline="30000" dirty="0">
                <a:solidFill>
                  <a:schemeClr val="tx1"/>
                </a:solidFill>
                <a:latin typeface="Arial" panose="020B0604020202020204" pitchFamily="34" charset="0"/>
                <a:cs typeface="Arial" panose="020B0604020202020204" pitchFamily="34" charset="0"/>
              </a:rPr>
              <a:t>-1   </a:t>
            </a:r>
            <a:r>
              <a:rPr lang="en-US" sz="2400" dirty="0">
                <a:solidFill>
                  <a:schemeClr val="tx1"/>
                </a:solidFill>
              </a:rPr>
              <a:t>sparse-dense </a:t>
            </a:r>
            <a:r>
              <a:rPr lang="en-US" sz="2400" dirty="0" err="1">
                <a:solidFill>
                  <a:schemeClr val="tx1"/>
                </a:solidFill>
              </a:rPr>
              <a:t>matmul</a:t>
            </a:r>
            <a:r>
              <a:rPr lang="en-US" sz="2400" dirty="0">
                <a:solidFill>
                  <a:schemeClr val="tx1"/>
                </a:solidFill>
              </a:rPr>
              <a:t> (</a:t>
            </a:r>
            <a:r>
              <a:rPr lang="en-US" sz="2400" dirty="0" err="1">
                <a:solidFill>
                  <a:schemeClr val="tx1"/>
                </a:solidFill>
              </a:rPr>
              <a:t>SpMM</a:t>
            </a:r>
            <a:r>
              <a:rPr lang="en-US" sz="2400" dirty="0">
                <a:solidFill>
                  <a:schemeClr val="tx1"/>
                </a:solidFill>
              </a:rPr>
              <a:t>)</a:t>
            </a:r>
          </a:p>
          <a:p>
            <a:pPr>
              <a:buFont typeface="Arial" panose="020B0604020202020204" pitchFamily="34" charset="0"/>
              <a:buChar char="•"/>
            </a:pPr>
            <a:r>
              <a:rPr lang="en-US" sz="2400" dirty="0">
                <a:solidFill>
                  <a:schemeClr val="tx1"/>
                </a:solidFill>
              </a:rPr>
              <a:t>(</a:t>
            </a:r>
            <a:r>
              <a:rPr lang="en-US" sz="2400" dirty="0">
                <a:solidFill>
                  <a:schemeClr val="tx1"/>
                </a:solidFill>
                <a:latin typeface="Arial" panose="020B0604020202020204" pitchFamily="34" charset="0"/>
                <a:cs typeface="Arial" panose="020B0604020202020204" pitchFamily="34" charset="0"/>
              </a:rPr>
              <a:t>A</a:t>
            </a:r>
            <a:r>
              <a:rPr lang="en-US" sz="2400" baseline="30000" dirty="0">
                <a:solidFill>
                  <a:schemeClr val="tx1"/>
                </a:solidFill>
                <a:latin typeface="Arial" panose="020B0604020202020204" pitchFamily="34" charset="0"/>
                <a:cs typeface="Arial" panose="020B0604020202020204" pitchFamily="34" charset="0"/>
              </a:rPr>
              <a:t>T</a:t>
            </a:r>
            <a:r>
              <a:rPr lang="en-US" sz="2400" dirty="0">
                <a:solidFill>
                  <a:schemeClr val="tx1"/>
                </a:solidFill>
                <a:latin typeface="Arial" panose="020B0604020202020204" pitchFamily="34" charset="0"/>
                <a:cs typeface="Arial" panose="020B0604020202020204" pitchFamily="34" charset="0"/>
              </a:rPr>
              <a:t>H</a:t>
            </a:r>
            <a:r>
              <a:rPr lang="en-US" sz="2400" i="1" baseline="30000" dirty="0">
                <a:solidFill>
                  <a:schemeClr val="tx1"/>
                </a:solidFill>
                <a:latin typeface="Baskerville" panose="02020502070401020303" pitchFamily="18" charset="0"/>
                <a:ea typeface="Baskerville" panose="02020502070401020303" pitchFamily="18" charset="0"/>
                <a:cs typeface="Arial" panose="020B0604020202020204" pitchFamily="34" charset="0"/>
              </a:rPr>
              <a:t> l </a:t>
            </a:r>
            <a:r>
              <a:rPr lang="en-US" sz="2400" i="1" baseline="30000" dirty="0">
                <a:solidFill>
                  <a:schemeClr val="tx1"/>
                </a:solidFill>
                <a:latin typeface="Arial" panose="020B0604020202020204" pitchFamily="34" charset="0"/>
                <a:cs typeface="Arial" panose="020B0604020202020204" pitchFamily="34" charset="0"/>
              </a:rPr>
              <a:t>-1</a:t>
            </a:r>
            <a:r>
              <a:rPr lang="en-US" sz="2400" dirty="0">
                <a:solidFill>
                  <a:schemeClr val="tx1"/>
                </a:solidFill>
              </a:rPr>
              <a:t>) </a:t>
            </a:r>
            <a:r>
              <a:rPr lang="en-US" sz="2400" dirty="0" err="1">
                <a:solidFill>
                  <a:schemeClr val="tx1"/>
                </a:solidFill>
              </a:rPr>
              <a:t>W</a:t>
            </a:r>
            <a:r>
              <a:rPr lang="en-US" sz="2400" i="1" baseline="30000" dirty="0" err="1">
                <a:solidFill>
                  <a:schemeClr val="tx1"/>
                </a:solidFill>
                <a:latin typeface="Baskerville" panose="02020502070401020303" pitchFamily="18" charset="0"/>
                <a:ea typeface="Baskerville" panose="02020502070401020303" pitchFamily="18" charset="0"/>
              </a:rPr>
              <a:t>l</a:t>
            </a:r>
            <a:r>
              <a:rPr lang="en-US" sz="2400" i="1" dirty="0">
                <a:solidFill>
                  <a:schemeClr val="tx1"/>
                </a:solidFill>
              </a:rPr>
              <a:t> </a:t>
            </a:r>
            <a:r>
              <a:rPr lang="en-US" sz="2400" dirty="0">
                <a:solidFill>
                  <a:schemeClr val="tx1"/>
                </a:solidFill>
              </a:rPr>
              <a:t> dense-dense </a:t>
            </a:r>
            <a:r>
              <a:rPr lang="en-US" sz="2400" dirty="0" err="1">
                <a:solidFill>
                  <a:schemeClr val="tx1"/>
                </a:solidFill>
              </a:rPr>
              <a:t>matmul</a:t>
            </a:r>
            <a:r>
              <a:rPr lang="en-US" sz="2400" dirty="0">
                <a:solidFill>
                  <a:schemeClr val="tx1"/>
                </a:solidFill>
              </a:rPr>
              <a:t> (DGEMM)</a:t>
            </a:r>
          </a:p>
          <a:p>
            <a:pPr>
              <a:buFont typeface="Arial" panose="020B0604020202020204" pitchFamily="34" charset="0"/>
              <a:buChar char="•"/>
            </a:pPr>
            <a:r>
              <a:rPr lang="en-US" sz="2400" b="1" dirty="0" err="1">
                <a:solidFill>
                  <a:schemeClr val="tx1"/>
                </a:solidFill>
              </a:rPr>
              <a:t>SpMM</a:t>
            </a:r>
            <a:r>
              <a:rPr lang="en-US" sz="2400" b="1" dirty="0">
                <a:solidFill>
                  <a:schemeClr val="tx1"/>
                </a:solidFill>
              </a:rPr>
              <a:t> is the bottleneck, not DGEMM!</a:t>
            </a:r>
          </a:p>
        </p:txBody>
      </p:sp>
      <p:sp>
        <p:nvSpPr>
          <p:cNvPr id="337" name="Title 336">
            <a:extLst>
              <a:ext uri="{FF2B5EF4-FFF2-40B4-BE49-F238E27FC236}">
                <a16:creationId xmlns:a16="http://schemas.microsoft.com/office/drawing/2014/main" id="{2BAEBA9E-C336-634F-B3FA-D081073DB3F2}"/>
              </a:ext>
            </a:extLst>
          </p:cNvPr>
          <p:cNvSpPr>
            <a:spLocks noGrp="1"/>
          </p:cNvSpPr>
          <p:nvPr>
            <p:ph type="title"/>
          </p:nvPr>
        </p:nvSpPr>
        <p:spPr/>
        <p:txBody>
          <a:bodyPr/>
          <a:lstStyle/>
          <a:p>
            <a:r>
              <a:rPr lang="en-US" dirty="0"/>
              <a:t>Bottleneck in GNN Training</a:t>
            </a:r>
          </a:p>
        </p:txBody>
      </p:sp>
      <p:grpSp>
        <p:nvGrpSpPr>
          <p:cNvPr id="339" name="Group 338">
            <a:extLst>
              <a:ext uri="{FF2B5EF4-FFF2-40B4-BE49-F238E27FC236}">
                <a16:creationId xmlns:a16="http://schemas.microsoft.com/office/drawing/2014/main" id="{3F5D76E5-B26D-0E40-837D-A630E2FB2EBE}"/>
              </a:ext>
            </a:extLst>
          </p:cNvPr>
          <p:cNvGrpSpPr/>
          <p:nvPr/>
        </p:nvGrpSpPr>
        <p:grpSpPr>
          <a:xfrm>
            <a:off x="1671775" y="1002757"/>
            <a:ext cx="5306112" cy="1993538"/>
            <a:chOff x="2225615" y="1777041"/>
            <a:chExt cx="8398533" cy="3294816"/>
          </a:xfrm>
        </p:grpSpPr>
        <p:grpSp>
          <p:nvGrpSpPr>
            <p:cNvPr id="340" name="Group 339">
              <a:extLst>
                <a:ext uri="{FF2B5EF4-FFF2-40B4-BE49-F238E27FC236}">
                  <a16:creationId xmlns:a16="http://schemas.microsoft.com/office/drawing/2014/main" id="{319C5013-159A-084D-AC39-355606952DF1}"/>
                </a:ext>
              </a:extLst>
            </p:cNvPr>
            <p:cNvGrpSpPr/>
            <p:nvPr/>
          </p:nvGrpSpPr>
          <p:grpSpPr>
            <a:xfrm>
              <a:off x="2225615" y="1777041"/>
              <a:ext cx="914400" cy="914400"/>
              <a:chOff x="914400" y="1371600"/>
              <a:chExt cx="914400" cy="914400"/>
            </a:xfrm>
          </p:grpSpPr>
          <p:grpSp>
            <p:nvGrpSpPr>
              <p:cNvPr id="645" name="Group 644">
                <a:extLst>
                  <a:ext uri="{FF2B5EF4-FFF2-40B4-BE49-F238E27FC236}">
                    <a16:creationId xmlns:a16="http://schemas.microsoft.com/office/drawing/2014/main" id="{DB4E2EA6-4F4D-FD4E-A181-503F53B575CF}"/>
                  </a:ext>
                </a:extLst>
              </p:cNvPr>
              <p:cNvGrpSpPr/>
              <p:nvPr/>
            </p:nvGrpSpPr>
            <p:grpSpPr>
              <a:xfrm>
                <a:off x="914400" y="1371600"/>
                <a:ext cx="914400" cy="457200"/>
                <a:chOff x="914400" y="1371600"/>
                <a:chExt cx="914400" cy="457200"/>
              </a:xfrm>
            </p:grpSpPr>
            <p:grpSp>
              <p:nvGrpSpPr>
                <p:cNvPr id="657" name="Group 656">
                  <a:extLst>
                    <a:ext uri="{FF2B5EF4-FFF2-40B4-BE49-F238E27FC236}">
                      <a16:creationId xmlns:a16="http://schemas.microsoft.com/office/drawing/2014/main" id="{6B70DE1F-8C51-AD44-9C9C-F86B4B62D9C7}"/>
                    </a:ext>
                  </a:extLst>
                </p:cNvPr>
                <p:cNvGrpSpPr/>
                <p:nvPr/>
              </p:nvGrpSpPr>
              <p:grpSpPr>
                <a:xfrm>
                  <a:off x="914400" y="1371600"/>
                  <a:ext cx="914400" cy="228600"/>
                  <a:chOff x="914400" y="1371600"/>
                  <a:chExt cx="914400" cy="228600"/>
                </a:xfrm>
              </p:grpSpPr>
              <p:sp>
                <p:nvSpPr>
                  <p:cNvPr id="663" name="Rectangle 662">
                    <a:extLst>
                      <a:ext uri="{FF2B5EF4-FFF2-40B4-BE49-F238E27FC236}">
                        <a16:creationId xmlns:a16="http://schemas.microsoft.com/office/drawing/2014/main" id="{A4B5A6FA-7348-DC49-AC89-BAE9C248F810}"/>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4" name="Rectangle 663">
                    <a:extLst>
                      <a:ext uri="{FF2B5EF4-FFF2-40B4-BE49-F238E27FC236}">
                        <a16:creationId xmlns:a16="http://schemas.microsoft.com/office/drawing/2014/main" id="{300DE041-465D-0E46-A6EC-0B357802B9E6}"/>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5" name="Rectangle 664">
                    <a:extLst>
                      <a:ext uri="{FF2B5EF4-FFF2-40B4-BE49-F238E27FC236}">
                        <a16:creationId xmlns:a16="http://schemas.microsoft.com/office/drawing/2014/main" id="{9866CB94-887E-F344-A061-55E8348F2EE2}"/>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6" name="Rectangle 665">
                    <a:extLst>
                      <a:ext uri="{FF2B5EF4-FFF2-40B4-BE49-F238E27FC236}">
                        <a16:creationId xmlns:a16="http://schemas.microsoft.com/office/drawing/2014/main" id="{0A5DBF0D-3C57-8A4A-A2F3-ECC67809BBBA}"/>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58" name="Group 657">
                  <a:extLst>
                    <a:ext uri="{FF2B5EF4-FFF2-40B4-BE49-F238E27FC236}">
                      <a16:creationId xmlns:a16="http://schemas.microsoft.com/office/drawing/2014/main" id="{68AC2FB7-7514-E049-9D33-4FA613BD1509}"/>
                    </a:ext>
                  </a:extLst>
                </p:cNvPr>
                <p:cNvGrpSpPr/>
                <p:nvPr/>
              </p:nvGrpSpPr>
              <p:grpSpPr>
                <a:xfrm>
                  <a:off x="914400" y="1600200"/>
                  <a:ext cx="914400" cy="228600"/>
                  <a:chOff x="914400" y="1371600"/>
                  <a:chExt cx="914400" cy="228600"/>
                </a:xfrm>
              </p:grpSpPr>
              <p:sp>
                <p:nvSpPr>
                  <p:cNvPr id="659" name="Rectangle 658">
                    <a:extLst>
                      <a:ext uri="{FF2B5EF4-FFF2-40B4-BE49-F238E27FC236}">
                        <a16:creationId xmlns:a16="http://schemas.microsoft.com/office/drawing/2014/main" id="{D5A2411D-DDEB-DF47-BF93-BC9B39E48AE3}"/>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0" name="Rectangle 659">
                    <a:extLst>
                      <a:ext uri="{FF2B5EF4-FFF2-40B4-BE49-F238E27FC236}">
                        <a16:creationId xmlns:a16="http://schemas.microsoft.com/office/drawing/2014/main" id="{9D73B1A4-ADE8-874C-8E9D-60710E6407ED}"/>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1" name="Rectangle 660">
                    <a:extLst>
                      <a:ext uri="{FF2B5EF4-FFF2-40B4-BE49-F238E27FC236}">
                        <a16:creationId xmlns:a16="http://schemas.microsoft.com/office/drawing/2014/main" id="{973BD63D-5066-DF45-A9C0-0E427AB9580C}"/>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62" name="Rectangle 661">
                    <a:extLst>
                      <a:ext uri="{FF2B5EF4-FFF2-40B4-BE49-F238E27FC236}">
                        <a16:creationId xmlns:a16="http://schemas.microsoft.com/office/drawing/2014/main" id="{2DDF663B-FA97-474D-AAA5-2BE9AFDFC05C}"/>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646" name="Group 645">
                <a:extLst>
                  <a:ext uri="{FF2B5EF4-FFF2-40B4-BE49-F238E27FC236}">
                    <a16:creationId xmlns:a16="http://schemas.microsoft.com/office/drawing/2014/main" id="{FE0126BA-F6B8-364C-9864-BB12EA6F4004}"/>
                  </a:ext>
                </a:extLst>
              </p:cNvPr>
              <p:cNvGrpSpPr/>
              <p:nvPr/>
            </p:nvGrpSpPr>
            <p:grpSpPr>
              <a:xfrm>
                <a:off x="914400" y="1828800"/>
                <a:ext cx="914400" cy="457200"/>
                <a:chOff x="914400" y="1371600"/>
                <a:chExt cx="914400" cy="457200"/>
              </a:xfrm>
            </p:grpSpPr>
            <p:grpSp>
              <p:nvGrpSpPr>
                <p:cNvPr id="647" name="Group 646">
                  <a:extLst>
                    <a:ext uri="{FF2B5EF4-FFF2-40B4-BE49-F238E27FC236}">
                      <a16:creationId xmlns:a16="http://schemas.microsoft.com/office/drawing/2014/main" id="{040D74E7-7AEC-7042-B918-2E5E4DA66742}"/>
                    </a:ext>
                  </a:extLst>
                </p:cNvPr>
                <p:cNvGrpSpPr/>
                <p:nvPr/>
              </p:nvGrpSpPr>
              <p:grpSpPr>
                <a:xfrm>
                  <a:off x="914400" y="1371600"/>
                  <a:ext cx="914400" cy="228600"/>
                  <a:chOff x="914400" y="1371600"/>
                  <a:chExt cx="914400" cy="228600"/>
                </a:xfrm>
              </p:grpSpPr>
              <p:sp>
                <p:nvSpPr>
                  <p:cNvPr id="653" name="Rectangle 652">
                    <a:extLst>
                      <a:ext uri="{FF2B5EF4-FFF2-40B4-BE49-F238E27FC236}">
                        <a16:creationId xmlns:a16="http://schemas.microsoft.com/office/drawing/2014/main" id="{E5F61E3B-1D0E-D049-B9EB-E06A4361210A}"/>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4" name="Rectangle 653">
                    <a:extLst>
                      <a:ext uri="{FF2B5EF4-FFF2-40B4-BE49-F238E27FC236}">
                        <a16:creationId xmlns:a16="http://schemas.microsoft.com/office/drawing/2014/main" id="{FD666C57-050B-D846-AED5-899E3AB19A79}"/>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5" name="Rectangle 654">
                    <a:extLst>
                      <a:ext uri="{FF2B5EF4-FFF2-40B4-BE49-F238E27FC236}">
                        <a16:creationId xmlns:a16="http://schemas.microsoft.com/office/drawing/2014/main" id="{E0E68E63-CFAC-874C-91AF-11E7B3557B31}"/>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6" name="Rectangle 655">
                    <a:extLst>
                      <a:ext uri="{FF2B5EF4-FFF2-40B4-BE49-F238E27FC236}">
                        <a16:creationId xmlns:a16="http://schemas.microsoft.com/office/drawing/2014/main" id="{F11DECFA-EAD1-7C43-A39C-F51200BD6C1B}"/>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48" name="Group 647">
                  <a:extLst>
                    <a:ext uri="{FF2B5EF4-FFF2-40B4-BE49-F238E27FC236}">
                      <a16:creationId xmlns:a16="http://schemas.microsoft.com/office/drawing/2014/main" id="{0489188B-153D-0548-82F5-11C277EEB2D7}"/>
                    </a:ext>
                  </a:extLst>
                </p:cNvPr>
                <p:cNvGrpSpPr/>
                <p:nvPr/>
              </p:nvGrpSpPr>
              <p:grpSpPr>
                <a:xfrm>
                  <a:off x="914400" y="1600200"/>
                  <a:ext cx="914400" cy="228600"/>
                  <a:chOff x="914400" y="1371600"/>
                  <a:chExt cx="914400" cy="228600"/>
                </a:xfrm>
              </p:grpSpPr>
              <p:sp>
                <p:nvSpPr>
                  <p:cNvPr id="649" name="Rectangle 648">
                    <a:extLst>
                      <a:ext uri="{FF2B5EF4-FFF2-40B4-BE49-F238E27FC236}">
                        <a16:creationId xmlns:a16="http://schemas.microsoft.com/office/drawing/2014/main" id="{B22E7B67-FA84-BB4A-B2E8-77D1FC1979E3}"/>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0" name="Rectangle 649">
                    <a:extLst>
                      <a:ext uri="{FF2B5EF4-FFF2-40B4-BE49-F238E27FC236}">
                        <a16:creationId xmlns:a16="http://schemas.microsoft.com/office/drawing/2014/main" id="{AC51BD48-365E-9047-9EE2-68D8CE76FC3A}"/>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1" name="Rectangle 650">
                    <a:extLst>
                      <a:ext uri="{FF2B5EF4-FFF2-40B4-BE49-F238E27FC236}">
                        <a16:creationId xmlns:a16="http://schemas.microsoft.com/office/drawing/2014/main" id="{9895E4CA-3C67-CC49-8291-841B09FC1C69}"/>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52" name="Rectangle 651">
                    <a:extLst>
                      <a:ext uri="{FF2B5EF4-FFF2-40B4-BE49-F238E27FC236}">
                        <a16:creationId xmlns:a16="http://schemas.microsoft.com/office/drawing/2014/main" id="{C1F2887C-1DDA-4F4E-8CD9-348D165C72AC}"/>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nvGrpSpPr>
            <p:cNvPr id="341" name="Group 340">
              <a:extLst>
                <a:ext uri="{FF2B5EF4-FFF2-40B4-BE49-F238E27FC236}">
                  <a16:creationId xmlns:a16="http://schemas.microsoft.com/office/drawing/2014/main" id="{4AB66F64-6B98-4645-9D67-9D82A37DDEFF}"/>
                </a:ext>
              </a:extLst>
            </p:cNvPr>
            <p:cNvGrpSpPr/>
            <p:nvPr/>
          </p:nvGrpSpPr>
          <p:grpSpPr>
            <a:xfrm>
              <a:off x="2225615" y="2691441"/>
              <a:ext cx="914400" cy="914400"/>
              <a:chOff x="914400" y="1371600"/>
              <a:chExt cx="914400" cy="914400"/>
            </a:xfrm>
          </p:grpSpPr>
          <p:grpSp>
            <p:nvGrpSpPr>
              <p:cNvPr id="623" name="Group 622">
                <a:extLst>
                  <a:ext uri="{FF2B5EF4-FFF2-40B4-BE49-F238E27FC236}">
                    <a16:creationId xmlns:a16="http://schemas.microsoft.com/office/drawing/2014/main" id="{1B3F74B5-DC2E-A042-A8D6-C262D8B2F492}"/>
                  </a:ext>
                </a:extLst>
              </p:cNvPr>
              <p:cNvGrpSpPr/>
              <p:nvPr/>
            </p:nvGrpSpPr>
            <p:grpSpPr>
              <a:xfrm>
                <a:off x="914400" y="1371600"/>
                <a:ext cx="914400" cy="457200"/>
                <a:chOff x="914400" y="1371600"/>
                <a:chExt cx="914400" cy="457200"/>
              </a:xfrm>
            </p:grpSpPr>
            <p:grpSp>
              <p:nvGrpSpPr>
                <p:cNvPr id="635" name="Group 634">
                  <a:extLst>
                    <a:ext uri="{FF2B5EF4-FFF2-40B4-BE49-F238E27FC236}">
                      <a16:creationId xmlns:a16="http://schemas.microsoft.com/office/drawing/2014/main" id="{85D4D1F1-1101-D843-9B57-26A4A5722702}"/>
                    </a:ext>
                  </a:extLst>
                </p:cNvPr>
                <p:cNvGrpSpPr/>
                <p:nvPr/>
              </p:nvGrpSpPr>
              <p:grpSpPr>
                <a:xfrm>
                  <a:off x="914400" y="1371600"/>
                  <a:ext cx="914400" cy="228600"/>
                  <a:chOff x="914400" y="1371600"/>
                  <a:chExt cx="914400" cy="228600"/>
                </a:xfrm>
              </p:grpSpPr>
              <p:sp>
                <p:nvSpPr>
                  <p:cNvPr id="641" name="Rectangle 640">
                    <a:extLst>
                      <a:ext uri="{FF2B5EF4-FFF2-40B4-BE49-F238E27FC236}">
                        <a16:creationId xmlns:a16="http://schemas.microsoft.com/office/drawing/2014/main" id="{A833C321-8B76-114D-B743-0C7EF1E006FB}"/>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42" name="Rectangle 641">
                    <a:extLst>
                      <a:ext uri="{FF2B5EF4-FFF2-40B4-BE49-F238E27FC236}">
                        <a16:creationId xmlns:a16="http://schemas.microsoft.com/office/drawing/2014/main" id="{BBFCC787-9181-574B-A038-78C5727D28DC}"/>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43" name="Rectangle 642">
                    <a:extLst>
                      <a:ext uri="{FF2B5EF4-FFF2-40B4-BE49-F238E27FC236}">
                        <a16:creationId xmlns:a16="http://schemas.microsoft.com/office/drawing/2014/main" id="{F09DA9BD-1821-8144-828B-CC1195E9FC01}"/>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44" name="Rectangle 643">
                    <a:extLst>
                      <a:ext uri="{FF2B5EF4-FFF2-40B4-BE49-F238E27FC236}">
                        <a16:creationId xmlns:a16="http://schemas.microsoft.com/office/drawing/2014/main" id="{AE88845F-4B44-0C4D-A5D8-C72335A2F735}"/>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36" name="Group 635">
                  <a:extLst>
                    <a:ext uri="{FF2B5EF4-FFF2-40B4-BE49-F238E27FC236}">
                      <a16:creationId xmlns:a16="http://schemas.microsoft.com/office/drawing/2014/main" id="{28A18B89-842C-AE44-B61F-39265F8489AD}"/>
                    </a:ext>
                  </a:extLst>
                </p:cNvPr>
                <p:cNvGrpSpPr/>
                <p:nvPr/>
              </p:nvGrpSpPr>
              <p:grpSpPr>
                <a:xfrm>
                  <a:off x="914400" y="1600200"/>
                  <a:ext cx="914400" cy="228600"/>
                  <a:chOff x="914400" y="1371600"/>
                  <a:chExt cx="914400" cy="228600"/>
                </a:xfrm>
              </p:grpSpPr>
              <p:sp>
                <p:nvSpPr>
                  <p:cNvPr id="637" name="Rectangle 636">
                    <a:extLst>
                      <a:ext uri="{FF2B5EF4-FFF2-40B4-BE49-F238E27FC236}">
                        <a16:creationId xmlns:a16="http://schemas.microsoft.com/office/drawing/2014/main" id="{E1D55033-DFE7-C741-872D-5EC75DA580CC}"/>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8" name="Rectangle 637">
                    <a:extLst>
                      <a:ext uri="{FF2B5EF4-FFF2-40B4-BE49-F238E27FC236}">
                        <a16:creationId xmlns:a16="http://schemas.microsoft.com/office/drawing/2014/main" id="{C8B8B6B2-F274-B242-9DA3-5043537805A9}"/>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9" name="Rectangle 638">
                    <a:extLst>
                      <a:ext uri="{FF2B5EF4-FFF2-40B4-BE49-F238E27FC236}">
                        <a16:creationId xmlns:a16="http://schemas.microsoft.com/office/drawing/2014/main" id="{98E4CBE1-2A8F-2E4C-855F-9F6B06578C98}"/>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40" name="Rectangle 639">
                    <a:extLst>
                      <a:ext uri="{FF2B5EF4-FFF2-40B4-BE49-F238E27FC236}">
                        <a16:creationId xmlns:a16="http://schemas.microsoft.com/office/drawing/2014/main" id="{023D41F9-7A81-0840-94BA-1272BFC0D0E3}"/>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624" name="Group 623">
                <a:extLst>
                  <a:ext uri="{FF2B5EF4-FFF2-40B4-BE49-F238E27FC236}">
                    <a16:creationId xmlns:a16="http://schemas.microsoft.com/office/drawing/2014/main" id="{B2047728-3312-154F-9C8A-801EC3136F93}"/>
                  </a:ext>
                </a:extLst>
              </p:cNvPr>
              <p:cNvGrpSpPr/>
              <p:nvPr/>
            </p:nvGrpSpPr>
            <p:grpSpPr>
              <a:xfrm>
                <a:off x="914400" y="1828800"/>
                <a:ext cx="914400" cy="457200"/>
                <a:chOff x="914400" y="1371600"/>
                <a:chExt cx="914400" cy="457200"/>
              </a:xfrm>
            </p:grpSpPr>
            <p:grpSp>
              <p:nvGrpSpPr>
                <p:cNvPr id="625" name="Group 624">
                  <a:extLst>
                    <a:ext uri="{FF2B5EF4-FFF2-40B4-BE49-F238E27FC236}">
                      <a16:creationId xmlns:a16="http://schemas.microsoft.com/office/drawing/2014/main" id="{DED9956B-2707-B645-B843-910869FF3EF9}"/>
                    </a:ext>
                  </a:extLst>
                </p:cNvPr>
                <p:cNvGrpSpPr/>
                <p:nvPr/>
              </p:nvGrpSpPr>
              <p:grpSpPr>
                <a:xfrm>
                  <a:off x="914400" y="1371600"/>
                  <a:ext cx="914400" cy="228600"/>
                  <a:chOff x="914400" y="1371600"/>
                  <a:chExt cx="914400" cy="228600"/>
                </a:xfrm>
              </p:grpSpPr>
              <p:sp>
                <p:nvSpPr>
                  <p:cNvPr id="631" name="Rectangle 630">
                    <a:extLst>
                      <a:ext uri="{FF2B5EF4-FFF2-40B4-BE49-F238E27FC236}">
                        <a16:creationId xmlns:a16="http://schemas.microsoft.com/office/drawing/2014/main" id="{C3044926-1333-1741-AC26-98BE561EB911}"/>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2" name="Rectangle 631">
                    <a:extLst>
                      <a:ext uri="{FF2B5EF4-FFF2-40B4-BE49-F238E27FC236}">
                        <a16:creationId xmlns:a16="http://schemas.microsoft.com/office/drawing/2014/main" id="{B9B7FC95-35AB-F340-80D2-43A557628844}"/>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3" name="Rectangle 632">
                    <a:extLst>
                      <a:ext uri="{FF2B5EF4-FFF2-40B4-BE49-F238E27FC236}">
                        <a16:creationId xmlns:a16="http://schemas.microsoft.com/office/drawing/2014/main" id="{F80AF3DB-449D-864F-9E00-20676F83C362}"/>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4" name="Rectangle 633">
                    <a:extLst>
                      <a:ext uri="{FF2B5EF4-FFF2-40B4-BE49-F238E27FC236}">
                        <a16:creationId xmlns:a16="http://schemas.microsoft.com/office/drawing/2014/main" id="{89DDDE22-FC15-CB48-A26C-8F068520948A}"/>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26" name="Group 625">
                  <a:extLst>
                    <a:ext uri="{FF2B5EF4-FFF2-40B4-BE49-F238E27FC236}">
                      <a16:creationId xmlns:a16="http://schemas.microsoft.com/office/drawing/2014/main" id="{6872C012-3FF6-B246-8F3D-0D1FCDCD7C2E}"/>
                    </a:ext>
                  </a:extLst>
                </p:cNvPr>
                <p:cNvGrpSpPr/>
                <p:nvPr/>
              </p:nvGrpSpPr>
              <p:grpSpPr>
                <a:xfrm>
                  <a:off x="914400" y="1600200"/>
                  <a:ext cx="914400" cy="228600"/>
                  <a:chOff x="914400" y="1371600"/>
                  <a:chExt cx="914400" cy="228600"/>
                </a:xfrm>
              </p:grpSpPr>
              <p:sp>
                <p:nvSpPr>
                  <p:cNvPr id="627" name="Rectangle 626">
                    <a:extLst>
                      <a:ext uri="{FF2B5EF4-FFF2-40B4-BE49-F238E27FC236}">
                        <a16:creationId xmlns:a16="http://schemas.microsoft.com/office/drawing/2014/main" id="{BE821BA8-52D8-AE4F-9BD8-008A97DC9048}"/>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28" name="Rectangle 627">
                    <a:extLst>
                      <a:ext uri="{FF2B5EF4-FFF2-40B4-BE49-F238E27FC236}">
                        <a16:creationId xmlns:a16="http://schemas.microsoft.com/office/drawing/2014/main" id="{AA18FE2E-9B3F-574F-BB07-7DD529434085}"/>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29" name="Rectangle 628">
                    <a:extLst>
                      <a:ext uri="{FF2B5EF4-FFF2-40B4-BE49-F238E27FC236}">
                        <a16:creationId xmlns:a16="http://schemas.microsoft.com/office/drawing/2014/main" id="{C0398035-E686-3148-98B1-D72743BFAE6C}"/>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30" name="Rectangle 629">
                    <a:extLst>
                      <a:ext uri="{FF2B5EF4-FFF2-40B4-BE49-F238E27FC236}">
                        <a16:creationId xmlns:a16="http://schemas.microsoft.com/office/drawing/2014/main" id="{3B70D9B6-A209-3E45-8EE9-28268BBDFADA}"/>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sp>
          <p:nvSpPr>
            <p:cNvPr id="342" name="Rectangle 341">
              <a:extLst>
                <a:ext uri="{FF2B5EF4-FFF2-40B4-BE49-F238E27FC236}">
                  <a16:creationId xmlns:a16="http://schemas.microsoft.com/office/drawing/2014/main" id="{8FF407E4-F0FC-6740-9E55-3C2A36C1F7DC}"/>
                </a:ext>
              </a:extLst>
            </p:cNvPr>
            <p:cNvSpPr/>
            <p:nvPr/>
          </p:nvSpPr>
          <p:spPr bwMode="auto">
            <a:xfrm>
              <a:off x="5003321" y="1777041"/>
              <a:ext cx="2743200" cy="27432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3" name="Oval 342">
              <a:extLst>
                <a:ext uri="{FF2B5EF4-FFF2-40B4-BE49-F238E27FC236}">
                  <a16:creationId xmlns:a16="http://schemas.microsoft.com/office/drawing/2014/main" id="{9582CCB8-B005-924A-9ABB-3B39075FA3E4}"/>
                </a:ext>
              </a:extLst>
            </p:cNvPr>
            <p:cNvSpPr/>
            <p:nvPr/>
          </p:nvSpPr>
          <p:spPr bwMode="auto">
            <a:xfrm>
              <a:off x="5216722" y="20016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4" name="Oval 343">
              <a:extLst>
                <a:ext uri="{FF2B5EF4-FFF2-40B4-BE49-F238E27FC236}">
                  <a16:creationId xmlns:a16="http://schemas.microsoft.com/office/drawing/2014/main" id="{C98405B5-03D4-984B-B141-F6482103D662}"/>
                </a:ext>
              </a:extLst>
            </p:cNvPr>
            <p:cNvSpPr/>
            <p:nvPr/>
          </p:nvSpPr>
          <p:spPr bwMode="auto">
            <a:xfrm>
              <a:off x="6272636" y="22531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5" name="Oval 344">
              <a:extLst>
                <a:ext uri="{FF2B5EF4-FFF2-40B4-BE49-F238E27FC236}">
                  <a16:creationId xmlns:a16="http://schemas.microsoft.com/office/drawing/2014/main" id="{7DA83125-96AC-C848-84CC-78DC16CFCD6B}"/>
                </a:ext>
              </a:extLst>
            </p:cNvPr>
            <p:cNvSpPr/>
            <p:nvPr/>
          </p:nvSpPr>
          <p:spPr bwMode="auto">
            <a:xfrm>
              <a:off x="5499750" y="27520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6" name="Oval 345">
              <a:extLst>
                <a:ext uri="{FF2B5EF4-FFF2-40B4-BE49-F238E27FC236}">
                  <a16:creationId xmlns:a16="http://schemas.microsoft.com/office/drawing/2014/main" id="{23BFBA08-D4BD-2843-BB00-052BDDA7096C}"/>
                </a:ext>
              </a:extLst>
            </p:cNvPr>
            <p:cNvSpPr/>
            <p:nvPr/>
          </p:nvSpPr>
          <p:spPr bwMode="auto">
            <a:xfrm>
              <a:off x="5648041" y="24399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7" name="Oval 346">
              <a:extLst>
                <a:ext uri="{FF2B5EF4-FFF2-40B4-BE49-F238E27FC236}">
                  <a16:creationId xmlns:a16="http://schemas.microsoft.com/office/drawing/2014/main" id="{73D00B99-9B81-6843-9D28-5EE9AF4BD74A}"/>
                </a:ext>
              </a:extLst>
            </p:cNvPr>
            <p:cNvSpPr/>
            <p:nvPr/>
          </p:nvSpPr>
          <p:spPr bwMode="auto">
            <a:xfrm>
              <a:off x="5693761" y="20399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8" name="Oval 347">
              <a:extLst>
                <a:ext uri="{FF2B5EF4-FFF2-40B4-BE49-F238E27FC236}">
                  <a16:creationId xmlns:a16="http://schemas.microsoft.com/office/drawing/2014/main" id="{CC342425-89A6-3B43-866E-BE583F879405}"/>
                </a:ext>
              </a:extLst>
            </p:cNvPr>
            <p:cNvSpPr/>
            <p:nvPr/>
          </p:nvSpPr>
          <p:spPr bwMode="auto">
            <a:xfrm>
              <a:off x="6096000" y="28084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49" name="Oval 348">
              <a:extLst>
                <a:ext uri="{FF2B5EF4-FFF2-40B4-BE49-F238E27FC236}">
                  <a16:creationId xmlns:a16="http://schemas.microsoft.com/office/drawing/2014/main" id="{09BB2376-B738-CB4E-A05E-8315869C00D0}"/>
                </a:ext>
              </a:extLst>
            </p:cNvPr>
            <p:cNvSpPr/>
            <p:nvPr/>
          </p:nvSpPr>
          <p:spPr bwMode="auto">
            <a:xfrm>
              <a:off x="5648041" y="31486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0" name="Oval 349">
              <a:extLst>
                <a:ext uri="{FF2B5EF4-FFF2-40B4-BE49-F238E27FC236}">
                  <a16:creationId xmlns:a16="http://schemas.microsoft.com/office/drawing/2014/main" id="{5DBBDB70-2AF1-E948-8F1B-1D721F346DF0}"/>
                </a:ext>
              </a:extLst>
            </p:cNvPr>
            <p:cNvSpPr/>
            <p:nvPr/>
          </p:nvSpPr>
          <p:spPr bwMode="auto">
            <a:xfrm>
              <a:off x="6141720" y="32172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1" name="Oval 350">
              <a:extLst>
                <a:ext uri="{FF2B5EF4-FFF2-40B4-BE49-F238E27FC236}">
                  <a16:creationId xmlns:a16="http://schemas.microsoft.com/office/drawing/2014/main" id="{7FEDA613-7C81-B040-8F1A-C60D56B91997}"/>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2" name="Oval 351">
              <a:extLst>
                <a:ext uri="{FF2B5EF4-FFF2-40B4-BE49-F238E27FC236}">
                  <a16:creationId xmlns:a16="http://schemas.microsoft.com/office/drawing/2014/main" id="{B1924720-A65F-DE4A-B275-B926A7DA1354}"/>
                </a:ext>
              </a:extLst>
            </p:cNvPr>
            <p:cNvSpPr/>
            <p:nvPr/>
          </p:nvSpPr>
          <p:spPr bwMode="auto">
            <a:xfrm>
              <a:off x="6506937" y="31175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3" name="Oval 352">
              <a:extLst>
                <a:ext uri="{FF2B5EF4-FFF2-40B4-BE49-F238E27FC236}">
                  <a16:creationId xmlns:a16="http://schemas.microsoft.com/office/drawing/2014/main" id="{983FDA91-F79F-4044-893B-C1FBECAB3CFE}"/>
                </a:ext>
              </a:extLst>
            </p:cNvPr>
            <p:cNvSpPr/>
            <p:nvPr/>
          </p:nvSpPr>
          <p:spPr bwMode="auto">
            <a:xfrm>
              <a:off x="6226916" y="2988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4" name="Oval 353">
              <a:extLst>
                <a:ext uri="{FF2B5EF4-FFF2-40B4-BE49-F238E27FC236}">
                  <a16:creationId xmlns:a16="http://schemas.microsoft.com/office/drawing/2014/main" id="{E0DA170F-2384-4148-88C8-D33D8A0BE2F6}"/>
                </a:ext>
              </a:extLst>
            </p:cNvPr>
            <p:cNvSpPr/>
            <p:nvPr/>
          </p:nvSpPr>
          <p:spPr bwMode="auto">
            <a:xfrm>
              <a:off x="5216722" y="32629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5" name="Oval 354">
              <a:extLst>
                <a:ext uri="{FF2B5EF4-FFF2-40B4-BE49-F238E27FC236}">
                  <a16:creationId xmlns:a16="http://schemas.microsoft.com/office/drawing/2014/main" id="{6B010F92-AE67-6345-8640-3306D0E1AE61}"/>
                </a:ext>
              </a:extLst>
            </p:cNvPr>
            <p:cNvSpPr/>
            <p:nvPr/>
          </p:nvSpPr>
          <p:spPr bwMode="auto">
            <a:xfrm>
              <a:off x="5219166" y="26648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6" name="Oval 355">
              <a:extLst>
                <a:ext uri="{FF2B5EF4-FFF2-40B4-BE49-F238E27FC236}">
                  <a16:creationId xmlns:a16="http://schemas.microsoft.com/office/drawing/2014/main" id="{A1687037-2ABA-8B48-8DDA-4A61656DAC2D}"/>
                </a:ext>
              </a:extLst>
            </p:cNvPr>
            <p:cNvSpPr/>
            <p:nvPr/>
          </p:nvSpPr>
          <p:spPr bwMode="auto">
            <a:xfrm>
              <a:off x="6506937" y="25771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7" name="Oval 356">
              <a:extLst>
                <a:ext uri="{FF2B5EF4-FFF2-40B4-BE49-F238E27FC236}">
                  <a16:creationId xmlns:a16="http://schemas.microsoft.com/office/drawing/2014/main" id="{C09FD923-6E80-6444-91CF-FEAA9D3891EF}"/>
                </a:ext>
              </a:extLst>
            </p:cNvPr>
            <p:cNvSpPr/>
            <p:nvPr/>
          </p:nvSpPr>
          <p:spPr bwMode="auto">
            <a:xfrm>
              <a:off x="6050280" y="24857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8" name="Oval 357">
              <a:extLst>
                <a:ext uri="{FF2B5EF4-FFF2-40B4-BE49-F238E27FC236}">
                  <a16:creationId xmlns:a16="http://schemas.microsoft.com/office/drawing/2014/main" id="{0D164BEB-786D-C147-AE3B-923FED794ED1}"/>
                </a:ext>
              </a:extLst>
            </p:cNvPr>
            <p:cNvSpPr/>
            <p:nvPr/>
          </p:nvSpPr>
          <p:spPr bwMode="auto">
            <a:xfrm>
              <a:off x="6568554" y="20473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59" name="Oval 358">
              <a:extLst>
                <a:ext uri="{FF2B5EF4-FFF2-40B4-BE49-F238E27FC236}">
                  <a16:creationId xmlns:a16="http://schemas.microsoft.com/office/drawing/2014/main" id="{A5E6DA34-F585-5E46-B943-6497C3DC4351}"/>
                </a:ext>
              </a:extLst>
            </p:cNvPr>
            <p:cNvSpPr/>
            <p:nvPr/>
          </p:nvSpPr>
          <p:spPr bwMode="auto">
            <a:xfrm>
              <a:off x="5266693" y="23564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60" name="Oval 359">
              <a:extLst>
                <a:ext uri="{FF2B5EF4-FFF2-40B4-BE49-F238E27FC236}">
                  <a16:creationId xmlns:a16="http://schemas.microsoft.com/office/drawing/2014/main" id="{819CD5E6-50B3-FB47-A786-19EB5965648B}"/>
                </a:ext>
              </a:extLst>
            </p:cNvPr>
            <p:cNvSpPr/>
            <p:nvPr/>
          </p:nvSpPr>
          <p:spPr bwMode="auto">
            <a:xfrm>
              <a:off x="5814531" y="28541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61" name="Oval 360">
              <a:extLst>
                <a:ext uri="{FF2B5EF4-FFF2-40B4-BE49-F238E27FC236}">
                  <a16:creationId xmlns:a16="http://schemas.microsoft.com/office/drawing/2014/main" id="{2B76E697-6DEA-4D48-BB17-02ED722D60E0}"/>
                </a:ext>
              </a:extLst>
            </p:cNvPr>
            <p:cNvSpPr/>
            <p:nvPr/>
          </p:nvSpPr>
          <p:spPr bwMode="auto">
            <a:xfrm>
              <a:off x="5739481" y="34131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62" name="Oval 361">
              <a:extLst>
                <a:ext uri="{FF2B5EF4-FFF2-40B4-BE49-F238E27FC236}">
                  <a16:creationId xmlns:a16="http://schemas.microsoft.com/office/drawing/2014/main" id="{4362D461-1BAA-BF4D-8B8F-69616517EC2E}"/>
                </a:ext>
              </a:extLst>
            </p:cNvPr>
            <p:cNvSpPr/>
            <p:nvPr/>
          </p:nvSpPr>
          <p:spPr bwMode="auto">
            <a:xfrm>
              <a:off x="6152935" y="18262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63" name="Oval 362">
              <a:extLst>
                <a:ext uri="{FF2B5EF4-FFF2-40B4-BE49-F238E27FC236}">
                  <a16:creationId xmlns:a16="http://schemas.microsoft.com/office/drawing/2014/main" id="{6EC1BF5B-393C-4549-9DCE-737AC1FFB9B2}"/>
                </a:ext>
              </a:extLst>
            </p:cNvPr>
            <p:cNvSpPr/>
            <p:nvPr/>
          </p:nvSpPr>
          <p:spPr bwMode="auto">
            <a:xfrm>
              <a:off x="5388961" y="30352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64" name="Oval 363">
              <a:extLst>
                <a:ext uri="{FF2B5EF4-FFF2-40B4-BE49-F238E27FC236}">
                  <a16:creationId xmlns:a16="http://schemas.microsoft.com/office/drawing/2014/main" id="{B6A5607B-22F9-EF4F-8B6D-1EFDC49C2855}"/>
                </a:ext>
              </a:extLst>
            </p:cNvPr>
            <p:cNvSpPr/>
            <p:nvPr/>
          </p:nvSpPr>
          <p:spPr bwMode="auto">
            <a:xfrm>
              <a:off x="5917721" y="21863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nvGrpSpPr>
            <p:cNvPr id="365" name="Group 364">
              <a:extLst>
                <a:ext uri="{FF2B5EF4-FFF2-40B4-BE49-F238E27FC236}">
                  <a16:creationId xmlns:a16="http://schemas.microsoft.com/office/drawing/2014/main" id="{A0ECFBD5-F783-7D47-8F29-DF76338BB1EF}"/>
                </a:ext>
              </a:extLst>
            </p:cNvPr>
            <p:cNvGrpSpPr/>
            <p:nvPr/>
          </p:nvGrpSpPr>
          <p:grpSpPr>
            <a:xfrm>
              <a:off x="9709748" y="2714301"/>
              <a:ext cx="914400" cy="914400"/>
              <a:chOff x="914400" y="1371600"/>
              <a:chExt cx="914400" cy="914400"/>
            </a:xfrm>
          </p:grpSpPr>
          <p:grpSp>
            <p:nvGrpSpPr>
              <p:cNvPr id="601" name="Group 600">
                <a:extLst>
                  <a:ext uri="{FF2B5EF4-FFF2-40B4-BE49-F238E27FC236}">
                    <a16:creationId xmlns:a16="http://schemas.microsoft.com/office/drawing/2014/main" id="{A75A1DCC-6A6B-9742-B574-8D596E37BC74}"/>
                  </a:ext>
                </a:extLst>
              </p:cNvPr>
              <p:cNvGrpSpPr/>
              <p:nvPr/>
            </p:nvGrpSpPr>
            <p:grpSpPr>
              <a:xfrm>
                <a:off x="914400" y="1371600"/>
                <a:ext cx="914400" cy="457200"/>
                <a:chOff x="914400" y="1371600"/>
                <a:chExt cx="914400" cy="457200"/>
              </a:xfrm>
            </p:grpSpPr>
            <p:grpSp>
              <p:nvGrpSpPr>
                <p:cNvPr id="613" name="Group 612">
                  <a:extLst>
                    <a:ext uri="{FF2B5EF4-FFF2-40B4-BE49-F238E27FC236}">
                      <a16:creationId xmlns:a16="http://schemas.microsoft.com/office/drawing/2014/main" id="{88E20EA3-011E-8244-A528-A0D30A791565}"/>
                    </a:ext>
                  </a:extLst>
                </p:cNvPr>
                <p:cNvGrpSpPr/>
                <p:nvPr/>
              </p:nvGrpSpPr>
              <p:grpSpPr>
                <a:xfrm>
                  <a:off x="914400" y="1371600"/>
                  <a:ext cx="914400" cy="228600"/>
                  <a:chOff x="914400" y="1371600"/>
                  <a:chExt cx="914400" cy="228600"/>
                </a:xfrm>
              </p:grpSpPr>
              <p:sp>
                <p:nvSpPr>
                  <p:cNvPr id="619" name="Rectangle 618">
                    <a:extLst>
                      <a:ext uri="{FF2B5EF4-FFF2-40B4-BE49-F238E27FC236}">
                        <a16:creationId xmlns:a16="http://schemas.microsoft.com/office/drawing/2014/main" id="{37A46B5B-E8E6-E84F-8A09-0E970AD6F307}"/>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20" name="Rectangle 619">
                    <a:extLst>
                      <a:ext uri="{FF2B5EF4-FFF2-40B4-BE49-F238E27FC236}">
                        <a16:creationId xmlns:a16="http://schemas.microsoft.com/office/drawing/2014/main" id="{DC0B181B-E885-6847-8EF7-D696C32CDEC5}"/>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21" name="Rectangle 620">
                    <a:extLst>
                      <a:ext uri="{FF2B5EF4-FFF2-40B4-BE49-F238E27FC236}">
                        <a16:creationId xmlns:a16="http://schemas.microsoft.com/office/drawing/2014/main" id="{A1441372-9791-0D48-9912-5D8CF02E1AA2}"/>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22" name="Rectangle 621">
                    <a:extLst>
                      <a:ext uri="{FF2B5EF4-FFF2-40B4-BE49-F238E27FC236}">
                        <a16:creationId xmlns:a16="http://schemas.microsoft.com/office/drawing/2014/main" id="{9BE66241-9949-2844-8ED6-6FC56F4281E3}"/>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14" name="Group 613">
                  <a:extLst>
                    <a:ext uri="{FF2B5EF4-FFF2-40B4-BE49-F238E27FC236}">
                      <a16:creationId xmlns:a16="http://schemas.microsoft.com/office/drawing/2014/main" id="{8DAA138C-02C3-8842-8544-71F6C769EDEE}"/>
                    </a:ext>
                  </a:extLst>
                </p:cNvPr>
                <p:cNvGrpSpPr/>
                <p:nvPr/>
              </p:nvGrpSpPr>
              <p:grpSpPr>
                <a:xfrm>
                  <a:off x="914400" y="1600200"/>
                  <a:ext cx="914400" cy="228600"/>
                  <a:chOff x="914400" y="1371600"/>
                  <a:chExt cx="914400" cy="228600"/>
                </a:xfrm>
              </p:grpSpPr>
              <p:sp>
                <p:nvSpPr>
                  <p:cNvPr id="615" name="Rectangle 614">
                    <a:extLst>
                      <a:ext uri="{FF2B5EF4-FFF2-40B4-BE49-F238E27FC236}">
                        <a16:creationId xmlns:a16="http://schemas.microsoft.com/office/drawing/2014/main" id="{5F979EDB-C140-7D4E-AE38-26C6284E11A9}"/>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6" name="Rectangle 615">
                    <a:extLst>
                      <a:ext uri="{FF2B5EF4-FFF2-40B4-BE49-F238E27FC236}">
                        <a16:creationId xmlns:a16="http://schemas.microsoft.com/office/drawing/2014/main" id="{3B4D1898-4A7D-4842-88FE-16EAB2A9B18B}"/>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7" name="Rectangle 616">
                    <a:extLst>
                      <a:ext uri="{FF2B5EF4-FFF2-40B4-BE49-F238E27FC236}">
                        <a16:creationId xmlns:a16="http://schemas.microsoft.com/office/drawing/2014/main" id="{BDF1B23B-8BA9-E549-82D4-1DC93BD25BFC}"/>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8" name="Rectangle 617">
                    <a:extLst>
                      <a:ext uri="{FF2B5EF4-FFF2-40B4-BE49-F238E27FC236}">
                        <a16:creationId xmlns:a16="http://schemas.microsoft.com/office/drawing/2014/main" id="{67468AC3-984D-274A-A388-BB428465CB6A}"/>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602" name="Group 601">
                <a:extLst>
                  <a:ext uri="{FF2B5EF4-FFF2-40B4-BE49-F238E27FC236}">
                    <a16:creationId xmlns:a16="http://schemas.microsoft.com/office/drawing/2014/main" id="{75899726-1AB6-084D-B308-C39098F30FF4}"/>
                  </a:ext>
                </a:extLst>
              </p:cNvPr>
              <p:cNvGrpSpPr/>
              <p:nvPr/>
            </p:nvGrpSpPr>
            <p:grpSpPr>
              <a:xfrm>
                <a:off x="914400" y="1828800"/>
                <a:ext cx="914400" cy="457200"/>
                <a:chOff x="914400" y="1371600"/>
                <a:chExt cx="914400" cy="457200"/>
              </a:xfrm>
            </p:grpSpPr>
            <p:grpSp>
              <p:nvGrpSpPr>
                <p:cNvPr id="603" name="Group 602">
                  <a:extLst>
                    <a:ext uri="{FF2B5EF4-FFF2-40B4-BE49-F238E27FC236}">
                      <a16:creationId xmlns:a16="http://schemas.microsoft.com/office/drawing/2014/main" id="{1135952F-4236-3D4B-BCE7-39DB4DA8A492}"/>
                    </a:ext>
                  </a:extLst>
                </p:cNvPr>
                <p:cNvGrpSpPr/>
                <p:nvPr/>
              </p:nvGrpSpPr>
              <p:grpSpPr>
                <a:xfrm>
                  <a:off x="914400" y="1371600"/>
                  <a:ext cx="914400" cy="228600"/>
                  <a:chOff x="914400" y="1371600"/>
                  <a:chExt cx="914400" cy="228600"/>
                </a:xfrm>
              </p:grpSpPr>
              <p:sp>
                <p:nvSpPr>
                  <p:cNvPr id="609" name="Rectangle 608">
                    <a:extLst>
                      <a:ext uri="{FF2B5EF4-FFF2-40B4-BE49-F238E27FC236}">
                        <a16:creationId xmlns:a16="http://schemas.microsoft.com/office/drawing/2014/main" id="{05145CBB-D1C6-4844-8984-742C477BF9D3}"/>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0" name="Rectangle 609">
                    <a:extLst>
                      <a:ext uri="{FF2B5EF4-FFF2-40B4-BE49-F238E27FC236}">
                        <a16:creationId xmlns:a16="http://schemas.microsoft.com/office/drawing/2014/main" id="{BB351D06-8441-2A49-B247-683742CEB2D2}"/>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1" name="Rectangle 610">
                    <a:extLst>
                      <a:ext uri="{FF2B5EF4-FFF2-40B4-BE49-F238E27FC236}">
                        <a16:creationId xmlns:a16="http://schemas.microsoft.com/office/drawing/2014/main" id="{DE7F8204-DD9D-E94B-A74A-C5AD8906604D}"/>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12" name="Rectangle 611">
                    <a:extLst>
                      <a:ext uri="{FF2B5EF4-FFF2-40B4-BE49-F238E27FC236}">
                        <a16:creationId xmlns:a16="http://schemas.microsoft.com/office/drawing/2014/main" id="{B65CC5C6-3806-B74A-A419-B66C6B72EDF9}"/>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604" name="Group 603">
                  <a:extLst>
                    <a:ext uri="{FF2B5EF4-FFF2-40B4-BE49-F238E27FC236}">
                      <a16:creationId xmlns:a16="http://schemas.microsoft.com/office/drawing/2014/main" id="{D0498D4E-4FB8-6340-8463-14CFC87B49B8}"/>
                    </a:ext>
                  </a:extLst>
                </p:cNvPr>
                <p:cNvGrpSpPr/>
                <p:nvPr/>
              </p:nvGrpSpPr>
              <p:grpSpPr>
                <a:xfrm>
                  <a:off x="914400" y="1600200"/>
                  <a:ext cx="914400" cy="228600"/>
                  <a:chOff x="914400" y="1371600"/>
                  <a:chExt cx="914400" cy="228600"/>
                </a:xfrm>
              </p:grpSpPr>
              <p:sp>
                <p:nvSpPr>
                  <p:cNvPr id="605" name="Rectangle 604">
                    <a:extLst>
                      <a:ext uri="{FF2B5EF4-FFF2-40B4-BE49-F238E27FC236}">
                        <a16:creationId xmlns:a16="http://schemas.microsoft.com/office/drawing/2014/main" id="{0D0C4321-6E41-3F41-9C2A-A44F1C3FD334}"/>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06" name="Rectangle 605">
                    <a:extLst>
                      <a:ext uri="{FF2B5EF4-FFF2-40B4-BE49-F238E27FC236}">
                        <a16:creationId xmlns:a16="http://schemas.microsoft.com/office/drawing/2014/main" id="{1E487200-E3C7-5C47-8E10-59337AC129AE}"/>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07" name="Rectangle 606">
                    <a:extLst>
                      <a:ext uri="{FF2B5EF4-FFF2-40B4-BE49-F238E27FC236}">
                        <a16:creationId xmlns:a16="http://schemas.microsoft.com/office/drawing/2014/main" id="{DDD33906-022B-F142-9D67-E90650F70BE5}"/>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08" name="Rectangle 607">
                    <a:extLst>
                      <a:ext uri="{FF2B5EF4-FFF2-40B4-BE49-F238E27FC236}">
                        <a16:creationId xmlns:a16="http://schemas.microsoft.com/office/drawing/2014/main" id="{38E6A3DD-45A0-7A49-A45D-EB2B697B20BD}"/>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nvGrpSpPr>
            <p:cNvPr id="366" name="Group 365">
              <a:extLst>
                <a:ext uri="{FF2B5EF4-FFF2-40B4-BE49-F238E27FC236}">
                  <a16:creationId xmlns:a16="http://schemas.microsoft.com/office/drawing/2014/main" id="{9A003B4F-AE2C-A54F-A078-2C7D6EBF8729}"/>
                </a:ext>
              </a:extLst>
            </p:cNvPr>
            <p:cNvGrpSpPr/>
            <p:nvPr/>
          </p:nvGrpSpPr>
          <p:grpSpPr>
            <a:xfrm>
              <a:off x="2225615" y="3605841"/>
              <a:ext cx="914400" cy="914400"/>
              <a:chOff x="914400" y="1371600"/>
              <a:chExt cx="914400" cy="914400"/>
            </a:xfrm>
          </p:grpSpPr>
          <p:grpSp>
            <p:nvGrpSpPr>
              <p:cNvPr id="579" name="Group 578">
                <a:extLst>
                  <a:ext uri="{FF2B5EF4-FFF2-40B4-BE49-F238E27FC236}">
                    <a16:creationId xmlns:a16="http://schemas.microsoft.com/office/drawing/2014/main" id="{40C82116-791B-744C-8A41-CFA7D8C7353B}"/>
                  </a:ext>
                </a:extLst>
              </p:cNvPr>
              <p:cNvGrpSpPr/>
              <p:nvPr/>
            </p:nvGrpSpPr>
            <p:grpSpPr>
              <a:xfrm>
                <a:off x="914400" y="1371600"/>
                <a:ext cx="914400" cy="457200"/>
                <a:chOff x="914400" y="1371600"/>
                <a:chExt cx="914400" cy="457200"/>
              </a:xfrm>
            </p:grpSpPr>
            <p:grpSp>
              <p:nvGrpSpPr>
                <p:cNvPr id="591" name="Group 590">
                  <a:extLst>
                    <a:ext uri="{FF2B5EF4-FFF2-40B4-BE49-F238E27FC236}">
                      <a16:creationId xmlns:a16="http://schemas.microsoft.com/office/drawing/2014/main" id="{CF440CA5-D762-5A4E-BC7F-0A6F80F9ABDC}"/>
                    </a:ext>
                  </a:extLst>
                </p:cNvPr>
                <p:cNvGrpSpPr/>
                <p:nvPr/>
              </p:nvGrpSpPr>
              <p:grpSpPr>
                <a:xfrm>
                  <a:off x="914400" y="1371600"/>
                  <a:ext cx="914400" cy="228600"/>
                  <a:chOff x="914400" y="1371600"/>
                  <a:chExt cx="914400" cy="228600"/>
                </a:xfrm>
              </p:grpSpPr>
              <p:sp>
                <p:nvSpPr>
                  <p:cNvPr id="597" name="Rectangle 596">
                    <a:extLst>
                      <a:ext uri="{FF2B5EF4-FFF2-40B4-BE49-F238E27FC236}">
                        <a16:creationId xmlns:a16="http://schemas.microsoft.com/office/drawing/2014/main" id="{9A79F51F-DE4B-E443-8653-B2DF9C6E1FD3}"/>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8" name="Rectangle 597">
                    <a:extLst>
                      <a:ext uri="{FF2B5EF4-FFF2-40B4-BE49-F238E27FC236}">
                        <a16:creationId xmlns:a16="http://schemas.microsoft.com/office/drawing/2014/main" id="{2BA7F4A1-E83A-C24C-89CF-F5CD298AFA14}"/>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9" name="Rectangle 598">
                    <a:extLst>
                      <a:ext uri="{FF2B5EF4-FFF2-40B4-BE49-F238E27FC236}">
                        <a16:creationId xmlns:a16="http://schemas.microsoft.com/office/drawing/2014/main" id="{7FD33E1B-D4BF-1145-BAB9-9C63C22EE726}"/>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600" name="Rectangle 599">
                    <a:extLst>
                      <a:ext uri="{FF2B5EF4-FFF2-40B4-BE49-F238E27FC236}">
                        <a16:creationId xmlns:a16="http://schemas.microsoft.com/office/drawing/2014/main" id="{711E5B0E-8D1C-3440-826D-E62237ECA492}"/>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92" name="Group 591">
                  <a:extLst>
                    <a:ext uri="{FF2B5EF4-FFF2-40B4-BE49-F238E27FC236}">
                      <a16:creationId xmlns:a16="http://schemas.microsoft.com/office/drawing/2014/main" id="{BC7858CF-1768-F147-8846-F4A657B0B7DE}"/>
                    </a:ext>
                  </a:extLst>
                </p:cNvPr>
                <p:cNvGrpSpPr/>
                <p:nvPr/>
              </p:nvGrpSpPr>
              <p:grpSpPr>
                <a:xfrm>
                  <a:off x="914400" y="1600200"/>
                  <a:ext cx="914400" cy="228600"/>
                  <a:chOff x="914400" y="1371600"/>
                  <a:chExt cx="914400" cy="228600"/>
                </a:xfrm>
              </p:grpSpPr>
              <p:sp>
                <p:nvSpPr>
                  <p:cNvPr id="593" name="Rectangle 592">
                    <a:extLst>
                      <a:ext uri="{FF2B5EF4-FFF2-40B4-BE49-F238E27FC236}">
                        <a16:creationId xmlns:a16="http://schemas.microsoft.com/office/drawing/2014/main" id="{F4353E3E-D84E-F248-8555-B9C840D801A2}"/>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4" name="Rectangle 593">
                    <a:extLst>
                      <a:ext uri="{FF2B5EF4-FFF2-40B4-BE49-F238E27FC236}">
                        <a16:creationId xmlns:a16="http://schemas.microsoft.com/office/drawing/2014/main" id="{10F547FD-034C-6041-A483-2C28344E35E3}"/>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5" name="Rectangle 594">
                    <a:extLst>
                      <a:ext uri="{FF2B5EF4-FFF2-40B4-BE49-F238E27FC236}">
                        <a16:creationId xmlns:a16="http://schemas.microsoft.com/office/drawing/2014/main" id="{84BA1111-1312-4D43-B218-96471E915236}"/>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6" name="Rectangle 595">
                    <a:extLst>
                      <a:ext uri="{FF2B5EF4-FFF2-40B4-BE49-F238E27FC236}">
                        <a16:creationId xmlns:a16="http://schemas.microsoft.com/office/drawing/2014/main" id="{16805D71-78F1-594F-9814-2543CAD8D268}"/>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580" name="Group 579">
                <a:extLst>
                  <a:ext uri="{FF2B5EF4-FFF2-40B4-BE49-F238E27FC236}">
                    <a16:creationId xmlns:a16="http://schemas.microsoft.com/office/drawing/2014/main" id="{7B47AC55-9B14-8A41-B2AA-9BBA536804EB}"/>
                  </a:ext>
                </a:extLst>
              </p:cNvPr>
              <p:cNvGrpSpPr/>
              <p:nvPr/>
            </p:nvGrpSpPr>
            <p:grpSpPr>
              <a:xfrm>
                <a:off x="914400" y="1828800"/>
                <a:ext cx="914400" cy="457200"/>
                <a:chOff x="914400" y="1371600"/>
                <a:chExt cx="914400" cy="457200"/>
              </a:xfrm>
            </p:grpSpPr>
            <p:grpSp>
              <p:nvGrpSpPr>
                <p:cNvPr id="581" name="Group 580">
                  <a:extLst>
                    <a:ext uri="{FF2B5EF4-FFF2-40B4-BE49-F238E27FC236}">
                      <a16:creationId xmlns:a16="http://schemas.microsoft.com/office/drawing/2014/main" id="{4C7F55B2-4733-A24F-B193-3D9126F7B35F}"/>
                    </a:ext>
                  </a:extLst>
                </p:cNvPr>
                <p:cNvGrpSpPr/>
                <p:nvPr/>
              </p:nvGrpSpPr>
              <p:grpSpPr>
                <a:xfrm>
                  <a:off x="914400" y="1371600"/>
                  <a:ext cx="914400" cy="228600"/>
                  <a:chOff x="914400" y="1371600"/>
                  <a:chExt cx="914400" cy="228600"/>
                </a:xfrm>
              </p:grpSpPr>
              <p:sp>
                <p:nvSpPr>
                  <p:cNvPr id="587" name="Rectangle 586">
                    <a:extLst>
                      <a:ext uri="{FF2B5EF4-FFF2-40B4-BE49-F238E27FC236}">
                        <a16:creationId xmlns:a16="http://schemas.microsoft.com/office/drawing/2014/main" id="{13B6D487-4996-BD45-9F5C-DF3E9444359D}"/>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88" name="Rectangle 587">
                    <a:extLst>
                      <a:ext uri="{FF2B5EF4-FFF2-40B4-BE49-F238E27FC236}">
                        <a16:creationId xmlns:a16="http://schemas.microsoft.com/office/drawing/2014/main" id="{66449238-8D26-9F44-9963-49A8920F2447}"/>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89" name="Rectangle 588">
                    <a:extLst>
                      <a:ext uri="{FF2B5EF4-FFF2-40B4-BE49-F238E27FC236}">
                        <a16:creationId xmlns:a16="http://schemas.microsoft.com/office/drawing/2014/main" id="{47C84871-0419-F74E-8950-E4857B434EDE}"/>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90" name="Rectangle 589">
                    <a:extLst>
                      <a:ext uri="{FF2B5EF4-FFF2-40B4-BE49-F238E27FC236}">
                        <a16:creationId xmlns:a16="http://schemas.microsoft.com/office/drawing/2014/main" id="{B6D254C8-3E16-BA41-B76B-30740877B914}"/>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82" name="Group 581">
                  <a:extLst>
                    <a:ext uri="{FF2B5EF4-FFF2-40B4-BE49-F238E27FC236}">
                      <a16:creationId xmlns:a16="http://schemas.microsoft.com/office/drawing/2014/main" id="{738C0310-3804-C84E-8E38-8B4E8DBB7E7A}"/>
                    </a:ext>
                  </a:extLst>
                </p:cNvPr>
                <p:cNvGrpSpPr/>
                <p:nvPr/>
              </p:nvGrpSpPr>
              <p:grpSpPr>
                <a:xfrm>
                  <a:off x="914400" y="1600200"/>
                  <a:ext cx="914400" cy="228600"/>
                  <a:chOff x="914400" y="1371600"/>
                  <a:chExt cx="914400" cy="228600"/>
                </a:xfrm>
              </p:grpSpPr>
              <p:sp>
                <p:nvSpPr>
                  <p:cNvPr id="583" name="Rectangle 582">
                    <a:extLst>
                      <a:ext uri="{FF2B5EF4-FFF2-40B4-BE49-F238E27FC236}">
                        <a16:creationId xmlns:a16="http://schemas.microsoft.com/office/drawing/2014/main" id="{4EB43384-E2B7-3140-A6A4-30C1C5DA2516}"/>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84" name="Rectangle 583">
                    <a:extLst>
                      <a:ext uri="{FF2B5EF4-FFF2-40B4-BE49-F238E27FC236}">
                        <a16:creationId xmlns:a16="http://schemas.microsoft.com/office/drawing/2014/main" id="{C6DE6DF9-35B4-DC47-A217-719CB65DDF36}"/>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85" name="Rectangle 584">
                    <a:extLst>
                      <a:ext uri="{FF2B5EF4-FFF2-40B4-BE49-F238E27FC236}">
                        <a16:creationId xmlns:a16="http://schemas.microsoft.com/office/drawing/2014/main" id="{E372FE08-2AAC-C248-BDBD-E276DFDB5C4F}"/>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86" name="Rectangle 585">
                    <a:extLst>
                      <a:ext uri="{FF2B5EF4-FFF2-40B4-BE49-F238E27FC236}">
                        <a16:creationId xmlns:a16="http://schemas.microsoft.com/office/drawing/2014/main" id="{54C024DC-3607-3C48-99EA-CD28FF838AAA}"/>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nvGrpSpPr>
            <p:cNvPr id="367" name="Group 366">
              <a:extLst>
                <a:ext uri="{FF2B5EF4-FFF2-40B4-BE49-F238E27FC236}">
                  <a16:creationId xmlns:a16="http://schemas.microsoft.com/office/drawing/2014/main" id="{70BCCDFB-71C0-CB42-91A0-62279EEAC622}"/>
                </a:ext>
              </a:extLst>
            </p:cNvPr>
            <p:cNvGrpSpPr/>
            <p:nvPr/>
          </p:nvGrpSpPr>
          <p:grpSpPr>
            <a:xfrm>
              <a:off x="8335737" y="1796426"/>
              <a:ext cx="914400" cy="2743200"/>
              <a:chOff x="8335737" y="1796426"/>
              <a:chExt cx="914400" cy="2743200"/>
            </a:xfrm>
          </p:grpSpPr>
          <p:grpSp>
            <p:nvGrpSpPr>
              <p:cNvPr id="510" name="Group 509">
                <a:extLst>
                  <a:ext uri="{FF2B5EF4-FFF2-40B4-BE49-F238E27FC236}">
                    <a16:creationId xmlns:a16="http://schemas.microsoft.com/office/drawing/2014/main" id="{89334BED-58D1-FD43-A3AB-1F9A7061E6AF}"/>
                  </a:ext>
                </a:extLst>
              </p:cNvPr>
              <p:cNvGrpSpPr/>
              <p:nvPr/>
            </p:nvGrpSpPr>
            <p:grpSpPr>
              <a:xfrm>
                <a:off x="8335737" y="1796426"/>
                <a:ext cx="914400" cy="914400"/>
                <a:chOff x="914400" y="1371600"/>
                <a:chExt cx="914400" cy="914400"/>
              </a:xfrm>
            </p:grpSpPr>
            <p:grpSp>
              <p:nvGrpSpPr>
                <p:cNvPr id="557" name="Group 556">
                  <a:extLst>
                    <a:ext uri="{FF2B5EF4-FFF2-40B4-BE49-F238E27FC236}">
                      <a16:creationId xmlns:a16="http://schemas.microsoft.com/office/drawing/2014/main" id="{4775B78E-EF29-D143-8F4C-FB9206ED2590}"/>
                    </a:ext>
                  </a:extLst>
                </p:cNvPr>
                <p:cNvGrpSpPr/>
                <p:nvPr/>
              </p:nvGrpSpPr>
              <p:grpSpPr>
                <a:xfrm>
                  <a:off x="914400" y="1371600"/>
                  <a:ext cx="914400" cy="457200"/>
                  <a:chOff x="914400" y="1371600"/>
                  <a:chExt cx="914400" cy="457200"/>
                </a:xfrm>
              </p:grpSpPr>
              <p:grpSp>
                <p:nvGrpSpPr>
                  <p:cNvPr id="569" name="Group 568">
                    <a:extLst>
                      <a:ext uri="{FF2B5EF4-FFF2-40B4-BE49-F238E27FC236}">
                        <a16:creationId xmlns:a16="http://schemas.microsoft.com/office/drawing/2014/main" id="{DA7A1BE0-D493-FE4F-9F10-8FB8676FBEB7}"/>
                      </a:ext>
                    </a:extLst>
                  </p:cNvPr>
                  <p:cNvGrpSpPr/>
                  <p:nvPr/>
                </p:nvGrpSpPr>
                <p:grpSpPr>
                  <a:xfrm>
                    <a:off x="914400" y="1371600"/>
                    <a:ext cx="914400" cy="228600"/>
                    <a:chOff x="914400" y="1371600"/>
                    <a:chExt cx="914400" cy="228600"/>
                  </a:xfrm>
                </p:grpSpPr>
                <p:sp>
                  <p:nvSpPr>
                    <p:cNvPr id="575" name="Rectangle 574">
                      <a:extLst>
                        <a:ext uri="{FF2B5EF4-FFF2-40B4-BE49-F238E27FC236}">
                          <a16:creationId xmlns:a16="http://schemas.microsoft.com/office/drawing/2014/main" id="{27BDFCFB-A3B0-4D44-BD97-886EEE966B3C}"/>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6" name="Rectangle 575">
                      <a:extLst>
                        <a:ext uri="{FF2B5EF4-FFF2-40B4-BE49-F238E27FC236}">
                          <a16:creationId xmlns:a16="http://schemas.microsoft.com/office/drawing/2014/main" id="{3FFD7AE5-220A-E441-A892-295D10B15E0A}"/>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7" name="Rectangle 576">
                      <a:extLst>
                        <a:ext uri="{FF2B5EF4-FFF2-40B4-BE49-F238E27FC236}">
                          <a16:creationId xmlns:a16="http://schemas.microsoft.com/office/drawing/2014/main" id="{78AA175A-7348-F945-BBA2-E6C88E0D9225}"/>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8" name="Rectangle 577">
                      <a:extLst>
                        <a:ext uri="{FF2B5EF4-FFF2-40B4-BE49-F238E27FC236}">
                          <a16:creationId xmlns:a16="http://schemas.microsoft.com/office/drawing/2014/main" id="{AF43356C-E352-4E48-8148-FFA9276C4796}"/>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70" name="Group 569">
                    <a:extLst>
                      <a:ext uri="{FF2B5EF4-FFF2-40B4-BE49-F238E27FC236}">
                        <a16:creationId xmlns:a16="http://schemas.microsoft.com/office/drawing/2014/main" id="{8CD93F9E-D605-7544-BC80-819C773333FB}"/>
                      </a:ext>
                    </a:extLst>
                  </p:cNvPr>
                  <p:cNvGrpSpPr/>
                  <p:nvPr/>
                </p:nvGrpSpPr>
                <p:grpSpPr>
                  <a:xfrm>
                    <a:off x="914400" y="1600200"/>
                    <a:ext cx="914400" cy="228600"/>
                    <a:chOff x="914400" y="1371600"/>
                    <a:chExt cx="914400" cy="228600"/>
                  </a:xfrm>
                </p:grpSpPr>
                <p:sp>
                  <p:nvSpPr>
                    <p:cNvPr id="571" name="Rectangle 570">
                      <a:extLst>
                        <a:ext uri="{FF2B5EF4-FFF2-40B4-BE49-F238E27FC236}">
                          <a16:creationId xmlns:a16="http://schemas.microsoft.com/office/drawing/2014/main" id="{5B92ABD6-A2AE-AD4D-9124-AB1C89DDF6A4}"/>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2" name="Rectangle 571">
                      <a:extLst>
                        <a:ext uri="{FF2B5EF4-FFF2-40B4-BE49-F238E27FC236}">
                          <a16:creationId xmlns:a16="http://schemas.microsoft.com/office/drawing/2014/main" id="{E299AD21-B1B0-3647-9C1F-14471EB65DBD}"/>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3" name="Rectangle 572">
                      <a:extLst>
                        <a:ext uri="{FF2B5EF4-FFF2-40B4-BE49-F238E27FC236}">
                          <a16:creationId xmlns:a16="http://schemas.microsoft.com/office/drawing/2014/main" id="{CDB99A3A-4720-3048-A539-F50764FB7740}"/>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74" name="Rectangle 573">
                      <a:extLst>
                        <a:ext uri="{FF2B5EF4-FFF2-40B4-BE49-F238E27FC236}">
                          <a16:creationId xmlns:a16="http://schemas.microsoft.com/office/drawing/2014/main" id="{0F19ABB4-43F1-814A-92E7-B0FD86D0CE07}"/>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558" name="Group 557">
                  <a:extLst>
                    <a:ext uri="{FF2B5EF4-FFF2-40B4-BE49-F238E27FC236}">
                      <a16:creationId xmlns:a16="http://schemas.microsoft.com/office/drawing/2014/main" id="{DFA8E998-4361-1F4F-95FC-F50BD5392FA1}"/>
                    </a:ext>
                  </a:extLst>
                </p:cNvPr>
                <p:cNvGrpSpPr/>
                <p:nvPr/>
              </p:nvGrpSpPr>
              <p:grpSpPr>
                <a:xfrm>
                  <a:off x="914400" y="1828800"/>
                  <a:ext cx="914400" cy="457200"/>
                  <a:chOff x="914400" y="1371600"/>
                  <a:chExt cx="914400" cy="457200"/>
                </a:xfrm>
              </p:grpSpPr>
              <p:grpSp>
                <p:nvGrpSpPr>
                  <p:cNvPr id="559" name="Group 558">
                    <a:extLst>
                      <a:ext uri="{FF2B5EF4-FFF2-40B4-BE49-F238E27FC236}">
                        <a16:creationId xmlns:a16="http://schemas.microsoft.com/office/drawing/2014/main" id="{12AC4F75-0DDE-DE49-90A9-2B8DD0BD38D3}"/>
                      </a:ext>
                    </a:extLst>
                  </p:cNvPr>
                  <p:cNvGrpSpPr/>
                  <p:nvPr/>
                </p:nvGrpSpPr>
                <p:grpSpPr>
                  <a:xfrm>
                    <a:off x="914400" y="1371600"/>
                    <a:ext cx="914400" cy="228600"/>
                    <a:chOff x="914400" y="1371600"/>
                    <a:chExt cx="914400" cy="228600"/>
                  </a:xfrm>
                </p:grpSpPr>
                <p:sp>
                  <p:nvSpPr>
                    <p:cNvPr id="565" name="Rectangle 564">
                      <a:extLst>
                        <a:ext uri="{FF2B5EF4-FFF2-40B4-BE49-F238E27FC236}">
                          <a16:creationId xmlns:a16="http://schemas.microsoft.com/office/drawing/2014/main" id="{DD8AB722-4787-DB42-B98F-0E7A35CE37DD}"/>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6" name="Rectangle 565">
                      <a:extLst>
                        <a:ext uri="{FF2B5EF4-FFF2-40B4-BE49-F238E27FC236}">
                          <a16:creationId xmlns:a16="http://schemas.microsoft.com/office/drawing/2014/main" id="{18976BBE-8D9B-EA4D-B5D7-7851E388651C}"/>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7" name="Rectangle 566">
                      <a:extLst>
                        <a:ext uri="{FF2B5EF4-FFF2-40B4-BE49-F238E27FC236}">
                          <a16:creationId xmlns:a16="http://schemas.microsoft.com/office/drawing/2014/main" id="{EB1EAACB-8B01-3D44-A6FB-85D1226807AB}"/>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8" name="Rectangle 567">
                      <a:extLst>
                        <a:ext uri="{FF2B5EF4-FFF2-40B4-BE49-F238E27FC236}">
                          <a16:creationId xmlns:a16="http://schemas.microsoft.com/office/drawing/2014/main" id="{3CE48C50-9183-2148-8CB8-E9273472D913}"/>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60" name="Group 559">
                    <a:extLst>
                      <a:ext uri="{FF2B5EF4-FFF2-40B4-BE49-F238E27FC236}">
                        <a16:creationId xmlns:a16="http://schemas.microsoft.com/office/drawing/2014/main" id="{75C3B311-14DC-AA4B-860B-13B935C22A6E}"/>
                      </a:ext>
                    </a:extLst>
                  </p:cNvPr>
                  <p:cNvGrpSpPr/>
                  <p:nvPr/>
                </p:nvGrpSpPr>
                <p:grpSpPr>
                  <a:xfrm>
                    <a:off x="914400" y="1600200"/>
                    <a:ext cx="914400" cy="228600"/>
                    <a:chOff x="914400" y="1371600"/>
                    <a:chExt cx="914400" cy="228600"/>
                  </a:xfrm>
                </p:grpSpPr>
                <p:sp>
                  <p:nvSpPr>
                    <p:cNvPr id="561" name="Rectangle 560">
                      <a:extLst>
                        <a:ext uri="{FF2B5EF4-FFF2-40B4-BE49-F238E27FC236}">
                          <a16:creationId xmlns:a16="http://schemas.microsoft.com/office/drawing/2014/main" id="{D586FB65-F2D9-F04D-B744-F21C3B1B46D9}"/>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2" name="Rectangle 561">
                      <a:extLst>
                        <a:ext uri="{FF2B5EF4-FFF2-40B4-BE49-F238E27FC236}">
                          <a16:creationId xmlns:a16="http://schemas.microsoft.com/office/drawing/2014/main" id="{C130918A-6E6A-9A4E-985E-58C16FB36623}"/>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3" name="Rectangle 562">
                      <a:extLst>
                        <a:ext uri="{FF2B5EF4-FFF2-40B4-BE49-F238E27FC236}">
                          <a16:creationId xmlns:a16="http://schemas.microsoft.com/office/drawing/2014/main" id="{2C662B9A-74E8-1748-B25B-F8E1CD0CA763}"/>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64" name="Rectangle 563">
                      <a:extLst>
                        <a:ext uri="{FF2B5EF4-FFF2-40B4-BE49-F238E27FC236}">
                          <a16:creationId xmlns:a16="http://schemas.microsoft.com/office/drawing/2014/main" id="{748C7295-F58A-C443-85D5-86A9CAFEA4FF}"/>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nvGrpSpPr>
              <p:cNvPr id="511" name="Group 510">
                <a:extLst>
                  <a:ext uri="{FF2B5EF4-FFF2-40B4-BE49-F238E27FC236}">
                    <a16:creationId xmlns:a16="http://schemas.microsoft.com/office/drawing/2014/main" id="{93AD8D5B-E32A-AC44-812A-1C6386EC178D}"/>
                  </a:ext>
                </a:extLst>
              </p:cNvPr>
              <p:cNvGrpSpPr/>
              <p:nvPr/>
            </p:nvGrpSpPr>
            <p:grpSpPr>
              <a:xfrm>
                <a:off x="8335737" y="2710826"/>
                <a:ext cx="914400" cy="914400"/>
                <a:chOff x="914400" y="1371600"/>
                <a:chExt cx="914400" cy="914400"/>
              </a:xfrm>
            </p:grpSpPr>
            <p:grpSp>
              <p:nvGrpSpPr>
                <p:cNvPr id="535" name="Group 534">
                  <a:extLst>
                    <a:ext uri="{FF2B5EF4-FFF2-40B4-BE49-F238E27FC236}">
                      <a16:creationId xmlns:a16="http://schemas.microsoft.com/office/drawing/2014/main" id="{C5043B14-6D44-0C48-B4DB-969D4BED362A}"/>
                    </a:ext>
                  </a:extLst>
                </p:cNvPr>
                <p:cNvGrpSpPr/>
                <p:nvPr/>
              </p:nvGrpSpPr>
              <p:grpSpPr>
                <a:xfrm>
                  <a:off x="914400" y="1371600"/>
                  <a:ext cx="914400" cy="457200"/>
                  <a:chOff x="914400" y="1371600"/>
                  <a:chExt cx="914400" cy="457200"/>
                </a:xfrm>
              </p:grpSpPr>
              <p:grpSp>
                <p:nvGrpSpPr>
                  <p:cNvPr id="547" name="Group 546">
                    <a:extLst>
                      <a:ext uri="{FF2B5EF4-FFF2-40B4-BE49-F238E27FC236}">
                        <a16:creationId xmlns:a16="http://schemas.microsoft.com/office/drawing/2014/main" id="{574620C0-EBC4-2140-9D88-A602E1D67E94}"/>
                      </a:ext>
                    </a:extLst>
                  </p:cNvPr>
                  <p:cNvGrpSpPr/>
                  <p:nvPr/>
                </p:nvGrpSpPr>
                <p:grpSpPr>
                  <a:xfrm>
                    <a:off x="914400" y="1371600"/>
                    <a:ext cx="914400" cy="228600"/>
                    <a:chOff x="914400" y="1371600"/>
                    <a:chExt cx="914400" cy="228600"/>
                  </a:xfrm>
                </p:grpSpPr>
                <p:sp>
                  <p:nvSpPr>
                    <p:cNvPr id="553" name="Rectangle 552">
                      <a:extLst>
                        <a:ext uri="{FF2B5EF4-FFF2-40B4-BE49-F238E27FC236}">
                          <a16:creationId xmlns:a16="http://schemas.microsoft.com/office/drawing/2014/main" id="{E7E579FE-E532-7749-B64F-A3E031865139}"/>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4" name="Rectangle 553">
                      <a:extLst>
                        <a:ext uri="{FF2B5EF4-FFF2-40B4-BE49-F238E27FC236}">
                          <a16:creationId xmlns:a16="http://schemas.microsoft.com/office/drawing/2014/main" id="{684E04FD-61AE-5F47-BF2D-D06A4CB9E366}"/>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5" name="Rectangle 554">
                      <a:extLst>
                        <a:ext uri="{FF2B5EF4-FFF2-40B4-BE49-F238E27FC236}">
                          <a16:creationId xmlns:a16="http://schemas.microsoft.com/office/drawing/2014/main" id="{FF811C70-1E13-414A-B990-092CD8D6B3DD}"/>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6" name="Rectangle 555">
                      <a:extLst>
                        <a:ext uri="{FF2B5EF4-FFF2-40B4-BE49-F238E27FC236}">
                          <a16:creationId xmlns:a16="http://schemas.microsoft.com/office/drawing/2014/main" id="{E8BFD8A2-74CE-4245-BE32-E5BD1940F236}"/>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48" name="Group 547">
                    <a:extLst>
                      <a:ext uri="{FF2B5EF4-FFF2-40B4-BE49-F238E27FC236}">
                        <a16:creationId xmlns:a16="http://schemas.microsoft.com/office/drawing/2014/main" id="{3F8638F9-0EDB-C24E-9C39-0CB24ECE5284}"/>
                      </a:ext>
                    </a:extLst>
                  </p:cNvPr>
                  <p:cNvGrpSpPr/>
                  <p:nvPr/>
                </p:nvGrpSpPr>
                <p:grpSpPr>
                  <a:xfrm>
                    <a:off x="914400" y="1600200"/>
                    <a:ext cx="914400" cy="228600"/>
                    <a:chOff x="914400" y="1371600"/>
                    <a:chExt cx="914400" cy="228600"/>
                  </a:xfrm>
                </p:grpSpPr>
                <p:sp>
                  <p:nvSpPr>
                    <p:cNvPr id="549" name="Rectangle 548">
                      <a:extLst>
                        <a:ext uri="{FF2B5EF4-FFF2-40B4-BE49-F238E27FC236}">
                          <a16:creationId xmlns:a16="http://schemas.microsoft.com/office/drawing/2014/main" id="{64F543E5-4649-E945-87FF-B6140BF899B9}"/>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0" name="Rectangle 549">
                      <a:extLst>
                        <a:ext uri="{FF2B5EF4-FFF2-40B4-BE49-F238E27FC236}">
                          <a16:creationId xmlns:a16="http://schemas.microsoft.com/office/drawing/2014/main" id="{A457EE86-9ABF-A044-AA04-845444CA5449}"/>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1" name="Rectangle 550">
                      <a:extLst>
                        <a:ext uri="{FF2B5EF4-FFF2-40B4-BE49-F238E27FC236}">
                          <a16:creationId xmlns:a16="http://schemas.microsoft.com/office/drawing/2014/main" id="{74BD3A85-D39F-0440-B3C1-934179B06583}"/>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52" name="Rectangle 551">
                      <a:extLst>
                        <a:ext uri="{FF2B5EF4-FFF2-40B4-BE49-F238E27FC236}">
                          <a16:creationId xmlns:a16="http://schemas.microsoft.com/office/drawing/2014/main" id="{CBD0182E-A8E2-644E-8DF9-29522F0C14E4}"/>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536" name="Group 535">
                  <a:extLst>
                    <a:ext uri="{FF2B5EF4-FFF2-40B4-BE49-F238E27FC236}">
                      <a16:creationId xmlns:a16="http://schemas.microsoft.com/office/drawing/2014/main" id="{E9CF5638-648B-2847-8289-6B5A602B7CC0}"/>
                    </a:ext>
                  </a:extLst>
                </p:cNvPr>
                <p:cNvGrpSpPr/>
                <p:nvPr/>
              </p:nvGrpSpPr>
              <p:grpSpPr>
                <a:xfrm>
                  <a:off x="914400" y="1828800"/>
                  <a:ext cx="914400" cy="457200"/>
                  <a:chOff x="914400" y="1371600"/>
                  <a:chExt cx="914400" cy="457200"/>
                </a:xfrm>
              </p:grpSpPr>
              <p:grpSp>
                <p:nvGrpSpPr>
                  <p:cNvPr id="537" name="Group 536">
                    <a:extLst>
                      <a:ext uri="{FF2B5EF4-FFF2-40B4-BE49-F238E27FC236}">
                        <a16:creationId xmlns:a16="http://schemas.microsoft.com/office/drawing/2014/main" id="{C78090A1-BB97-B44A-A94A-BCD8E49493A3}"/>
                      </a:ext>
                    </a:extLst>
                  </p:cNvPr>
                  <p:cNvGrpSpPr/>
                  <p:nvPr/>
                </p:nvGrpSpPr>
                <p:grpSpPr>
                  <a:xfrm>
                    <a:off x="914400" y="1371600"/>
                    <a:ext cx="914400" cy="228600"/>
                    <a:chOff x="914400" y="1371600"/>
                    <a:chExt cx="914400" cy="228600"/>
                  </a:xfrm>
                </p:grpSpPr>
                <p:sp>
                  <p:nvSpPr>
                    <p:cNvPr id="543" name="Rectangle 542">
                      <a:extLst>
                        <a:ext uri="{FF2B5EF4-FFF2-40B4-BE49-F238E27FC236}">
                          <a16:creationId xmlns:a16="http://schemas.microsoft.com/office/drawing/2014/main" id="{C144A44B-68DD-6A4B-B561-A5130247E9F1}"/>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4" name="Rectangle 543">
                      <a:extLst>
                        <a:ext uri="{FF2B5EF4-FFF2-40B4-BE49-F238E27FC236}">
                          <a16:creationId xmlns:a16="http://schemas.microsoft.com/office/drawing/2014/main" id="{7BA4D6DC-3810-D64F-844F-D804FB96CECD}"/>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5" name="Rectangle 544">
                      <a:extLst>
                        <a:ext uri="{FF2B5EF4-FFF2-40B4-BE49-F238E27FC236}">
                          <a16:creationId xmlns:a16="http://schemas.microsoft.com/office/drawing/2014/main" id="{933D7DE7-9DA1-1249-8697-DCB654167C72}"/>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6" name="Rectangle 545">
                      <a:extLst>
                        <a:ext uri="{FF2B5EF4-FFF2-40B4-BE49-F238E27FC236}">
                          <a16:creationId xmlns:a16="http://schemas.microsoft.com/office/drawing/2014/main" id="{3191DF9F-A79E-3043-B3AF-8A9D855D563B}"/>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38" name="Group 537">
                    <a:extLst>
                      <a:ext uri="{FF2B5EF4-FFF2-40B4-BE49-F238E27FC236}">
                        <a16:creationId xmlns:a16="http://schemas.microsoft.com/office/drawing/2014/main" id="{BA968672-4E76-054C-A578-9A2892283413}"/>
                      </a:ext>
                    </a:extLst>
                  </p:cNvPr>
                  <p:cNvGrpSpPr/>
                  <p:nvPr/>
                </p:nvGrpSpPr>
                <p:grpSpPr>
                  <a:xfrm>
                    <a:off x="914400" y="1600200"/>
                    <a:ext cx="914400" cy="228600"/>
                    <a:chOff x="914400" y="1371600"/>
                    <a:chExt cx="914400" cy="228600"/>
                  </a:xfrm>
                </p:grpSpPr>
                <p:sp>
                  <p:nvSpPr>
                    <p:cNvPr id="539" name="Rectangle 538">
                      <a:extLst>
                        <a:ext uri="{FF2B5EF4-FFF2-40B4-BE49-F238E27FC236}">
                          <a16:creationId xmlns:a16="http://schemas.microsoft.com/office/drawing/2014/main" id="{C0CB1D59-4729-7746-9BE4-2BAB7F0CE9A4}"/>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0" name="Rectangle 539">
                      <a:extLst>
                        <a:ext uri="{FF2B5EF4-FFF2-40B4-BE49-F238E27FC236}">
                          <a16:creationId xmlns:a16="http://schemas.microsoft.com/office/drawing/2014/main" id="{0EC666EC-5F31-6D4E-99B0-841A3BB2B0D8}"/>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1" name="Rectangle 540">
                      <a:extLst>
                        <a:ext uri="{FF2B5EF4-FFF2-40B4-BE49-F238E27FC236}">
                          <a16:creationId xmlns:a16="http://schemas.microsoft.com/office/drawing/2014/main" id="{FDDB065E-1EC2-1D4A-ABB6-B2484771B5CA}"/>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42" name="Rectangle 541">
                      <a:extLst>
                        <a:ext uri="{FF2B5EF4-FFF2-40B4-BE49-F238E27FC236}">
                          <a16:creationId xmlns:a16="http://schemas.microsoft.com/office/drawing/2014/main" id="{E250AF6F-CCE4-A944-8201-00EF2AE8C0A5}"/>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nvGrpSpPr>
              <p:cNvPr id="512" name="Group 511">
                <a:extLst>
                  <a:ext uri="{FF2B5EF4-FFF2-40B4-BE49-F238E27FC236}">
                    <a16:creationId xmlns:a16="http://schemas.microsoft.com/office/drawing/2014/main" id="{E8655FE3-1896-0342-8493-0E3DBB8C29FA}"/>
                  </a:ext>
                </a:extLst>
              </p:cNvPr>
              <p:cNvGrpSpPr/>
              <p:nvPr/>
            </p:nvGrpSpPr>
            <p:grpSpPr>
              <a:xfrm>
                <a:off x="8335737" y="3625226"/>
                <a:ext cx="914400" cy="914400"/>
                <a:chOff x="914400" y="1371600"/>
                <a:chExt cx="914400" cy="914400"/>
              </a:xfrm>
            </p:grpSpPr>
            <p:grpSp>
              <p:nvGrpSpPr>
                <p:cNvPr id="513" name="Group 512">
                  <a:extLst>
                    <a:ext uri="{FF2B5EF4-FFF2-40B4-BE49-F238E27FC236}">
                      <a16:creationId xmlns:a16="http://schemas.microsoft.com/office/drawing/2014/main" id="{549F9603-FF91-7246-AAE3-193B00E5F7C2}"/>
                    </a:ext>
                  </a:extLst>
                </p:cNvPr>
                <p:cNvGrpSpPr/>
                <p:nvPr/>
              </p:nvGrpSpPr>
              <p:grpSpPr>
                <a:xfrm>
                  <a:off x="914400" y="1371600"/>
                  <a:ext cx="914400" cy="457200"/>
                  <a:chOff x="914400" y="1371600"/>
                  <a:chExt cx="914400" cy="457200"/>
                </a:xfrm>
              </p:grpSpPr>
              <p:grpSp>
                <p:nvGrpSpPr>
                  <p:cNvPr id="525" name="Group 524">
                    <a:extLst>
                      <a:ext uri="{FF2B5EF4-FFF2-40B4-BE49-F238E27FC236}">
                        <a16:creationId xmlns:a16="http://schemas.microsoft.com/office/drawing/2014/main" id="{152EFA0C-85D1-404D-909E-F2FB61EA5420}"/>
                      </a:ext>
                    </a:extLst>
                  </p:cNvPr>
                  <p:cNvGrpSpPr/>
                  <p:nvPr/>
                </p:nvGrpSpPr>
                <p:grpSpPr>
                  <a:xfrm>
                    <a:off x="914400" y="1371600"/>
                    <a:ext cx="914400" cy="228600"/>
                    <a:chOff x="914400" y="1371600"/>
                    <a:chExt cx="914400" cy="228600"/>
                  </a:xfrm>
                </p:grpSpPr>
                <p:sp>
                  <p:nvSpPr>
                    <p:cNvPr id="531" name="Rectangle 530">
                      <a:extLst>
                        <a:ext uri="{FF2B5EF4-FFF2-40B4-BE49-F238E27FC236}">
                          <a16:creationId xmlns:a16="http://schemas.microsoft.com/office/drawing/2014/main" id="{F54DD08D-8BF8-D74A-8622-86526362ABCA}"/>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32" name="Rectangle 531">
                      <a:extLst>
                        <a:ext uri="{FF2B5EF4-FFF2-40B4-BE49-F238E27FC236}">
                          <a16:creationId xmlns:a16="http://schemas.microsoft.com/office/drawing/2014/main" id="{583176A2-F791-8B47-BACF-46429F2751BC}"/>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33" name="Rectangle 532">
                      <a:extLst>
                        <a:ext uri="{FF2B5EF4-FFF2-40B4-BE49-F238E27FC236}">
                          <a16:creationId xmlns:a16="http://schemas.microsoft.com/office/drawing/2014/main" id="{2515AB69-101C-5242-9B2D-B3BA6EB46200}"/>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34" name="Rectangle 533">
                      <a:extLst>
                        <a:ext uri="{FF2B5EF4-FFF2-40B4-BE49-F238E27FC236}">
                          <a16:creationId xmlns:a16="http://schemas.microsoft.com/office/drawing/2014/main" id="{13EC5EF7-784A-5F4A-A332-74B14470116C}"/>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26" name="Group 525">
                    <a:extLst>
                      <a:ext uri="{FF2B5EF4-FFF2-40B4-BE49-F238E27FC236}">
                        <a16:creationId xmlns:a16="http://schemas.microsoft.com/office/drawing/2014/main" id="{614CE47B-4CF5-854A-99C4-012F8116D826}"/>
                      </a:ext>
                    </a:extLst>
                  </p:cNvPr>
                  <p:cNvGrpSpPr/>
                  <p:nvPr/>
                </p:nvGrpSpPr>
                <p:grpSpPr>
                  <a:xfrm>
                    <a:off x="914400" y="1600200"/>
                    <a:ext cx="914400" cy="228600"/>
                    <a:chOff x="914400" y="1371600"/>
                    <a:chExt cx="914400" cy="228600"/>
                  </a:xfrm>
                </p:grpSpPr>
                <p:sp>
                  <p:nvSpPr>
                    <p:cNvPr id="527" name="Rectangle 526">
                      <a:extLst>
                        <a:ext uri="{FF2B5EF4-FFF2-40B4-BE49-F238E27FC236}">
                          <a16:creationId xmlns:a16="http://schemas.microsoft.com/office/drawing/2014/main" id="{0BA44E19-A0A1-5E4A-B5A2-209F245F8676}"/>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8" name="Rectangle 527">
                      <a:extLst>
                        <a:ext uri="{FF2B5EF4-FFF2-40B4-BE49-F238E27FC236}">
                          <a16:creationId xmlns:a16="http://schemas.microsoft.com/office/drawing/2014/main" id="{E87CF09D-108E-164B-821F-2D42AF56A073}"/>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9" name="Rectangle 528">
                      <a:extLst>
                        <a:ext uri="{FF2B5EF4-FFF2-40B4-BE49-F238E27FC236}">
                          <a16:creationId xmlns:a16="http://schemas.microsoft.com/office/drawing/2014/main" id="{1FA730FF-DD31-CF48-B062-FC26F55922B0}"/>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30" name="Rectangle 529">
                      <a:extLst>
                        <a:ext uri="{FF2B5EF4-FFF2-40B4-BE49-F238E27FC236}">
                          <a16:creationId xmlns:a16="http://schemas.microsoft.com/office/drawing/2014/main" id="{1C7C0513-223B-3B4D-89BD-5840ABAA7A8C}"/>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nvGrpSpPr>
                <p:cNvPr id="514" name="Group 513">
                  <a:extLst>
                    <a:ext uri="{FF2B5EF4-FFF2-40B4-BE49-F238E27FC236}">
                      <a16:creationId xmlns:a16="http://schemas.microsoft.com/office/drawing/2014/main" id="{EB2E9206-4E34-2F4C-8947-D9C4D95426F6}"/>
                    </a:ext>
                  </a:extLst>
                </p:cNvPr>
                <p:cNvGrpSpPr/>
                <p:nvPr/>
              </p:nvGrpSpPr>
              <p:grpSpPr>
                <a:xfrm>
                  <a:off x="914400" y="1828800"/>
                  <a:ext cx="914400" cy="457200"/>
                  <a:chOff x="914400" y="1371600"/>
                  <a:chExt cx="914400" cy="457200"/>
                </a:xfrm>
              </p:grpSpPr>
              <p:grpSp>
                <p:nvGrpSpPr>
                  <p:cNvPr id="515" name="Group 514">
                    <a:extLst>
                      <a:ext uri="{FF2B5EF4-FFF2-40B4-BE49-F238E27FC236}">
                        <a16:creationId xmlns:a16="http://schemas.microsoft.com/office/drawing/2014/main" id="{C3662C65-D528-834B-8740-E427CFEACEE9}"/>
                      </a:ext>
                    </a:extLst>
                  </p:cNvPr>
                  <p:cNvGrpSpPr/>
                  <p:nvPr/>
                </p:nvGrpSpPr>
                <p:grpSpPr>
                  <a:xfrm>
                    <a:off x="914400" y="1371600"/>
                    <a:ext cx="914400" cy="228600"/>
                    <a:chOff x="914400" y="1371600"/>
                    <a:chExt cx="914400" cy="228600"/>
                  </a:xfrm>
                </p:grpSpPr>
                <p:sp>
                  <p:nvSpPr>
                    <p:cNvPr id="521" name="Rectangle 520">
                      <a:extLst>
                        <a:ext uri="{FF2B5EF4-FFF2-40B4-BE49-F238E27FC236}">
                          <a16:creationId xmlns:a16="http://schemas.microsoft.com/office/drawing/2014/main" id="{DB024E4A-B158-1440-8271-92FB3FE07F15}"/>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2" name="Rectangle 521">
                      <a:extLst>
                        <a:ext uri="{FF2B5EF4-FFF2-40B4-BE49-F238E27FC236}">
                          <a16:creationId xmlns:a16="http://schemas.microsoft.com/office/drawing/2014/main" id="{9868A01E-27DA-3E40-BFBE-B05293B8BFE3}"/>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3" name="Rectangle 522">
                      <a:extLst>
                        <a:ext uri="{FF2B5EF4-FFF2-40B4-BE49-F238E27FC236}">
                          <a16:creationId xmlns:a16="http://schemas.microsoft.com/office/drawing/2014/main" id="{993F7B0E-7E33-D54D-9715-ECD5672F69F4}"/>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4" name="Rectangle 523">
                      <a:extLst>
                        <a:ext uri="{FF2B5EF4-FFF2-40B4-BE49-F238E27FC236}">
                          <a16:creationId xmlns:a16="http://schemas.microsoft.com/office/drawing/2014/main" id="{C264095A-B08F-E447-8D37-5DEF0491DEBD}"/>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nvGrpSpPr>
                  <p:cNvPr id="516" name="Group 515">
                    <a:extLst>
                      <a:ext uri="{FF2B5EF4-FFF2-40B4-BE49-F238E27FC236}">
                        <a16:creationId xmlns:a16="http://schemas.microsoft.com/office/drawing/2014/main" id="{A945ADDE-F3E2-2445-9829-4EB2B850F9ED}"/>
                      </a:ext>
                    </a:extLst>
                  </p:cNvPr>
                  <p:cNvGrpSpPr/>
                  <p:nvPr/>
                </p:nvGrpSpPr>
                <p:grpSpPr>
                  <a:xfrm>
                    <a:off x="914400" y="1600200"/>
                    <a:ext cx="914400" cy="228600"/>
                    <a:chOff x="914400" y="1371600"/>
                    <a:chExt cx="914400" cy="228600"/>
                  </a:xfrm>
                </p:grpSpPr>
                <p:sp>
                  <p:nvSpPr>
                    <p:cNvPr id="517" name="Rectangle 516">
                      <a:extLst>
                        <a:ext uri="{FF2B5EF4-FFF2-40B4-BE49-F238E27FC236}">
                          <a16:creationId xmlns:a16="http://schemas.microsoft.com/office/drawing/2014/main" id="{E778AF52-E3D7-684C-8211-308746D9E7E3}"/>
                        </a:ext>
                      </a:extLst>
                    </p:cNvPr>
                    <p:cNvSpPr/>
                    <p:nvPr/>
                  </p:nvSpPr>
                  <p:spPr bwMode="auto">
                    <a:xfrm>
                      <a:off x="9144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18" name="Rectangle 517">
                      <a:extLst>
                        <a:ext uri="{FF2B5EF4-FFF2-40B4-BE49-F238E27FC236}">
                          <a16:creationId xmlns:a16="http://schemas.microsoft.com/office/drawing/2014/main" id="{A195E179-600B-3141-B1F3-A12636FA79B7}"/>
                        </a:ext>
                      </a:extLst>
                    </p:cNvPr>
                    <p:cNvSpPr/>
                    <p:nvPr/>
                  </p:nvSpPr>
                  <p:spPr bwMode="auto">
                    <a:xfrm>
                      <a:off x="11430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19" name="Rectangle 518">
                      <a:extLst>
                        <a:ext uri="{FF2B5EF4-FFF2-40B4-BE49-F238E27FC236}">
                          <a16:creationId xmlns:a16="http://schemas.microsoft.com/office/drawing/2014/main" id="{E71957C8-733C-E44C-BDB1-33C2FA27A266}"/>
                        </a:ext>
                      </a:extLst>
                    </p:cNvPr>
                    <p:cNvSpPr/>
                    <p:nvPr/>
                  </p:nvSpPr>
                  <p:spPr bwMode="auto">
                    <a:xfrm>
                      <a:off x="13716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sp>
                  <p:nvSpPr>
                    <p:cNvPr id="520" name="Rectangle 519">
                      <a:extLst>
                        <a:ext uri="{FF2B5EF4-FFF2-40B4-BE49-F238E27FC236}">
                          <a16:creationId xmlns:a16="http://schemas.microsoft.com/office/drawing/2014/main" id="{9D3E4DA6-3823-D541-8BF3-17F6A77FCBAF}"/>
                        </a:ext>
                      </a:extLst>
                    </p:cNvPr>
                    <p:cNvSpPr/>
                    <p:nvPr/>
                  </p:nvSpPr>
                  <p:spPr bwMode="auto">
                    <a:xfrm>
                      <a:off x="1600200" y="1371600"/>
                      <a:ext cx="228600" cy="228600"/>
                    </a:xfrm>
                    <a:prstGeom prst="rect">
                      <a:avLst/>
                    </a:prstGeom>
                    <a:solidFill>
                      <a:srgbClr val="C4DFE6"/>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buClrTx/>
                      </a:pPr>
                      <a:endParaRPr lang="en-US" sz="1500" dirty="0">
                        <a:solidFill>
                          <a:srgbClr val="FFFFFF"/>
                        </a:solidFill>
                        <a:ea typeface="ＭＳ Ｐゴシック" charset="-128"/>
                        <a:cs typeface="ＭＳ Ｐゴシック" charset="-128"/>
                      </a:endParaRPr>
                    </a:p>
                  </p:txBody>
                </p:sp>
              </p:grpSp>
            </p:grpSp>
          </p:grpSp>
        </p:grpSp>
        <p:grpSp>
          <p:nvGrpSpPr>
            <p:cNvPr id="368" name="Group 367">
              <a:extLst>
                <a:ext uri="{FF2B5EF4-FFF2-40B4-BE49-F238E27FC236}">
                  <a16:creationId xmlns:a16="http://schemas.microsoft.com/office/drawing/2014/main" id="{9E30BAF4-2F93-444A-B9E3-E6320BD4F388}"/>
                </a:ext>
              </a:extLst>
            </p:cNvPr>
            <p:cNvGrpSpPr/>
            <p:nvPr/>
          </p:nvGrpSpPr>
          <p:grpSpPr>
            <a:xfrm>
              <a:off x="5860251" y="2576134"/>
              <a:ext cx="1397552" cy="1632693"/>
              <a:chOff x="5369122" y="1978611"/>
              <a:chExt cx="1397552" cy="1632693"/>
            </a:xfrm>
          </p:grpSpPr>
          <p:sp>
            <p:nvSpPr>
              <p:cNvPr id="488" name="Oval 487">
                <a:extLst>
                  <a:ext uri="{FF2B5EF4-FFF2-40B4-BE49-F238E27FC236}">
                    <a16:creationId xmlns:a16="http://schemas.microsoft.com/office/drawing/2014/main" id="{05E88359-9D99-C24A-B6EF-E1E007DA8BE7}"/>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9" name="Oval 488">
                <a:extLst>
                  <a:ext uri="{FF2B5EF4-FFF2-40B4-BE49-F238E27FC236}">
                    <a16:creationId xmlns:a16="http://schemas.microsoft.com/office/drawing/2014/main" id="{92C35AB6-501E-8A44-8A80-F35A53AA7432}"/>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0" name="Oval 489">
                <a:extLst>
                  <a:ext uri="{FF2B5EF4-FFF2-40B4-BE49-F238E27FC236}">
                    <a16:creationId xmlns:a16="http://schemas.microsoft.com/office/drawing/2014/main" id="{106D7D7F-F1B9-334D-A57B-ED659C9740EB}"/>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1" name="Oval 490">
                <a:extLst>
                  <a:ext uri="{FF2B5EF4-FFF2-40B4-BE49-F238E27FC236}">
                    <a16:creationId xmlns:a16="http://schemas.microsoft.com/office/drawing/2014/main" id="{61C9AAD3-D02C-DF4B-9E81-2D1F89E1A5E8}"/>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2" name="Oval 491">
                <a:extLst>
                  <a:ext uri="{FF2B5EF4-FFF2-40B4-BE49-F238E27FC236}">
                    <a16:creationId xmlns:a16="http://schemas.microsoft.com/office/drawing/2014/main" id="{2A176146-2074-EE4F-A79E-D9F2A5B93DFD}"/>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3" name="Oval 492">
                <a:extLst>
                  <a:ext uri="{FF2B5EF4-FFF2-40B4-BE49-F238E27FC236}">
                    <a16:creationId xmlns:a16="http://schemas.microsoft.com/office/drawing/2014/main" id="{A023831B-AAF9-594A-9FF7-2BAE7875198D}"/>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4" name="Oval 493">
                <a:extLst>
                  <a:ext uri="{FF2B5EF4-FFF2-40B4-BE49-F238E27FC236}">
                    <a16:creationId xmlns:a16="http://schemas.microsoft.com/office/drawing/2014/main" id="{937633C0-C575-B049-8136-299BF91A52C5}"/>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5" name="Oval 494">
                <a:extLst>
                  <a:ext uri="{FF2B5EF4-FFF2-40B4-BE49-F238E27FC236}">
                    <a16:creationId xmlns:a16="http://schemas.microsoft.com/office/drawing/2014/main" id="{62C9DBF0-B896-5A44-84B2-3201BDED8FD3}"/>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6" name="Oval 495">
                <a:extLst>
                  <a:ext uri="{FF2B5EF4-FFF2-40B4-BE49-F238E27FC236}">
                    <a16:creationId xmlns:a16="http://schemas.microsoft.com/office/drawing/2014/main" id="{C88C868A-F36A-BA43-9298-24D818637D80}"/>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7" name="Oval 496">
                <a:extLst>
                  <a:ext uri="{FF2B5EF4-FFF2-40B4-BE49-F238E27FC236}">
                    <a16:creationId xmlns:a16="http://schemas.microsoft.com/office/drawing/2014/main" id="{39B8A1A7-0BFC-1744-A12A-E58C75248B2E}"/>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8" name="Oval 497">
                <a:extLst>
                  <a:ext uri="{FF2B5EF4-FFF2-40B4-BE49-F238E27FC236}">
                    <a16:creationId xmlns:a16="http://schemas.microsoft.com/office/drawing/2014/main" id="{4B939D72-3CEA-664D-AE9D-DCF76D9C80EA}"/>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99" name="Oval 498">
                <a:extLst>
                  <a:ext uri="{FF2B5EF4-FFF2-40B4-BE49-F238E27FC236}">
                    <a16:creationId xmlns:a16="http://schemas.microsoft.com/office/drawing/2014/main" id="{85FD06EF-8D5F-C64A-AF9C-8F9F4B0914BD}"/>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0" name="Oval 499">
                <a:extLst>
                  <a:ext uri="{FF2B5EF4-FFF2-40B4-BE49-F238E27FC236}">
                    <a16:creationId xmlns:a16="http://schemas.microsoft.com/office/drawing/2014/main" id="{B3F291D9-9D64-3D46-8C41-5DB2ED5FCA0E}"/>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1" name="Oval 500">
                <a:extLst>
                  <a:ext uri="{FF2B5EF4-FFF2-40B4-BE49-F238E27FC236}">
                    <a16:creationId xmlns:a16="http://schemas.microsoft.com/office/drawing/2014/main" id="{965F377B-24AF-2842-949D-59AB4A603601}"/>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2" name="Oval 501">
                <a:extLst>
                  <a:ext uri="{FF2B5EF4-FFF2-40B4-BE49-F238E27FC236}">
                    <a16:creationId xmlns:a16="http://schemas.microsoft.com/office/drawing/2014/main" id="{E548CD06-BE04-D645-B869-4C4F75A372BC}"/>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3" name="Oval 502">
                <a:extLst>
                  <a:ext uri="{FF2B5EF4-FFF2-40B4-BE49-F238E27FC236}">
                    <a16:creationId xmlns:a16="http://schemas.microsoft.com/office/drawing/2014/main" id="{2AB6DCAB-CFD3-6542-8FF0-E1FD83174D12}"/>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4" name="Oval 503">
                <a:extLst>
                  <a:ext uri="{FF2B5EF4-FFF2-40B4-BE49-F238E27FC236}">
                    <a16:creationId xmlns:a16="http://schemas.microsoft.com/office/drawing/2014/main" id="{FEA78FDE-58D9-F642-B551-9A464C320557}"/>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5" name="Oval 504">
                <a:extLst>
                  <a:ext uri="{FF2B5EF4-FFF2-40B4-BE49-F238E27FC236}">
                    <a16:creationId xmlns:a16="http://schemas.microsoft.com/office/drawing/2014/main" id="{5E0842E7-95E5-2645-9A5C-266BB68E2CED}"/>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6" name="Oval 505">
                <a:extLst>
                  <a:ext uri="{FF2B5EF4-FFF2-40B4-BE49-F238E27FC236}">
                    <a16:creationId xmlns:a16="http://schemas.microsoft.com/office/drawing/2014/main" id="{4C7D24D8-F117-714B-9912-70AA75F24762}"/>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7" name="Oval 506">
                <a:extLst>
                  <a:ext uri="{FF2B5EF4-FFF2-40B4-BE49-F238E27FC236}">
                    <a16:creationId xmlns:a16="http://schemas.microsoft.com/office/drawing/2014/main" id="{07AD55D9-6D0D-D644-99E4-F01B83651150}"/>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8" name="Oval 507">
                <a:extLst>
                  <a:ext uri="{FF2B5EF4-FFF2-40B4-BE49-F238E27FC236}">
                    <a16:creationId xmlns:a16="http://schemas.microsoft.com/office/drawing/2014/main" id="{12024CA6-48B7-254D-AD52-5F9DFD63979A}"/>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509" name="Oval 508">
                <a:extLst>
                  <a:ext uri="{FF2B5EF4-FFF2-40B4-BE49-F238E27FC236}">
                    <a16:creationId xmlns:a16="http://schemas.microsoft.com/office/drawing/2014/main" id="{2064235D-F58E-BA45-A8B1-45F7EE22FC75}"/>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grpSp>
          <p:nvGrpSpPr>
            <p:cNvPr id="369" name="Group 368">
              <a:extLst>
                <a:ext uri="{FF2B5EF4-FFF2-40B4-BE49-F238E27FC236}">
                  <a16:creationId xmlns:a16="http://schemas.microsoft.com/office/drawing/2014/main" id="{367B3ABA-93F1-A24E-8A2C-A01461E90D4E}"/>
                </a:ext>
              </a:extLst>
            </p:cNvPr>
            <p:cNvGrpSpPr/>
            <p:nvPr/>
          </p:nvGrpSpPr>
          <p:grpSpPr>
            <a:xfrm>
              <a:off x="5271709" y="2678333"/>
              <a:ext cx="1397552" cy="1632693"/>
              <a:chOff x="5369122" y="1978611"/>
              <a:chExt cx="1397552" cy="1632693"/>
            </a:xfrm>
          </p:grpSpPr>
          <p:sp>
            <p:nvSpPr>
              <p:cNvPr id="466" name="Oval 465">
                <a:extLst>
                  <a:ext uri="{FF2B5EF4-FFF2-40B4-BE49-F238E27FC236}">
                    <a16:creationId xmlns:a16="http://schemas.microsoft.com/office/drawing/2014/main" id="{E4BCDD1D-782A-E244-A4E1-0C19220D2536}"/>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7" name="Oval 466">
                <a:extLst>
                  <a:ext uri="{FF2B5EF4-FFF2-40B4-BE49-F238E27FC236}">
                    <a16:creationId xmlns:a16="http://schemas.microsoft.com/office/drawing/2014/main" id="{39C440CB-09FF-D040-A556-CDA7E5065090}"/>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8" name="Oval 467">
                <a:extLst>
                  <a:ext uri="{FF2B5EF4-FFF2-40B4-BE49-F238E27FC236}">
                    <a16:creationId xmlns:a16="http://schemas.microsoft.com/office/drawing/2014/main" id="{0C01B2AC-9417-EA4C-AE68-40CB8434F125}"/>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9" name="Oval 468">
                <a:extLst>
                  <a:ext uri="{FF2B5EF4-FFF2-40B4-BE49-F238E27FC236}">
                    <a16:creationId xmlns:a16="http://schemas.microsoft.com/office/drawing/2014/main" id="{FBCAE24E-670A-1541-BCCD-4C59D626B816}"/>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0" name="Oval 469">
                <a:extLst>
                  <a:ext uri="{FF2B5EF4-FFF2-40B4-BE49-F238E27FC236}">
                    <a16:creationId xmlns:a16="http://schemas.microsoft.com/office/drawing/2014/main" id="{294A9B7B-A331-C546-817B-00EB6AFC1E35}"/>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1" name="Oval 470">
                <a:extLst>
                  <a:ext uri="{FF2B5EF4-FFF2-40B4-BE49-F238E27FC236}">
                    <a16:creationId xmlns:a16="http://schemas.microsoft.com/office/drawing/2014/main" id="{C5E8569F-25A7-8742-BCDF-349C252FE634}"/>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2" name="Oval 471">
                <a:extLst>
                  <a:ext uri="{FF2B5EF4-FFF2-40B4-BE49-F238E27FC236}">
                    <a16:creationId xmlns:a16="http://schemas.microsoft.com/office/drawing/2014/main" id="{A29F88A8-C48B-BB45-9E46-D7144E96B261}"/>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3" name="Oval 472">
                <a:extLst>
                  <a:ext uri="{FF2B5EF4-FFF2-40B4-BE49-F238E27FC236}">
                    <a16:creationId xmlns:a16="http://schemas.microsoft.com/office/drawing/2014/main" id="{ABD224B1-7520-DC47-A1F8-3A60023C23C5}"/>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4" name="Oval 473">
                <a:extLst>
                  <a:ext uri="{FF2B5EF4-FFF2-40B4-BE49-F238E27FC236}">
                    <a16:creationId xmlns:a16="http://schemas.microsoft.com/office/drawing/2014/main" id="{CB4629EA-B03D-F243-A0C5-19CEFFDF5913}"/>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5" name="Oval 474">
                <a:extLst>
                  <a:ext uri="{FF2B5EF4-FFF2-40B4-BE49-F238E27FC236}">
                    <a16:creationId xmlns:a16="http://schemas.microsoft.com/office/drawing/2014/main" id="{F21DDC1D-C94E-104F-87A4-3A9231120AAC}"/>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6" name="Oval 475">
                <a:extLst>
                  <a:ext uri="{FF2B5EF4-FFF2-40B4-BE49-F238E27FC236}">
                    <a16:creationId xmlns:a16="http://schemas.microsoft.com/office/drawing/2014/main" id="{1F2FFD44-6912-B044-B744-F0D92A8EB75D}"/>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7" name="Oval 476">
                <a:extLst>
                  <a:ext uri="{FF2B5EF4-FFF2-40B4-BE49-F238E27FC236}">
                    <a16:creationId xmlns:a16="http://schemas.microsoft.com/office/drawing/2014/main" id="{73FC6A55-B683-3D44-808B-2FD96714704A}"/>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8" name="Oval 477">
                <a:extLst>
                  <a:ext uri="{FF2B5EF4-FFF2-40B4-BE49-F238E27FC236}">
                    <a16:creationId xmlns:a16="http://schemas.microsoft.com/office/drawing/2014/main" id="{6FF96718-0E5A-F243-B6A9-1432B78E0E78}"/>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79" name="Oval 478">
                <a:extLst>
                  <a:ext uri="{FF2B5EF4-FFF2-40B4-BE49-F238E27FC236}">
                    <a16:creationId xmlns:a16="http://schemas.microsoft.com/office/drawing/2014/main" id="{71D302B7-B74D-F24E-86A9-B62909777EE1}"/>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0" name="Oval 479">
                <a:extLst>
                  <a:ext uri="{FF2B5EF4-FFF2-40B4-BE49-F238E27FC236}">
                    <a16:creationId xmlns:a16="http://schemas.microsoft.com/office/drawing/2014/main" id="{B61604E3-50D1-9A4E-BAEB-3E5B5EB7E8A4}"/>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1" name="Oval 480">
                <a:extLst>
                  <a:ext uri="{FF2B5EF4-FFF2-40B4-BE49-F238E27FC236}">
                    <a16:creationId xmlns:a16="http://schemas.microsoft.com/office/drawing/2014/main" id="{F8FB2972-7FB2-B048-A5B2-697A3AE8C0DD}"/>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2" name="Oval 481">
                <a:extLst>
                  <a:ext uri="{FF2B5EF4-FFF2-40B4-BE49-F238E27FC236}">
                    <a16:creationId xmlns:a16="http://schemas.microsoft.com/office/drawing/2014/main" id="{4A59AC9B-5A03-2D42-AEA6-4121955CC9C8}"/>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3" name="Oval 482">
                <a:extLst>
                  <a:ext uri="{FF2B5EF4-FFF2-40B4-BE49-F238E27FC236}">
                    <a16:creationId xmlns:a16="http://schemas.microsoft.com/office/drawing/2014/main" id="{B8F1CD68-FF80-9344-8AD0-9A1AAD0EF423}"/>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4" name="Oval 483">
                <a:extLst>
                  <a:ext uri="{FF2B5EF4-FFF2-40B4-BE49-F238E27FC236}">
                    <a16:creationId xmlns:a16="http://schemas.microsoft.com/office/drawing/2014/main" id="{4C9B5CCC-A4A7-CD4B-B2B2-7243642211E8}"/>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5" name="Oval 484">
                <a:extLst>
                  <a:ext uri="{FF2B5EF4-FFF2-40B4-BE49-F238E27FC236}">
                    <a16:creationId xmlns:a16="http://schemas.microsoft.com/office/drawing/2014/main" id="{DB55CE43-5290-D747-80A6-EE7A3AA36EF8}"/>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6" name="Oval 485">
                <a:extLst>
                  <a:ext uri="{FF2B5EF4-FFF2-40B4-BE49-F238E27FC236}">
                    <a16:creationId xmlns:a16="http://schemas.microsoft.com/office/drawing/2014/main" id="{FAD0D069-1283-9044-8C61-C27B49EB2A74}"/>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87" name="Oval 486">
                <a:extLst>
                  <a:ext uri="{FF2B5EF4-FFF2-40B4-BE49-F238E27FC236}">
                    <a16:creationId xmlns:a16="http://schemas.microsoft.com/office/drawing/2014/main" id="{56A30B54-F656-9F47-8250-088D712F1ABD}"/>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grpSp>
          <p:nvGrpSpPr>
            <p:cNvPr id="370" name="Group 369">
              <a:extLst>
                <a:ext uri="{FF2B5EF4-FFF2-40B4-BE49-F238E27FC236}">
                  <a16:creationId xmlns:a16="http://schemas.microsoft.com/office/drawing/2014/main" id="{F09D49F2-3D4A-D44C-97B5-5EE36012CAF0}"/>
                </a:ext>
              </a:extLst>
            </p:cNvPr>
            <p:cNvGrpSpPr/>
            <p:nvPr/>
          </p:nvGrpSpPr>
          <p:grpSpPr>
            <a:xfrm>
              <a:off x="6012651" y="2728534"/>
              <a:ext cx="1397552" cy="1632693"/>
              <a:chOff x="5369122" y="1978611"/>
              <a:chExt cx="1397552" cy="1632693"/>
            </a:xfrm>
          </p:grpSpPr>
          <p:sp>
            <p:nvSpPr>
              <p:cNvPr id="444" name="Oval 443">
                <a:extLst>
                  <a:ext uri="{FF2B5EF4-FFF2-40B4-BE49-F238E27FC236}">
                    <a16:creationId xmlns:a16="http://schemas.microsoft.com/office/drawing/2014/main" id="{C61E91AD-4E55-3040-93C9-B742D179D2E1}"/>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5" name="Oval 444">
                <a:extLst>
                  <a:ext uri="{FF2B5EF4-FFF2-40B4-BE49-F238E27FC236}">
                    <a16:creationId xmlns:a16="http://schemas.microsoft.com/office/drawing/2014/main" id="{731CC0A0-EB56-D34E-93B5-C763EE6723B7}"/>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6" name="Oval 445">
                <a:extLst>
                  <a:ext uri="{FF2B5EF4-FFF2-40B4-BE49-F238E27FC236}">
                    <a16:creationId xmlns:a16="http://schemas.microsoft.com/office/drawing/2014/main" id="{A2514964-D59D-A641-BD58-D860DF839B43}"/>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7" name="Oval 446">
                <a:extLst>
                  <a:ext uri="{FF2B5EF4-FFF2-40B4-BE49-F238E27FC236}">
                    <a16:creationId xmlns:a16="http://schemas.microsoft.com/office/drawing/2014/main" id="{98FC6198-65C2-F846-8203-DAF3C6CC3BB4}"/>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8" name="Oval 447">
                <a:extLst>
                  <a:ext uri="{FF2B5EF4-FFF2-40B4-BE49-F238E27FC236}">
                    <a16:creationId xmlns:a16="http://schemas.microsoft.com/office/drawing/2014/main" id="{E77A151F-35BD-EC4F-BD42-58BD241DC863}"/>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9" name="Oval 448">
                <a:extLst>
                  <a:ext uri="{FF2B5EF4-FFF2-40B4-BE49-F238E27FC236}">
                    <a16:creationId xmlns:a16="http://schemas.microsoft.com/office/drawing/2014/main" id="{5E6D0365-BB93-7446-ACA9-8899D50353F0}"/>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0" name="Oval 449">
                <a:extLst>
                  <a:ext uri="{FF2B5EF4-FFF2-40B4-BE49-F238E27FC236}">
                    <a16:creationId xmlns:a16="http://schemas.microsoft.com/office/drawing/2014/main" id="{48F823E3-F043-AE45-8A39-A78E5725A1BA}"/>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1" name="Oval 450">
                <a:extLst>
                  <a:ext uri="{FF2B5EF4-FFF2-40B4-BE49-F238E27FC236}">
                    <a16:creationId xmlns:a16="http://schemas.microsoft.com/office/drawing/2014/main" id="{18424F4D-C9F7-4240-AFA1-B2B0BFA3B5A9}"/>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2" name="Oval 451">
                <a:extLst>
                  <a:ext uri="{FF2B5EF4-FFF2-40B4-BE49-F238E27FC236}">
                    <a16:creationId xmlns:a16="http://schemas.microsoft.com/office/drawing/2014/main" id="{B65BE40A-07DC-0A4A-8AA9-7BB1FC46646A}"/>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3" name="Oval 452">
                <a:extLst>
                  <a:ext uri="{FF2B5EF4-FFF2-40B4-BE49-F238E27FC236}">
                    <a16:creationId xmlns:a16="http://schemas.microsoft.com/office/drawing/2014/main" id="{7E0A5582-838E-4343-A651-CD80ED847355}"/>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4" name="Oval 453">
                <a:extLst>
                  <a:ext uri="{FF2B5EF4-FFF2-40B4-BE49-F238E27FC236}">
                    <a16:creationId xmlns:a16="http://schemas.microsoft.com/office/drawing/2014/main" id="{53E1BE4A-2C75-4646-BB13-637629F673CF}"/>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5" name="Oval 454">
                <a:extLst>
                  <a:ext uri="{FF2B5EF4-FFF2-40B4-BE49-F238E27FC236}">
                    <a16:creationId xmlns:a16="http://schemas.microsoft.com/office/drawing/2014/main" id="{E4A17EB3-D3C5-BA45-B3B8-842ECC35422F}"/>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6" name="Oval 455">
                <a:extLst>
                  <a:ext uri="{FF2B5EF4-FFF2-40B4-BE49-F238E27FC236}">
                    <a16:creationId xmlns:a16="http://schemas.microsoft.com/office/drawing/2014/main" id="{73D1FAE7-3F89-234B-8954-C6BCD30DA1AE}"/>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7" name="Oval 456">
                <a:extLst>
                  <a:ext uri="{FF2B5EF4-FFF2-40B4-BE49-F238E27FC236}">
                    <a16:creationId xmlns:a16="http://schemas.microsoft.com/office/drawing/2014/main" id="{82211EC5-8FDF-9749-8F10-5624215441AE}"/>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8" name="Oval 457">
                <a:extLst>
                  <a:ext uri="{FF2B5EF4-FFF2-40B4-BE49-F238E27FC236}">
                    <a16:creationId xmlns:a16="http://schemas.microsoft.com/office/drawing/2014/main" id="{5524FB91-024B-F340-A90D-A1510965361E}"/>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59" name="Oval 458">
                <a:extLst>
                  <a:ext uri="{FF2B5EF4-FFF2-40B4-BE49-F238E27FC236}">
                    <a16:creationId xmlns:a16="http://schemas.microsoft.com/office/drawing/2014/main" id="{B93E0631-3060-E44B-9F17-7633EC6078C0}"/>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0" name="Oval 459">
                <a:extLst>
                  <a:ext uri="{FF2B5EF4-FFF2-40B4-BE49-F238E27FC236}">
                    <a16:creationId xmlns:a16="http://schemas.microsoft.com/office/drawing/2014/main" id="{4A5ED4A9-0D8F-9743-984A-77B8C6A94A52}"/>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1" name="Oval 460">
                <a:extLst>
                  <a:ext uri="{FF2B5EF4-FFF2-40B4-BE49-F238E27FC236}">
                    <a16:creationId xmlns:a16="http://schemas.microsoft.com/office/drawing/2014/main" id="{F32112A3-A70A-4446-BE22-0009FBDC49D4}"/>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2" name="Oval 461">
                <a:extLst>
                  <a:ext uri="{FF2B5EF4-FFF2-40B4-BE49-F238E27FC236}">
                    <a16:creationId xmlns:a16="http://schemas.microsoft.com/office/drawing/2014/main" id="{934DE927-59CD-884A-AC0A-10A6BE1A4114}"/>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3" name="Oval 462">
                <a:extLst>
                  <a:ext uri="{FF2B5EF4-FFF2-40B4-BE49-F238E27FC236}">
                    <a16:creationId xmlns:a16="http://schemas.microsoft.com/office/drawing/2014/main" id="{EF694985-C919-8A49-A9A9-560361B3ED65}"/>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4" name="Oval 463">
                <a:extLst>
                  <a:ext uri="{FF2B5EF4-FFF2-40B4-BE49-F238E27FC236}">
                    <a16:creationId xmlns:a16="http://schemas.microsoft.com/office/drawing/2014/main" id="{0D6AF6DF-B11F-5141-8D56-EEAC0067603B}"/>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65" name="Oval 464">
                <a:extLst>
                  <a:ext uri="{FF2B5EF4-FFF2-40B4-BE49-F238E27FC236}">
                    <a16:creationId xmlns:a16="http://schemas.microsoft.com/office/drawing/2014/main" id="{D9F1F43F-148E-4949-A9A4-4F56EB76640D}"/>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grpSp>
          <p:nvGrpSpPr>
            <p:cNvPr id="371" name="Group 370">
              <a:extLst>
                <a:ext uri="{FF2B5EF4-FFF2-40B4-BE49-F238E27FC236}">
                  <a16:creationId xmlns:a16="http://schemas.microsoft.com/office/drawing/2014/main" id="{90B7BCA3-F083-8D47-B1C6-43C10A6720DC}"/>
                </a:ext>
              </a:extLst>
            </p:cNvPr>
            <p:cNvGrpSpPr/>
            <p:nvPr/>
          </p:nvGrpSpPr>
          <p:grpSpPr>
            <a:xfrm>
              <a:off x="6122646" y="1895965"/>
              <a:ext cx="1397552" cy="1632693"/>
              <a:chOff x="5369122" y="1978611"/>
              <a:chExt cx="1397552" cy="1632693"/>
            </a:xfrm>
          </p:grpSpPr>
          <p:sp>
            <p:nvSpPr>
              <p:cNvPr id="422" name="Oval 421">
                <a:extLst>
                  <a:ext uri="{FF2B5EF4-FFF2-40B4-BE49-F238E27FC236}">
                    <a16:creationId xmlns:a16="http://schemas.microsoft.com/office/drawing/2014/main" id="{8214D0EE-C240-1045-9B9D-9E7BAD0DF60F}"/>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3" name="Oval 422">
                <a:extLst>
                  <a:ext uri="{FF2B5EF4-FFF2-40B4-BE49-F238E27FC236}">
                    <a16:creationId xmlns:a16="http://schemas.microsoft.com/office/drawing/2014/main" id="{021F9339-D9C4-EF49-8E69-39F193B1B744}"/>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4" name="Oval 423">
                <a:extLst>
                  <a:ext uri="{FF2B5EF4-FFF2-40B4-BE49-F238E27FC236}">
                    <a16:creationId xmlns:a16="http://schemas.microsoft.com/office/drawing/2014/main" id="{E9837AD8-A769-C74D-B5DE-6637AED1A024}"/>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5" name="Oval 424">
                <a:extLst>
                  <a:ext uri="{FF2B5EF4-FFF2-40B4-BE49-F238E27FC236}">
                    <a16:creationId xmlns:a16="http://schemas.microsoft.com/office/drawing/2014/main" id="{A4816526-D32B-034A-BAEE-CAEF9423B516}"/>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6" name="Oval 425">
                <a:extLst>
                  <a:ext uri="{FF2B5EF4-FFF2-40B4-BE49-F238E27FC236}">
                    <a16:creationId xmlns:a16="http://schemas.microsoft.com/office/drawing/2014/main" id="{E1EE746B-939D-D149-B477-4A3339982667}"/>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7" name="Oval 426">
                <a:extLst>
                  <a:ext uri="{FF2B5EF4-FFF2-40B4-BE49-F238E27FC236}">
                    <a16:creationId xmlns:a16="http://schemas.microsoft.com/office/drawing/2014/main" id="{BC83AAE8-D204-8F40-A51D-AC972A6C82CB}"/>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8" name="Oval 427">
                <a:extLst>
                  <a:ext uri="{FF2B5EF4-FFF2-40B4-BE49-F238E27FC236}">
                    <a16:creationId xmlns:a16="http://schemas.microsoft.com/office/drawing/2014/main" id="{9F740359-2BBF-3842-B006-EAE088C7372C}"/>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9" name="Oval 428">
                <a:extLst>
                  <a:ext uri="{FF2B5EF4-FFF2-40B4-BE49-F238E27FC236}">
                    <a16:creationId xmlns:a16="http://schemas.microsoft.com/office/drawing/2014/main" id="{73210753-6B57-DD48-99F3-9C5B8AEAFC42}"/>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0" name="Oval 429">
                <a:extLst>
                  <a:ext uri="{FF2B5EF4-FFF2-40B4-BE49-F238E27FC236}">
                    <a16:creationId xmlns:a16="http://schemas.microsoft.com/office/drawing/2014/main" id="{5957FA9B-A7B0-FD41-96F3-7D24D9618704}"/>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1" name="Oval 430">
                <a:extLst>
                  <a:ext uri="{FF2B5EF4-FFF2-40B4-BE49-F238E27FC236}">
                    <a16:creationId xmlns:a16="http://schemas.microsoft.com/office/drawing/2014/main" id="{1D04D612-A595-544C-9BA3-E43BA57653F5}"/>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2" name="Oval 431">
                <a:extLst>
                  <a:ext uri="{FF2B5EF4-FFF2-40B4-BE49-F238E27FC236}">
                    <a16:creationId xmlns:a16="http://schemas.microsoft.com/office/drawing/2014/main" id="{A0B799BD-60F8-9F4E-81E6-2A7545DDB4DB}"/>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3" name="Oval 432">
                <a:extLst>
                  <a:ext uri="{FF2B5EF4-FFF2-40B4-BE49-F238E27FC236}">
                    <a16:creationId xmlns:a16="http://schemas.microsoft.com/office/drawing/2014/main" id="{CFF12900-AA88-B947-956C-E9267316CBF8}"/>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4" name="Oval 433">
                <a:extLst>
                  <a:ext uri="{FF2B5EF4-FFF2-40B4-BE49-F238E27FC236}">
                    <a16:creationId xmlns:a16="http://schemas.microsoft.com/office/drawing/2014/main" id="{B4E837FA-BA7F-5B43-9FB6-B78D104604F2}"/>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5" name="Oval 434">
                <a:extLst>
                  <a:ext uri="{FF2B5EF4-FFF2-40B4-BE49-F238E27FC236}">
                    <a16:creationId xmlns:a16="http://schemas.microsoft.com/office/drawing/2014/main" id="{7913465E-CAF6-F74F-877D-DA22B0588AE9}"/>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6" name="Oval 435">
                <a:extLst>
                  <a:ext uri="{FF2B5EF4-FFF2-40B4-BE49-F238E27FC236}">
                    <a16:creationId xmlns:a16="http://schemas.microsoft.com/office/drawing/2014/main" id="{8FA7562E-E5D0-4544-8220-D29A4E73827C}"/>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7" name="Oval 436">
                <a:extLst>
                  <a:ext uri="{FF2B5EF4-FFF2-40B4-BE49-F238E27FC236}">
                    <a16:creationId xmlns:a16="http://schemas.microsoft.com/office/drawing/2014/main" id="{46C85E59-58EC-7F49-885B-E54D646E45DF}"/>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8" name="Oval 437">
                <a:extLst>
                  <a:ext uri="{FF2B5EF4-FFF2-40B4-BE49-F238E27FC236}">
                    <a16:creationId xmlns:a16="http://schemas.microsoft.com/office/drawing/2014/main" id="{F337ADA7-FCDB-1B42-A702-76E2467E7107}"/>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39" name="Oval 438">
                <a:extLst>
                  <a:ext uri="{FF2B5EF4-FFF2-40B4-BE49-F238E27FC236}">
                    <a16:creationId xmlns:a16="http://schemas.microsoft.com/office/drawing/2014/main" id="{A1C6D7A9-B015-E844-87F6-803B502FC5D9}"/>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0" name="Oval 439">
                <a:extLst>
                  <a:ext uri="{FF2B5EF4-FFF2-40B4-BE49-F238E27FC236}">
                    <a16:creationId xmlns:a16="http://schemas.microsoft.com/office/drawing/2014/main" id="{841200A0-643E-4842-81D1-C784B0FB2B37}"/>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1" name="Oval 440">
                <a:extLst>
                  <a:ext uri="{FF2B5EF4-FFF2-40B4-BE49-F238E27FC236}">
                    <a16:creationId xmlns:a16="http://schemas.microsoft.com/office/drawing/2014/main" id="{C4A226EB-351F-4A49-863E-AC33435DBD45}"/>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2" name="Oval 441">
                <a:extLst>
                  <a:ext uri="{FF2B5EF4-FFF2-40B4-BE49-F238E27FC236}">
                    <a16:creationId xmlns:a16="http://schemas.microsoft.com/office/drawing/2014/main" id="{381ACB37-BB94-7A48-A632-8962767FABE0}"/>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43" name="Oval 442">
                <a:extLst>
                  <a:ext uri="{FF2B5EF4-FFF2-40B4-BE49-F238E27FC236}">
                    <a16:creationId xmlns:a16="http://schemas.microsoft.com/office/drawing/2014/main" id="{E32932B5-725D-E646-853C-5F0E62344533}"/>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grpSp>
          <p:nvGrpSpPr>
            <p:cNvPr id="372" name="Group 371">
              <a:extLst>
                <a:ext uri="{FF2B5EF4-FFF2-40B4-BE49-F238E27FC236}">
                  <a16:creationId xmlns:a16="http://schemas.microsoft.com/office/drawing/2014/main" id="{951F445D-FDF4-1E4F-BFC2-A8898825CB3C}"/>
                </a:ext>
              </a:extLst>
            </p:cNvPr>
            <p:cNvGrpSpPr/>
            <p:nvPr/>
          </p:nvGrpSpPr>
          <p:grpSpPr>
            <a:xfrm>
              <a:off x="6329561" y="2844186"/>
              <a:ext cx="1397552" cy="1632693"/>
              <a:chOff x="5369122" y="1978611"/>
              <a:chExt cx="1397552" cy="1632693"/>
            </a:xfrm>
          </p:grpSpPr>
          <p:sp>
            <p:nvSpPr>
              <p:cNvPr id="400" name="Oval 399">
                <a:extLst>
                  <a:ext uri="{FF2B5EF4-FFF2-40B4-BE49-F238E27FC236}">
                    <a16:creationId xmlns:a16="http://schemas.microsoft.com/office/drawing/2014/main" id="{2A53BDCD-579B-A942-9C32-D3E91ACFD841}"/>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1" name="Oval 400">
                <a:extLst>
                  <a:ext uri="{FF2B5EF4-FFF2-40B4-BE49-F238E27FC236}">
                    <a16:creationId xmlns:a16="http://schemas.microsoft.com/office/drawing/2014/main" id="{7A1BFC71-B9FE-7943-824F-8A3B15958FBB}"/>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2" name="Oval 401">
                <a:extLst>
                  <a:ext uri="{FF2B5EF4-FFF2-40B4-BE49-F238E27FC236}">
                    <a16:creationId xmlns:a16="http://schemas.microsoft.com/office/drawing/2014/main" id="{9140E673-1138-664B-8528-EB583E8A0B66}"/>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3" name="Oval 402">
                <a:extLst>
                  <a:ext uri="{FF2B5EF4-FFF2-40B4-BE49-F238E27FC236}">
                    <a16:creationId xmlns:a16="http://schemas.microsoft.com/office/drawing/2014/main" id="{3AFE6687-3DB9-B243-B935-8BC0E247450E}"/>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4" name="Oval 403">
                <a:extLst>
                  <a:ext uri="{FF2B5EF4-FFF2-40B4-BE49-F238E27FC236}">
                    <a16:creationId xmlns:a16="http://schemas.microsoft.com/office/drawing/2014/main" id="{C2BC172C-A002-E84A-9984-669CC8D760C0}"/>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5" name="Oval 404">
                <a:extLst>
                  <a:ext uri="{FF2B5EF4-FFF2-40B4-BE49-F238E27FC236}">
                    <a16:creationId xmlns:a16="http://schemas.microsoft.com/office/drawing/2014/main" id="{202F16C5-7C46-B248-8B9B-2B5F7B52B781}"/>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6" name="Oval 405">
                <a:extLst>
                  <a:ext uri="{FF2B5EF4-FFF2-40B4-BE49-F238E27FC236}">
                    <a16:creationId xmlns:a16="http://schemas.microsoft.com/office/drawing/2014/main" id="{777C4D09-C719-7C47-AE8B-8CDFB6C91B89}"/>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7" name="Oval 406">
                <a:extLst>
                  <a:ext uri="{FF2B5EF4-FFF2-40B4-BE49-F238E27FC236}">
                    <a16:creationId xmlns:a16="http://schemas.microsoft.com/office/drawing/2014/main" id="{0550B5A1-9740-0C4E-84DB-B34B0C44CB65}"/>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8" name="Oval 407">
                <a:extLst>
                  <a:ext uri="{FF2B5EF4-FFF2-40B4-BE49-F238E27FC236}">
                    <a16:creationId xmlns:a16="http://schemas.microsoft.com/office/drawing/2014/main" id="{D2CF9CC9-F439-E64A-912B-8A9A16ECD777}"/>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09" name="Oval 408">
                <a:extLst>
                  <a:ext uri="{FF2B5EF4-FFF2-40B4-BE49-F238E27FC236}">
                    <a16:creationId xmlns:a16="http://schemas.microsoft.com/office/drawing/2014/main" id="{01B0FB29-7F34-8941-956F-68C1DD0E5D47}"/>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0" name="Oval 409">
                <a:extLst>
                  <a:ext uri="{FF2B5EF4-FFF2-40B4-BE49-F238E27FC236}">
                    <a16:creationId xmlns:a16="http://schemas.microsoft.com/office/drawing/2014/main" id="{E3BB2C16-DD48-3644-BA2C-632B8C097EE2}"/>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1" name="Oval 410">
                <a:extLst>
                  <a:ext uri="{FF2B5EF4-FFF2-40B4-BE49-F238E27FC236}">
                    <a16:creationId xmlns:a16="http://schemas.microsoft.com/office/drawing/2014/main" id="{4D78CE73-1F6D-A746-A124-433E406B259A}"/>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2" name="Oval 411">
                <a:extLst>
                  <a:ext uri="{FF2B5EF4-FFF2-40B4-BE49-F238E27FC236}">
                    <a16:creationId xmlns:a16="http://schemas.microsoft.com/office/drawing/2014/main" id="{3BF6F039-864E-3742-97CF-7C4FF7FC4FC8}"/>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3" name="Oval 412">
                <a:extLst>
                  <a:ext uri="{FF2B5EF4-FFF2-40B4-BE49-F238E27FC236}">
                    <a16:creationId xmlns:a16="http://schemas.microsoft.com/office/drawing/2014/main" id="{2FBB9EA4-D928-9948-B9C6-35481ECA6AAF}"/>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4" name="Oval 413">
                <a:extLst>
                  <a:ext uri="{FF2B5EF4-FFF2-40B4-BE49-F238E27FC236}">
                    <a16:creationId xmlns:a16="http://schemas.microsoft.com/office/drawing/2014/main" id="{76FAC55D-D12F-F947-99D0-240072355FFE}"/>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5" name="Oval 414">
                <a:extLst>
                  <a:ext uri="{FF2B5EF4-FFF2-40B4-BE49-F238E27FC236}">
                    <a16:creationId xmlns:a16="http://schemas.microsoft.com/office/drawing/2014/main" id="{FAFF5BC7-F7F0-8644-88FB-1DD1BD30863E}"/>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6" name="Oval 415">
                <a:extLst>
                  <a:ext uri="{FF2B5EF4-FFF2-40B4-BE49-F238E27FC236}">
                    <a16:creationId xmlns:a16="http://schemas.microsoft.com/office/drawing/2014/main" id="{EACDE9FB-AB46-0848-8B0E-D034706D0296}"/>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7" name="Oval 416">
                <a:extLst>
                  <a:ext uri="{FF2B5EF4-FFF2-40B4-BE49-F238E27FC236}">
                    <a16:creationId xmlns:a16="http://schemas.microsoft.com/office/drawing/2014/main" id="{D3A02121-7A9A-6D4F-8628-2FF66ABF3A10}"/>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8" name="Oval 417">
                <a:extLst>
                  <a:ext uri="{FF2B5EF4-FFF2-40B4-BE49-F238E27FC236}">
                    <a16:creationId xmlns:a16="http://schemas.microsoft.com/office/drawing/2014/main" id="{25C33AFC-5AC4-1343-A106-481EF2CCE315}"/>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19" name="Oval 418">
                <a:extLst>
                  <a:ext uri="{FF2B5EF4-FFF2-40B4-BE49-F238E27FC236}">
                    <a16:creationId xmlns:a16="http://schemas.microsoft.com/office/drawing/2014/main" id="{AFDD9881-046F-B04A-B28A-1CAF9534319C}"/>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0" name="Oval 419">
                <a:extLst>
                  <a:ext uri="{FF2B5EF4-FFF2-40B4-BE49-F238E27FC236}">
                    <a16:creationId xmlns:a16="http://schemas.microsoft.com/office/drawing/2014/main" id="{3117F8DF-3472-8C43-B015-29F560393E92}"/>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421" name="Oval 420">
                <a:extLst>
                  <a:ext uri="{FF2B5EF4-FFF2-40B4-BE49-F238E27FC236}">
                    <a16:creationId xmlns:a16="http://schemas.microsoft.com/office/drawing/2014/main" id="{F1F94BCC-C485-364B-AF8B-0EBADFB557A1}"/>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grpSp>
          <p:nvGrpSpPr>
            <p:cNvPr id="373" name="Group 372">
              <a:extLst>
                <a:ext uri="{FF2B5EF4-FFF2-40B4-BE49-F238E27FC236}">
                  <a16:creationId xmlns:a16="http://schemas.microsoft.com/office/drawing/2014/main" id="{C47639DE-2626-4D46-BE1F-228DF4EE74D9}"/>
                </a:ext>
              </a:extLst>
            </p:cNvPr>
            <p:cNvGrpSpPr/>
            <p:nvPr/>
          </p:nvGrpSpPr>
          <p:grpSpPr>
            <a:xfrm>
              <a:off x="5101775" y="2186564"/>
              <a:ext cx="1397552" cy="1632693"/>
              <a:chOff x="5369122" y="1978611"/>
              <a:chExt cx="1397552" cy="1632693"/>
            </a:xfrm>
          </p:grpSpPr>
          <p:sp>
            <p:nvSpPr>
              <p:cNvPr id="378" name="Oval 377">
                <a:extLst>
                  <a:ext uri="{FF2B5EF4-FFF2-40B4-BE49-F238E27FC236}">
                    <a16:creationId xmlns:a16="http://schemas.microsoft.com/office/drawing/2014/main" id="{C31BC810-7D50-F34C-91F7-7179F90704E1}"/>
                  </a:ext>
                </a:extLst>
              </p:cNvPr>
              <p:cNvSpPr/>
              <p:nvPr/>
            </p:nvSpPr>
            <p:spPr bwMode="auto">
              <a:xfrm>
                <a:off x="5369122" y="215407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79" name="Oval 378">
                <a:extLst>
                  <a:ext uri="{FF2B5EF4-FFF2-40B4-BE49-F238E27FC236}">
                    <a16:creationId xmlns:a16="http://schemas.microsoft.com/office/drawing/2014/main" id="{93DFEEAD-DB71-454E-8AE4-B2C3152170A6}"/>
                  </a:ext>
                </a:extLst>
              </p:cNvPr>
              <p:cNvSpPr/>
              <p:nvPr/>
            </p:nvSpPr>
            <p:spPr bwMode="auto">
              <a:xfrm>
                <a:off x="6425036" y="240553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0" name="Oval 379">
                <a:extLst>
                  <a:ext uri="{FF2B5EF4-FFF2-40B4-BE49-F238E27FC236}">
                    <a16:creationId xmlns:a16="http://schemas.microsoft.com/office/drawing/2014/main" id="{F2C16C44-8AA6-CC49-8039-BB23B3027E29}"/>
                  </a:ext>
                </a:extLst>
              </p:cNvPr>
              <p:cNvSpPr/>
              <p:nvPr/>
            </p:nvSpPr>
            <p:spPr bwMode="auto">
              <a:xfrm>
                <a:off x="5652150" y="2904489"/>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1" name="Oval 380">
                <a:extLst>
                  <a:ext uri="{FF2B5EF4-FFF2-40B4-BE49-F238E27FC236}">
                    <a16:creationId xmlns:a16="http://schemas.microsoft.com/office/drawing/2014/main" id="{CAE5C127-4429-4348-8866-658780256C37}"/>
                  </a:ext>
                </a:extLst>
              </p:cNvPr>
              <p:cNvSpPr/>
              <p:nvPr/>
            </p:nvSpPr>
            <p:spPr bwMode="auto">
              <a:xfrm>
                <a:off x="5800441" y="259238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2" name="Oval 381">
                <a:extLst>
                  <a:ext uri="{FF2B5EF4-FFF2-40B4-BE49-F238E27FC236}">
                    <a16:creationId xmlns:a16="http://schemas.microsoft.com/office/drawing/2014/main" id="{2E47EAD2-2592-EA47-A070-4DD9AFCF90F9}"/>
                  </a:ext>
                </a:extLst>
              </p:cNvPr>
              <p:cNvSpPr/>
              <p:nvPr/>
            </p:nvSpPr>
            <p:spPr bwMode="auto">
              <a:xfrm>
                <a:off x="5846161" y="21923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3" name="Oval 382">
                <a:extLst>
                  <a:ext uri="{FF2B5EF4-FFF2-40B4-BE49-F238E27FC236}">
                    <a16:creationId xmlns:a16="http://schemas.microsoft.com/office/drawing/2014/main" id="{8584129B-C55D-8040-BF27-145D0B2A78A2}"/>
                  </a:ext>
                </a:extLst>
              </p:cNvPr>
              <p:cNvSpPr/>
              <p:nvPr/>
            </p:nvSpPr>
            <p:spPr bwMode="auto">
              <a:xfrm>
                <a:off x="6248400" y="29608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4" name="Oval 383">
                <a:extLst>
                  <a:ext uri="{FF2B5EF4-FFF2-40B4-BE49-F238E27FC236}">
                    <a16:creationId xmlns:a16="http://schemas.microsoft.com/office/drawing/2014/main" id="{370011AF-9764-244F-9BBC-A8E601FED74C}"/>
                  </a:ext>
                </a:extLst>
              </p:cNvPr>
              <p:cNvSpPr/>
              <p:nvPr/>
            </p:nvSpPr>
            <p:spPr bwMode="auto">
              <a:xfrm>
                <a:off x="5800441" y="33010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5" name="Oval 384">
                <a:extLst>
                  <a:ext uri="{FF2B5EF4-FFF2-40B4-BE49-F238E27FC236}">
                    <a16:creationId xmlns:a16="http://schemas.microsoft.com/office/drawing/2014/main" id="{03B8056E-03CD-5542-BFB5-8795717ECDAA}"/>
                  </a:ext>
                </a:extLst>
              </p:cNvPr>
              <p:cNvSpPr/>
              <p:nvPr/>
            </p:nvSpPr>
            <p:spPr bwMode="auto">
              <a:xfrm>
                <a:off x="6294120" y="33696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6" name="Oval 385">
                <a:extLst>
                  <a:ext uri="{FF2B5EF4-FFF2-40B4-BE49-F238E27FC236}">
                    <a16:creationId xmlns:a16="http://schemas.microsoft.com/office/drawing/2014/main" id="{75F6F208-A9B4-9944-9EC8-79DEDEB51C7B}"/>
                  </a:ext>
                </a:extLst>
              </p:cNvPr>
              <p:cNvSpPr/>
              <p:nvPr/>
            </p:nvSpPr>
            <p:spPr bwMode="auto">
              <a:xfrm>
                <a:off x="6446520" y="3522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7" name="Oval 386">
                <a:extLst>
                  <a:ext uri="{FF2B5EF4-FFF2-40B4-BE49-F238E27FC236}">
                    <a16:creationId xmlns:a16="http://schemas.microsoft.com/office/drawing/2014/main" id="{2F8D2970-0D76-8640-BCF1-28E2E2A8BE64}"/>
                  </a:ext>
                </a:extLst>
              </p:cNvPr>
              <p:cNvSpPr/>
              <p:nvPr/>
            </p:nvSpPr>
            <p:spPr bwMode="auto">
              <a:xfrm>
                <a:off x="6659337" y="326998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8" name="Oval 387">
                <a:extLst>
                  <a:ext uri="{FF2B5EF4-FFF2-40B4-BE49-F238E27FC236}">
                    <a16:creationId xmlns:a16="http://schemas.microsoft.com/office/drawing/2014/main" id="{9D81EEAB-6E0B-234F-9490-31784E83F83C}"/>
                  </a:ext>
                </a:extLst>
              </p:cNvPr>
              <p:cNvSpPr/>
              <p:nvPr/>
            </p:nvSpPr>
            <p:spPr bwMode="auto">
              <a:xfrm>
                <a:off x="6379316" y="314102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89" name="Oval 388">
                <a:extLst>
                  <a:ext uri="{FF2B5EF4-FFF2-40B4-BE49-F238E27FC236}">
                    <a16:creationId xmlns:a16="http://schemas.microsoft.com/office/drawing/2014/main" id="{C92930E8-6FE9-7E41-BBF6-D41A99250CF1}"/>
                  </a:ext>
                </a:extLst>
              </p:cNvPr>
              <p:cNvSpPr/>
              <p:nvPr/>
            </p:nvSpPr>
            <p:spPr bwMode="auto">
              <a:xfrm>
                <a:off x="5369122" y="3415340"/>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0" name="Oval 389">
                <a:extLst>
                  <a:ext uri="{FF2B5EF4-FFF2-40B4-BE49-F238E27FC236}">
                    <a16:creationId xmlns:a16="http://schemas.microsoft.com/office/drawing/2014/main" id="{32A88F68-804A-0143-AB97-26AA843E7A42}"/>
                  </a:ext>
                </a:extLst>
              </p:cNvPr>
              <p:cNvSpPr/>
              <p:nvPr/>
            </p:nvSpPr>
            <p:spPr bwMode="auto">
              <a:xfrm>
                <a:off x="5371566" y="2817242"/>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1" name="Oval 390">
                <a:extLst>
                  <a:ext uri="{FF2B5EF4-FFF2-40B4-BE49-F238E27FC236}">
                    <a16:creationId xmlns:a16="http://schemas.microsoft.com/office/drawing/2014/main" id="{055AFBE2-8D0D-3942-B714-37EE9E461011}"/>
                  </a:ext>
                </a:extLst>
              </p:cNvPr>
              <p:cNvSpPr/>
              <p:nvPr/>
            </p:nvSpPr>
            <p:spPr bwMode="auto">
              <a:xfrm>
                <a:off x="6659337" y="272954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2" name="Oval 391">
                <a:extLst>
                  <a:ext uri="{FF2B5EF4-FFF2-40B4-BE49-F238E27FC236}">
                    <a16:creationId xmlns:a16="http://schemas.microsoft.com/office/drawing/2014/main" id="{B0DF37DA-D209-DB4C-9918-765FB328D04B}"/>
                  </a:ext>
                </a:extLst>
              </p:cNvPr>
              <p:cNvSpPr/>
              <p:nvPr/>
            </p:nvSpPr>
            <p:spPr bwMode="auto">
              <a:xfrm>
                <a:off x="6202680" y="263810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3" name="Oval 392">
                <a:extLst>
                  <a:ext uri="{FF2B5EF4-FFF2-40B4-BE49-F238E27FC236}">
                    <a16:creationId xmlns:a16="http://schemas.microsoft.com/office/drawing/2014/main" id="{01C0E552-91EB-3243-808F-3807A157D3C3}"/>
                  </a:ext>
                </a:extLst>
              </p:cNvPr>
              <p:cNvSpPr/>
              <p:nvPr/>
            </p:nvSpPr>
            <p:spPr bwMode="auto">
              <a:xfrm>
                <a:off x="6720954" y="2199795"/>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4" name="Oval 393">
                <a:extLst>
                  <a:ext uri="{FF2B5EF4-FFF2-40B4-BE49-F238E27FC236}">
                    <a16:creationId xmlns:a16="http://schemas.microsoft.com/office/drawing/2014/main" id="{224F735C-B754-AF42-B7DA-D75432FBF88A}"/>
                  </a:ext>
                </a:extLst>
              </p:cNvPr>
              <p:cNvSpPr/>
              <p:nvPr/>
            </p:nvSpPr>
            <p:spPr bwMode="auto">
              <a:xfrm>
                <a:off x="5419093" y="2508847"/>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5" name="Oval 394">
                <a:extLst>
                  <a:ext uri="{FF2B5EF4-FFF2-40B4-BE49-F238E27FC236}">
                    <a16:creationId xmlns:a16="http://schemas.microsoft.com/office/drawing/2014/main" id="{5C6921E3-9C92-A045-BF87-BFE977797F2A}"/>
                  </a:ext>
                </a:extLst>
              </p:cNvPr>
              <p:cNvSpPr/>
              <p:nvPr/>
            </p:nvSpPr>
            <p:spPr bwMode="auto">
              <a:xfrm>
                <a:off x="5966931" y="300653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6" name="Oval 395">
                <a:extLst>
                  <a:ext uri="{FF2B5EF4-FFF2-40B4-BE49-F238E27FC236}">
                    <a16:creationId xmlns:a16="http://schemas.microsoft.com/office/drawing/2014/main" id="{AC65EB4F-9241-0245-BE42-1D02E3901A8C}"/>
                  </a:ext>
                </a:extLst>
              </p:cNvPr>
              <p:cNvSpPr/>
              <p:nvPr/>
            </p:nvSpPr>
            <p:spPr bwMode="auto">
              <a:xfrm>
                <a:off x="5891881" y="356558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7" name="Oval 396">
                <a:extLst>
                  <a:ext uri="{FF2B5EF4-FFF2-40B4-BE49-F238E27FC236}">
                    <a16:creationId xmlns:a16="http://schemas.microsoft.com/office/drawing/2014/main" id="{41EE85E2-804F-DD46-9D37-F98C905D4F27}"/>
                  </a:ext>
                </a:extLst>
              </p:cNvPr>
              <p:cNvSpPr/>
              <p:nvPr/>
            </p:nvSpPr>
            <p:spPr bwMode="auto">
              <a:xfrm>
                <a:off x="6305335" y="1978611"/>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8" name="Oval 397">
                <a:extLst>
                  <a:ext uri="{FF2B5EF4-FFF2-40B4-BE49-F238E27FC236}">
                    <a16:creationId xmlns:a16="http://schemas.microsoft.com/office/drawing/2014/main" id="{94C6F120-EF1C-6C4A-A7CB-232407816DB3}"/>
                  </a:ext>
                </a:extLst>
              </p:cNvPr>
              <p:cNvSpPr/>
              <p:nvPr/>
            </p:nvSpPr>
            <p:spPr bwMode="auto">
              <a:xfrm>
                <a:off x="5541361" y="3187603"/>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sp>
            <p:nvSpPr>
              <p:cNvPr id="399" name="Oval 398">
                <a:extLst>
                  <a:ext uri="{FF2B5EF4-FFF2-40B4-BE49-F238E27FC236}">
                    <a16:creationId xmlns:a16="http://schemas.microsoft.com/office/drawing/2014/main" id="{3F4632D3-C686-7942-901B-3B6A3E906866}"/>
                  </a:ext>
                </a:extLst>
              </p:cNvPr>
              <p:cNvSpPr/>
              <p:nvPr/>
            </p:nvSpPr>
            <p:spPr bwMode="auto">
              <a:xfrm>
                <a:off x="6070121" y="2338764"/>
                <a:ext cx="45720" cy="45720"/>
              </a:xfrm>
              <a:prstGeom prst="ellipse">
                <a:avLst/>
              </a:prstGeom>
              <a:solidFill>
                <a:srgbClr val="022B45"/>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800">
                  <a:solidFill>
                    <a:srgbClr val="FFFFFF"/>
                  </a:solidFill>
                  <a:latin typeface="Arial" charset="0"/>
                  <a:ea typeface="ＭＳ Ｐゴシック" charset="-128"/>
                  <a:cs typeface="ＭＳ Ｐゴシック" charset="-128"/>
                </a:endParaRPr>
              </a:p>
            </p:txBody>
          </p:sp>
        </p:grpSp>
        <p:pic>
          <p:nvPicPr>
            <p:cNvPr id="374" name="Picture 373">
              <a:extLst>
                <a:ext uri="{FF2B5EF4-FFF2-40B4-BE49-F238E27FC236}">
                  <a16:creationId xmlns:a16="http://schemas.microsoft.com/office/drawing/2014/main" id="{E39FBA69-0846-1541-917B-195269C56640}"/>
                </a:ext>
              </a:extLst>
            </p:cNvPr>
            <p:cNvPicPr>
              <a:picLocks noChangeAspect="1"/>
            </p:cNvPicPr>
            <p:nvPr/>
          </p:nvPicPr>
          <p:blipFill rotWithShape="1">
            <a:blip r:embed="rId3">
              <a:extLst>
                <a:ext uri="{28A0092B-C50C-407E-A947-70E740481C1C}">
                  <a14:useLocalDpi xmlns:a14="http://schemas.microsoft.com/office/drawing/2010/main" val="0"/>
                </a:ext>
              </a:extLst>
            </a:blip>
            <a:srcRect r="83768" b="59509"/>
            <a:stretch/>
          </p:blipFill>
          <p:spPr>
            <a:xfrm>
              <a:off x="2502120" y="4668341"/>
              <a:ext cx="409295" cy="371938"/>
            </a:xfrm>
            <a:prstGeom prst="rect">
              <a:avLst/>
            </a:prstGeom>
          </p:spPr>
        </p:pic>
        <p:pic>
          <p:nvPicPr>
            <p:cNvPr id="375" name="Picture 374">
              <a:extLst>
                <a:ext uri="{FF2B5EF4-FFF2-40B4-BE49-F238E27FC236}">
                  <a16:creationId xmlns:a16="http://schemas.microsoft.com/office/drawing/2014/main" id="{67A827FC-A46F-9A4C-B441-767C48883CE4}"/>
                </a:ext>
              </a:extLst>
            </p:cNvPr>
            <p:cNvPicPr>
              <a:picLocks noChangeAspect="1"/>
            </p:cNvPicPr>
            <p:nvPr/>
          </p:nvPicPr>
          <p:blipFill rotWithShape="1">
            <a:blip r:embed="rId3">
              <a:extLst>
                <a:ext uri="{28A0092B-C50C-407E-A947-70E740481C1C}">
                  <a14:useLocalDpi xmlns:a14="http://schemas.microsoft.com/office/drawing/2010/main" val="0"/>
                </a:ext>
              </a:extLst>
            </a:blip>
            <a:srcRect l="34706" r="46486" b="57792"/>
            <a:stretch/>
          </p:blipFill>
          <p:spPr>
            <a:xfrm>
              <a:off x="6252555" y="4664054"/>
              <a:ext cx="474269" cy="387710"/>
            </a:xfrm>
            <a:prstGeom prst="rect">
              <a:avLst/>
            </a:prstGeom>
          </p:spPr>
        </p:pic>
        <p:pic>
          <p:nvPicPr>
            <p:cNvPr id="376" name="Picture 375">
              <a:extLst>
                <a:ext uri="{FF2B5EF4-FFF2-40B4-BE49-F238E27FC236}">
                  <a16:creationId xmlns:a16="http://schemas.microsoft.com/office/drawing/2014/main" id="{E50F0248-06A5-A64E-8E71-3FF07826E2F7}"/>
                </a:ext>
              </a:extLst>
            </p:cNvPr>
            <p:cNvPicPr>
              <a:picLocks noChangeAspect="1"/>
            </p:cNvPicPr>
            <p:nvPr/>
          </p:nvPicPr>
          <p:blipFill rotWithShape="1">
            <a:blip r:embed="rId3">
              <a:extLst>
                <a:ext uri="{28A0092B-C50C-407E-A947-70E740481C1C}">
                  <a14:useLocalDpi xmlns:a14="http://schemas.microsoft.com/office/drawing/2010/main" val="0"/>
                </a:ext>
              </a:extLst>
            </a:blip>
            <a:srcRect l="52974" r="18290" b="55605"/>
            <a:stretch/>
          </p:blipFill>
          <p:spPr>
            <a:xfrm>
              <a:off x="8544927" y="4664054"/>
              <a:ext cx="724619" cy="407803"/>
            </a:xfrm>
            <a:prstGeom prst="rect">
              <a:avLst/>
            </a:prstGeom>
          </p:spPr>
        </p:pic>
        <p:pic>
          <p:nvPicPr>
            <p:cNvPr id="377" name="Picture 376">
              <a:extLst>
                <a:ext uri="{FF2B5EF4-FFF2-40B4-BE49-F238E27FC236}">
                  <a16:creationId xmlns:a16="http://schemas.microsoft.com/office/drawing/2014/main" id="{08ED65C6-C542-374C-949B-19F1B7683E4B}"/>
                </a:ext>
              </a:extLst>
            </p:cNvPr>
            <p:cNvPicPr>
              <a:picLocks noChangeAspect="1"/>
            </p:cNvPicPr>
            <p:nvPr/>
          </p:nvPicPr>
          <p:blipFill rotWithShape="1">
            <a:blip r:embed="rId3">
              <a:extLst>
                <a:ext uri="{28A0092B-C50C-407E-A947-70E740481C1C}">
                  <a14:useLocalDpi xmlns:a14="http://schemas.microsoft.com/office/drawing/2010/main" val="0"/>
                </a:ext>
              </a:extLst>
            </a:blip>
            <a:srcRect l="82053" b="60103"/>
            <a:stretch/>
          </p:blipFill>
          <p:spPr>
            <a:xfrm>
              <a:off x="10049053" y="4664054"/>
              <a:ext cx="452558" cy="366480"/>
            </a:xfrm>
            <a:prstGeom prst="rect">
              <a:avLst/>
            </a:prstGeom>
          </p:spPr>
        </p:pic>
      </p:grpSp>
      <p:sp>
        <p:nvSpPr>
          <p:cNvPr id="667" name="Left Arrow 666">
            <a:extLst>
              <a:ext uri="{FF2B5EF4-FFF2-40B4-BE49-F238E27FC236}">
                <a16:creationId xmlns:a16="http://schemas.microsoft.com/office/drawing/2014/main" id="{8E623E7F-43B9-EE4C-8A68-08854174D873}"/>
              </a:ext>
            </a:extLst>
          </p:cNvPr>
          <p:cNvSpPr/>
          <p:nvPr/>
        </p:nvSpPr>
        <p:spPr>
          <a:xfrm>
            <a:off x="2573219" y="1789508"/>
            <a:ext cx="650814" cy="268323"/>
          </a:xfrm>
          <a:prstGeom prst="leftArrow">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p>
        </p:txBody>
      </p:sp>
      <p:sp>
        <p:nvSpPr>
          <p:cNvPr id="668" name="Rectangle 667">
            <a:extLst>
              <a:ext uri="{FF2B5EF4-FFF2-40B4-BE49-F238E27FC236}">
                <a16:creationId xmlns:a16="http://schemas.microsoft.com/office/drawing/2014/main" id="{B08E4F3E-3CA0-5F4A-A46A-6E84749ED62B}"/>
              </a:ext>
            </a:extLst>
          </p:cNvPr>
          <p:cNvSpPr/>
          <p:nvPr/>
        </p:nvSpPr>
        <p:spPr>
          <a:xfrm>
            <a:off x="6499052" y="2156955"/>
            <a:ext cx="482824" cy="954107"/>
          </a:xfrm>
          <a:prstGeom prst="rect">
            <a:avLst/>
          </a:prstGeom>
          <a:solidFill>
            <a:schemeClr val="bg1"/>
          </a:solidFill>
        </p:spPr>
        <p:txBody>
          <a:bodyPr wrap="none">
            <a:spAutoFit/>
          </a:bodyPr>
          <a:lstStyle/>
          <a:p>
            <a:r>
              <a:rPr lang="en-US" sz="2100" dirty="0" err="1">
                <a:solidFill>
                  <a:schemeClr val="tx1"/>
                </a:solidFill>
              </a:rPr>
              <a:t>W</a:t>
            </a:r>
            <a:r>
              <a:rPr lang="en-US" sz="2100" i="1" baseline="30000" dirty="0" err="1">
                <a:solidFill>
                  <a:schemeClr val="tx1"/>
                </a:solidFill>
                <a:latin typeface="Baskerville" panose="02020502070401020303" pitchFamily="18" charset="0"/>
                <a:ea typeface="Baskerville" panose="02020502070401020303" pitchFamily="18" charset="0"/>
              </a:rPr>
              <a:t>l</a:t>
            </a:r>
            <a:endParaRPr lang="en-US" sz="2100" i="1" baseline="30000" dirty="0">
              <a:solidFill>
                <a:schemeClr val="tx1"/>
              </a:solidFill>
              <a:latin typeface="Baskerville" panose="02020502070401020303" pitchFamily="18" charset="0"/>
              <a:ea typeface="Baskerville" panose="02020502070401020303" pitchFamily="18" charset="0"/>
            </a:endParaRPr>
          </a:p>
          <a:p>
            <a:endParaRPr lang="en-US" sz="2100" i="1" baseline="30000" dirty="0">
              <a:solidFill>
                <a:schemeClr val="tx1"/>
              </a:solidFill>
              <a:latin typeface="Baskerville" panose="02020502070401020303" pitchFamily="18" charset="0"/>
              <a:ea typeface="Baskerville" panose="02020502070401020303" pitchFamily="18" charset="0"/>
            </a:endParaRPr>
          </a:p>
          <a:p>
            <a:r>
              <a:rPr lang="en-US" sz="2100" i="1" dirty="0">
                <a:solidFill>
                  <a:schemeClr val="tx1"/>
                </a:solidFill>
              </a:rPr>
              <a:t> </a:t>
            </a:r>
            <a:endParaRPr lang="en-US" sz="2100" dirty="0">
              <a:solidFill>
                <a:schemeClr val="tx1"/>
              </a:solidFill>
            </a:endParaRPr>
          </a:p>
        </p:txBody>
      </p:sp>
      <p:sp>
        <p:nvSpPr>
          <p:cNvPr id="669" name="Rectangle 668">
            <a:extLst>
              <a:ext uri="{FF2B5EF4-FFF2-40B4-BE49-F238E27FC236}">
                <a16:creationId xmlns:a16="http://schemas.microsoft.com/office/drawing/2014/main" id="{7EF40ABC-71D0-FF4D-80D0-1E0956AE98DE}"/>
              </a:ext>
            </a:extLst>
          </p:cNvPr>
          <p:cNvSpPr/>
          <p:nvPr/>
        </p:nvSpPr>
        <p:spPr>
          <a:xfrm>
            <a:off x="4054618" y="2674312"/>
            <a:ext cx="473206" cy="415498"/>
          </a:xfrm>
          <a:prstGeom prst="rect">
            <a:avLst/>
          </a:prstGeom>
          <a:solidFill>
            <a:schemeClr val="bg1"/>
          </a:solidFill>
        </p:spPr>
        <p:txBody>
          <a:bodyPr wrap="none">
            <a:spAutoFit/>
          </a:bodyPr>
          <a:lstStyle/>
          <a:p>
            <a:r>
              <a:rPr lang="en-US" sz="2100" dirty="0">
                <a:solidFill>
                  <a:schemeClr val="tx1"/>
                </a:solidFill>
                <a:latin typeface="Arial" panose="020B0604020202020204" pitchFamily="34" charset="0"/>
                <a:cs typeface="Arial" panose="020B0604020202020204" pitchFamily="34" charset="0"/>
              </a:rPr>
              <a:t>A</a:t>
            </a:r>
            <a:r>
              <a:rPr lang="en-US" sz="2100" baseline="30000" dirty="0">
                <a:solidFill>
                  <a:schemeClr val="tx1"/>
                </a:solidFill>
                <a:latin typeface="Arial" panose="020B0604020202020204" pitchFamily="34" charset="0"/>
                <a:cs typeface="Arial" panose="020B0604020202020204" pitchFamily="34" charset="0"/>
              </a:rPr>
              <a:t>T</a:t>
            </a:r>
            <a:endParaRPr lang="en-US" sz="2100" dirty="0">
              <a:solidFill>
                <a:schemeClr val="tx1"/>
              </a:solidFill>
            </a:endParaRPr>
          </a:p>
        </p:txBody>
      </p:sp>
      <p:sp>
        <p:nvSpPr>
          <p:cNvPr id="670" name="Rectangle 669">
            <a:extLst>
              <a:ext uri="{FF2B5EF4-FFF2-40B4-BE49-F238E27FC236}">
                <a16:creationId xmlns:a16="http://schemas.microsoft.com/office/drawing/2014/main" id="{6C86BC14-956D-8540-9AE6-F4640F293F72}"/>
              </a:ext>
            </a:extLst>
          </p:cNvPr>
          <p:cNvSpPr/>
          <p:nvPr/>
        </p:nvSpPr>
        <p:spPr>
          <a:xfrm>
            <a:off x="5588646" y="2692360"/>
            <a:ext cx="620683" cy="415498"/>
          </a:xfrm>
          <a:prstGeom prst="rect">
            <a:avLst/>
          </a:prstGeom>
          <a:solidFill>
            <a:schemeClr val="bg1"/>
          </a:solidFill>
        </p:spPr>
        <p:txBody>
          <a:bodyPr wrap="none">
            <a:spAutoFit/>
          </a:bodyPr>
          <a:lstStyle/>
          <a:p>
            <a:r>
              <a:rPr lang="en-US" sz="2100" dirty="0">
                <a:solidFill>
                  <a:schemeClr val="tx1"/>
                </a:solidFill>
                <a:latin typeface="Arial" panose="020B0604020202020204" pitchFamily="34" charset="0"/>
                <a:cs typeface="Arial" panose="020B0604020202020204" pitchFamily="34" charset="0"/>
              </a:rPr>
              <a:t>H</a:t>
            </a:r>
            <a:r>
              <a:rPr lang="en-US" sz="2100" baseline="30000" dirty="0">
                <a:solidFill>
                  <a:schemeClr val="tx1"/>
                </a:solidFill>
                <a:latin typeface="Arial" panose="020B0604020202020204" pitchFamily="34" charset="0"/>
                <a:cs typeface="Arial" panose="020B0604020202020204" pitchFamily="34" charset="0"/>
              </a:rPr>
              <a:t> </a:t>
            </a:r>
            <a:r>
              <a:rPr lang="en-US" sz="2100" i="1" baseline="30000" dirty="0">
                <a:solidFill>
                  <a:schemeClr val="tx1"/>
                </a:solidFill>
                <a:latin typeface="Baskerville" panose="02020502070401020303" pitchFamily="18" charset="0"/>
                <a:ea typeface="Baskerville" panose="02020502070401020303" pitchFamily="18" charset="0"/>
                <a:cs typeface="Arial" panose="020B0604020202020204" pitchFamily="34" charset="0"/>
              </a:rPr>
              <a:t>l-1</a:t>
            </a:r>
            <a:endParaRPr lang="en-US" sz="2100" i="1" dirty="0">
              <a:solidFill>
                <a:schemeClr val="tx1"/>
              </a:solidFill>
              <a:latin typeface="Baskerville" panose="02020502070401020303" pitchFamily="18" charset="0"/>
              <a:ea typeface="Baskerville" panose="02020502070401020303" pitchFamily="18" charset="0"/>
            </a:endParaRPr>
          </a:p>
        </p:txBody>
      </p:sp>
      <p:sp>
        <p:nvSpPr>
          <p:cNvPr id="671" name="Rectangle 670">
            <a:extLst>
              <a:ext uri="{FF2B5EF4-FFF2-40B4-BE49-F238E27FC236}">
                <a16:creationId xmlns:a16="http://schemas.microsoft.com/office/drawing/2014/main" id="{25B124BF-1288-D34F-A173-AB13127349C2}"/>
              </a:ext>
            </a:extLst>
          </p:cNvPr>
          <p:cNvSpPr/>
          <p:nvPr/>
        </p:nvSpPr>
        <p:spPr>
          <a:xfrm>
            <a:off x="1716499" y="2632202"/>
            <a:ext cx="468398" cy="415498"/>
          </a:xfrm>
          <a:prstGeom prst="rect">
            <a:avLst/>
          </a:prstGeom>
          <a:solidFill>
            <a:schemeClr val="bg1"/>
          </a:solidFill>
        </p:spPr>
        <p:txBody>
          <a:bodyPr wrap="none">
            <a:spAutoFit/>
          </a:bodyPr>
          <a:lstStyle/>
          <a:p>
            <a:r>
              <a:rPr lang="en-US" sz="2100" dirty="0" err="1">
                <a:solidFill>
                  <a:schemeClr val="tx1"/>
                </a:solidFill>
              </a:rPr>
              <a:t>Z</a:t>
            </a:r>
            <a:r>
              <a:rPr lang="en-US" sz="2100" i="1" baseline="30000" dirty="0" err="1">
                <a:solidFill>
                  <a:schemeClr val="tx1"/>
                </a:solidFill>
                <a:latin typeface="Baskerville" panose="02020502070401020303" pitchFamily="18" charset="0"/>
                <a:ea typeface="Baskerville" panose="02020502070401020303" pitchFamily="18" charset="0"/>
              </a:rPr>
              <a:t>l</a:t>
            </a:r>
            <a:r>
              <a:rPr lang="en-US" sz="2100" i="1" dirty="0">
                <a:solidFill>
                  <a:schemeClr val="tx1"/>
                </a:solidFill>
              </a:rPr>
              <a:t> </a:t>
            </a:r>
            <a:endParaRPr lang="en-US" sz="2100" dirty="0">
              <a:solidFill>
                <a:schemeClr val="tx1"/>
              </a:solidFill>
            </a:endParaRPr>
          </a:p>
        </p:txBody>
      </p:sp>
    </p:spTree>
    <p:extLst>
      <p:ext uri="{BB962C8B-B14F-4D97-AF65-F5344CB8AC3E}">
        <p14:creationId xmlns:p14="http://schemas.microsoft.com/office/powerpoint/2010/main" val="200210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p:cNvSpPr>
          <p:nvPr>
            <p:ph type="title"/>
          </p:nvPr>
        </p:nvSpPr>
        <p:spPr>
          <a:xfrm>
            <a:off x="584948" y="229791"/>
            <a:ext cx="8441391" cy="617374"/>
          </a:xfrm>
        </p:spPr>
        <p:txBody>
          <a:bodyPr>
            <a:normAutofit fontScale="90000"/>
          </a:bodyPr>
          <a:lstStyle/>
          <a:p>
            <a:r>
              <a:rPr lang="en-US" dirty="0">
                <a:latin typeface="Arial" charset="0"/>
                <a:ea typeface="ＭＳ Ｐゴシック" charset="0"/>
                <a:cs typeface="ＭＳ Ｐゴシック" charset="0"/>
              </a:rPr>
              <a:t>Communication-Avoiding Matrix Multiply</a:t>
            </a:r>
            <a:br>
              <a:rPr lang="en-US" dirty="0">
                <a:latin typeface="Arial" charset="0"/>
                <a:ea typeface="ＭＳ Ｐゴシック" charset="0"/>
                <a:cs typeface="ＭＳ Ｐゴシック" charset="0"/>
              </a:rPr>
            </a:br>
            <a:endParaRPr lang="en-US" sz="1350" dirty="0">
              <a:latin typeface="Arial" charset="0"/>
              <a:ea typeface="ＭＳ Ｐゴシック" charset="0"/>
              <a:cs typeface="ＭＳ Ｐゴシック" charset="0"/>
            </a:endParaRPr>
          </a:p>
        </p:txBody>
      </p:sp>
      <p:sp>
        <p:nvSpPr>
          <p:cNvPr id="171038" name="Cube 3"/>
          <p:cNvSpPr>
            <a:spLocks noChangeArrowheads="1"/>
          </p:cNvSpPr>
          <p:nvPr/>
        </p:nvSpPr>
        <p:spPr bwMode="auto">
          <a:xfrm>
            <a:off x="2089547" y="962390"/>
            <a:ext cx="2295525" cy="2087991"/>
          </a:xfrm>
          <a:prstGeom prst="cube">
            <a:avLst>
              <a:gd name="adj" fmla="val 25000"/>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0"/>
          </a:p>
        </p:txBody>
      </p:sp>
      <p:grpSp>
        <p:nvGrpSpPr>
          <p:cNvPr id="3" name="Group 2"/>
          <p:cNvGrpSpPr/>
          <p:nvPr/>
        </p:nvGrpSpPr>
        <p:grpSpPr>
          <a:xfrm>
            <a:off x="2416822" y="960835"/>
            <a:ext cx="2014457" cy="1781625"/>
            <a:chOff x="1698428" y="1281113"/>
            <a:chExt cx="2685943" cy="2375500"/>
          </a:xfrm>
        </p:grpSpPr>
        <p:sp>
          <p:nvSpPr>
            <p:cNvPr id="171039" name="Cube 5"/>
            <p:cNvSpPr>
              <a:spLocks noChangeArrowheads="1"/>
            </p:cNvSpPr>
            <p:nvPr/>
          </p:nvSpPr>
          <p:spPr bwMode="auto">
            <a:xfrm>
              <a:off x="2388295" y="2482124"/>
              <a:ext cx="675739" cy="309321"/>
            </a:xfrm>
            <a:prstGeom prst="cube">
              <a:avLst>
                <a:gd name="adj" fmla="val 25000"/>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0"/>
            </a:p>
          </p:txBody>
        </p:sp>
        <p:sp>
          <p:nvSpPr>
            <p:cNvPr id="171040" name="Rectangle 6"/>
            <p:cNvSpPr>
              <a:spLocks noChangeArrowheads="1"/>
            </p:cNvSpPr>
            <p:nvPr/>
          </p:nvSpPr>
          <p:spPr bwMode="auto">
            <a:xfrm>
              <a:off x="2099698" y="2996665"/>
              <a:ext cx="577194" cy="251885"/>
            </a:xfrm>
            <a:prstGeom prst="rect">
              <a:avLst/>
            </a:prstGeom>
            <a:noFill/>
            <a:ln w="127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0"/>
            </a:p>
          </p:txBody>
        </p:sp>
        <p:grpSp>
          <p:nvGrpSpPr>
            <p:cNvPr id="171041" name="Group 14"/>
            <p:cNvGrpSpPr>
              <a:grpSpLocks/>
            </p:cNvGrpSpPr>
            <p:nvPr/>
          </p:nvGrpSpPr>
          <p:grpSpPr bwMode="auto">
            <a:xfrm>
              <a:off x="3920197" y="2457150"/>
              <a:ext cx="87297" cy="334295"/>
              <a:chOff x="2913856" y="2976562"/>
              <a:chExt cx="87313" cy="334171"/>
            </a:xfrm>
          </p:grpSpPr>
          <p:cxnSp>
            <p:nvCxnSpPr>
              <p:cNvPr id="171071" name="Straight Connector 9"/>
              <p:cNvCxnSpPr>
                <a:cxnSpLocks noChangeShapeType="1"/>
              </p:cNvCxnSpPr>
              <p:nvPr/>
            </p:nvCxnSpPr>
            <p:spPr bwMode="auto">
              <a:xfrm rot="5400000">
                <a:off x="2793206" y="3188494"/>
                <a:ext cx="242888" cy="1588"/>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72" name="Straight Connector 10"/>
              <p:cNvCxnSpPr>
                <a:cxnSpLocks noChangeShapeType="1"/>
              </p:cNvCxnSpPr>
              <p:nvPr/>
            </p:nvCxnSpPr>
            <p:spPr bwMode="auto">
              <a:xfrm rot="5400000">
                <a:off x="2878931" y="3098006"/>
                <a:ext cx="242888" cy="1588"/>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73" name="Straight Connector 12"/>
              <p:cNvCxnSpPr>
                <a:cxnSpLocks noChangeShapeType="1"/>
              </p:cNvCxnSpPr>
              <p:nvPr/>
            </p:nvCxnSpPr>
            <p:spPr bwMode="auto">
              <a:xfrm rot="5400000" flipH="1" flipV="1">
                <a:off x="2911871" y="3223023"/>
                <a:ext cx="90488" cy="84931"/>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74" name="Straight Connector 13"/>
              <p:cNvCxnSpPr>
                <a:cxnSpLocks noChangeShapeType="1"/>
              </p:cNvCxnSpPr>
              <p:nvPr/>
            </p:nvCxnSpPr>
            <p:spPr bwMode="auto">
              <a:xfrm rot="5400000" flipH="1" flipV="1">
                <a:off x="2913460" y="2979340"/>
                <a:ext cx="90488" cy="84931"/>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cxnSp>
        </p:grpSp>
        <p:grpSp>
          <p:nvGrpSpPr>
            <p:cNvPr id="171042" name="Group 22"/>
            <p:cNvGrpSpPr>
              <a:grpSpLocks/>
            </p:cNvGrpSpPr>
            <p:nvPr/>
          </p:nvGrpSpPr>
          <p:grpSpPr bwMode="auto">
            <a:xfrm>
              <a:off x="2394084" y="1619793"/>
              <a:ext cx="665180" cy="90523"/>
              <a:chOff x="2219325" y="2867024"/>
              <a:chExt cx="665300" cy="90489"/>
            </a:xfrm>
          </p:grpSpPr>
          <p:cxnSp>
            <p:nvCxnSpPr>
              <p:cNvPr id="171067" name="Straight Connector 16"/>
              <p:cNvCxnSpPr>
                <a:cxnSpLocks noChangeShapeType="1"/>
              </p:cNvCxnSpPr>
              <p:nvPr/>
            </p:nvCxnSpPr>
            <p:spPr bwMode="auto">
              <a:xfrm>
                <a:off x="2219325" y="2952750"/>
                <a:ext cx="603388" cy="4763"/>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68" name="Straight Connector 17"/>
              <p:cNvCxnSpPr>
                <a:cxnSpLocks noChangeShapeType="1"/>
              </p:cNvCxnSpPr>
              <p:nvPr/>
            </p:nvCxnSpPr>
            <p:spPr bwMode="auto">
              <a:xfrm>
                <a:off x="2281237" y="2867025"/>
                <a:ext cx="603388" cy="4763"/>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69" name="Straight Connector 19"/>
              <p:cNvCxnSpPr>
                <a:cxnSpLocks noChangeShapeType="1"/>
              </p:cNvCxnSpPr>
              <p:nvPr/>
            </p:nvCxnSpPr>
            <p:spPr bwMode="auto">
              <a:xfrm rot="5400000" flipH="1" flipV="1">
                <a:off x="2207419" y="2878932"/>
                <a:ext cx="85725" cy="6191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xmlns="">
                    <a:noFill/>
                  </a14:hiddenFill>
                </a:ext>
              </a:extLst>
            </p:spPr>
          </p:cxnSp>
          <p:cxnSp>
            <p:nvCxnSpPr>
              <p:cNvPr id="171070" name="Straight Connector 20"/>
              <p:cNvCxnSpPr>
                <a:cxnSpLocks noChangeShapeType="1"/>
              </p:cNvCxnSpPr>
              <p:nvPr/>
            </p:nvCxnSpPr>
            <p:spPr bwMode="auto">
              <a:xfrm rot="5400000" flipH="1" flipV="1">
                <a:off x="2810805" y="2878930"/>
                <a:ext cx="85726" cy="61914"/>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xmlns="">
                    <a:noFill/>
                  </a14:hiddenFill>
                </a:ext>
              </a:extLst>
            </p:spPr>
          </p:cxnSp>
        </p:grpSp>
        <p:cxnSp>
          <p:nvCxnSpPr>
            <p:cNvPr id="171043" name="Straight Connector 24"/>
            <p:cNvCxnSpPr>
              <a:cxnSpLocks noChangeShapeType="1"/>
            </p:cNvCxnSpPr>
            <p:nvPr/>
          </p:nvCxnSpPr>
          <p:spPr bwMode="auto">
            <a:xfrm rot="5400000" flipH="1" flipV="1">
              <a:off x="2019499" y="2627871"/>
              <a:ext cx="448993" cy="288597"/>
            </a:xfrm>
            <a:prstGeom prst="line">
              <a:avLst/>
            </a:prstGeom>
            <a:noFill/>
            <a:ln w="12700">
              <a:solidFill>
                <a:srgbClr val="FF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4" name="Straight Connector 25"/>
            <p:cNvCxnSpPr>
              <a:cxnSpLocks noChangeShapeType="1"/>
            </p:cNvCxnSpPr>
            <p:nvPr/>
          </p:nvCxnSpPr>
          <p:spPr bwMode="auto">
            <a:xfrm rot="5400000" flipH="1" flipV="1">
              <a:off x="2596693" y="2627870"/>
              <a:ext cx="448993" cy="288597"/>
            </a:xfrm>
            <a:prstGeom prst="line">
              <a:avLst/>
            </a:prstGeom>
            <a:noFill/>
            <a:ln w="12700">
              <a:solidFill>
                <a:srgbClr val="FF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5" name="Straight Connector 26"/>
            <p:cNvCxnSpPr>
              <a:cxnSpLocks noChangeShapeType="1"/>
            </p:cNvCxnSpPr>
            <p:nvPr/>
          </p:nvCxnSpPr>
          <p:spPr bwMode="auto">
            <a:xfrm rot="5400000" flipH="1" flipV="1">
              <a:off x="2604767" y="2879755"/>
              <a:ext cx="448993" cy="288597"/>
            </a:xfrm>
            <a:prstGeom prst="line">
              <a:avLst/>
            </a:prstGeom>
            <a:noFill/>
            <a:ln w="12700">
              <a:solidFill>
                <a:srgbClr val="FF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6" name="Straight Connector 29"/>
            <p:cNvCxnSpPr>
              <a:cxnSpLocks noChangeShapeType="1"/>
            </p:cNvCxnSpPr>
            <p:nvPr/>
          </p:nvCxnSpPr>
          <p:spPr bwMode="auto">
            <a:xfrm rot="5400000" flipH="1" flipV="1">
              <a:off x="2027573" y="2871643"/>
              <a:ext cx="448993" cy="288597"/>
            </a:xfrm>
            <a:prstGeom prst="line">
              <a:avLst/>
            </a:prstGeom>
            <a:noFill/>
            <a:ln w="12700">
              <a:solidFill>
                <a:srgbClr val="FF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7" name="Straight Connector 31"/>
            <p:cNvCxnSpPr>
              <a:cxnSpLocks noChangeShapeType="1"/>
            </p:cNvCxnSpPr>
            <p:nvPr/>
          </p:nvCxnSpPr>
          <p:spPr bwMode="auto">
            <a:xfrm flipV="1">
              <a:off x="2973562" y="2791444"/>
              <a:ext cx="946635" cy="1"/>
            </a:xfrm>
            <a:prstGeom prst="line">
              <a:avLst/>
            </a:prstGeom>
            <a:noFill/>
            <a:ln w="12700">
              <a:solidFill>
                <a:srgbClr val="0000FF"/>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8" name="Straight Connector 32"/>
            <p:cNvCxnSpPr>
              <a:cxnSpLocks noChangeShapeType="1"/>
            </p:cNvCxnSpPr>
            <p:nvPr/>
          </p:nvCxnSpPr>
          <p:spPr bwMode="auto">
            <a:xfrm flipV="1">
              <a:off x="3064033" y="2700922"/>
              <a:ext cx="946635" cy="1"/>
            </a:xfrm>
            <a:prstGeom prst="line">
              <a:avLst/>
            </a:prstGeom>
            <a:noFill/>
            <a:ln w="12700">
              <a:solidFill>
                <a:srgbClr val="0000FF"/>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49" name="Straight Connector 33"/>
            <p:cNvCxnSpPr>
              <a:cxnSpLocks noChangeShapeType="1"/>
            </p:cNvCxnSpPr>
            <p:nvPr/>
          </p:nvCxnSpPr>
          <p:spPr bwMode="auto">
            <a:xfrm flipV="1">
              <a:off x="2975943" y="2548466"/>
              <a:ext cx="946635" cy="1"/>
            </a:xfrm>
            <a:prstGeom prst="line">
              <a:avLst/>
            </a:prstGeom>
            <a:noFill/>
            <a:ln w="12700">
              <a:solidFill>
                <a:srgbClr val="0000FF"/>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50" name="Straight Connector 34"/>
            <p:cNvCxnSpPr>
              <a:cxnSpLocks noChangeShapeType="1"/>
            </p:cNvCxnSpPr>
            <p:nvPr/>
          </p:nvCxnSpPr>
          <p:spPr bwMode="auto">
            <a:xfrm flipV="1">
              <a:off x="3064033" y="2482124"/>
              <a:ext cx="946635" cy="1"/>
            </a:xfrm>
            <a:prstGeom prst="line">
              <a:avLst/>
            </a:prstGeom>
            <a:noFill/>
            <a:ln w="12700">
              <a:solidFill>
                <a:srgbClr val="0000FF"/>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51" name="Straight Connector 36"/>
            <p:cNvCxnSpPr>
              <a:cxnSpLocks noChangeShapeType="1"/>
            </p:cNvCxnSpPr>
            <p:nvPr/>
          </p:nvCxnSpPr>
          <p:spPr bwMode="auto">
            <a:xfrm rot="5400000" flipH="1" flipV="1">
              <a:off x="1966836" y="2127009"/>
              <a:ext cx="842917" cy="1588"/>
            </a:xfrm>
            <a:prstGeom prst="line">
              <a:avLst/>
            </a:prstGeom>
            <a:noFill/>
            <a:ln w="12700">
              <a:solidFill>
                <a:srgbClr val="008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52" name="Straight Connector 37"/>
            <p:cNvCxnSpPr>
              <a:cxnSpLocks noChangeShapeType="1"/>
            </p:cNvCxnSpPr>
            <p:nvPr/>
          </p:nvCxnSpPr>
          <p:spPr bwMode="auto">
            <a:xfrm rot="5400000" flipH="1" flipV="1">
              <a:off x="2035322" y="2059873"/>
              <a:ext cx="842917" cy="1588"/>
            </a:xfrm>
            <a:prstGeom prst="line">
              <a:avLst/>
            </a:prstGeom>
            <a:noFill/>
            <a:ln w="12700">
              <a:solidFill>
                <a:srgbClr val="008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53" name="Straight Connector 38"/>
            <p:cNvCxnSpPr>
              <a:cxnSpLocks noChangeShapeType="1"/>
            </p:cNvCxnSpPr>
            <p:nvPr/>
          </p:nvCxnSpPr>
          <p:spPr bwMode="auto">
            <a:xfrm rot="5400000" flipH="1" flipV="1">
              <a:off x="2575109" y="2130980"/>
              <a:ext cx="842917" cy="1588"/>
            </a:xfrm>
            <a:prstGeom prst="line">
              <a:avLst/>
            </a:prstGeom>
            <a:noFill/>
            <a:ln w="12700">
              <a:solidFill>
                <a:srgbClr val="008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171054" name="Straight Connector 39"/>
            <p:cNvCxnSpPr>
              <a:cxnSpLocks noChangeShapeType="1"/>
            </p:cNvCxnSpPr>
            <p:nvPr/>
          </p:nvCxnSpPr>
          <p:spPr bwMode="auto">
            <a:xfrm rot="5400000" flipH="1" flipV="1">
              <a:off x="2643369" y="2059872"/>
              <a:ext cx="842917" cy="1588"/>
            </a:xfrm>
            <a:prstGeom prst="line">
              <a:avLst/>
            </a:prstGeom>
            <a:noFill/>
            <a:ln w="12700">
              <a:solidFill>
                <a:srgbClr val="008000"/>
              </a:solidFill>
              <a:prstDash val="sysDot"/>
              <a:round/>
              <a:headEnd type="none" w="sm" len="sm"/>
              <a:tailEnd type="none" w="sm" len="sm"/>
            </a:ln>
            <a:extLst>
              <a:ext uri="{909E8E84-426E-40dd-AFC4-6F175D3DCCD1}">
                <a14:hiddenFill xmlns:a14="http://schemas.microsoft.com/office/drawing/2010/main" xmlns="">
                  <a:noFill/>
                </a14:hiddenFill>
              </a:ext>
            </a:extLst>
          </p:spPr>
        </p:cxnSp>
        <p:sp>
          <p:nvSpPr>
            <p:cNvPr id="171055" name="TextBox 40"/>
            <p:cNvSpPr txBox="1">
              <a:spLocks noChangeArrowheads="1"/>
            </p:cNvSpPr>
            <p:nvPr/>
          </p:nvSpPr>
          <p:spPr bwMode="auto">
            <a:xfrm>
              <a:off x="2228953" y="3287281"/>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x</a:t>
              </a:r>
            </a:p>
          </p:txBody>
        </p:sp>
        <p:sp>
          <p:nvSpPr>
            <p:cNvPr id="171056" name="TextBox 41"/>
            <p:cNvSpPr txBox="1">
              <a:spLocks noChangeArrowheads="1"/>
            </p:cNvSpPr>
            <p:nvPr/>
          </p:nvSpPr>
          <p:spPr bwMode="auto">
            <a:xfrm>
              <a:off x="1698428" y="2948601"/>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z</a:t>
              </a:r>
            </a:p>
          </p:txBody>
        </p:sp>
        <p:sp>
          <p:nvSpPr>
            <p:cNvPr id="171057" name="TextBox 42"/>
            <p:cNvSpPr txBox="1">
              <a:spLocks noChangeArrowheads="1"/>
            </p:cNvSpPr>
            <p:nvPr/>
          </p:nvSpPr>
          <p:spPr bwMode="auto">
            <a:xfrm>
              <a:off x="4035558" y="2362244"/>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z</a:t>
              </a:r>
            </a:p>
          </p:txBody>
        </p:sp>
        <p:sp>
          <p:nvSpPr>
            <p:cNvPr id="171058" name="TextBox 43"/>
            <p:cNvSpPr txBox="1">
              <a:spLocks noChangeArrowheads="1"/>
            </p:cNvSpPr>
            <p:nvPr/>
          </p:nvSpPr>
          <p:spPr bwMode="auto">
            <a:xfrm>
              <a:off x="3933735" y="2755856"/>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y</a:t>
              </a:r>
            </a:p>
          </p:txBody>
        </p:sp>
        <p:sp>
          <p:nvSpPr>
            <p:cNvPr id="171059" name="TextBox 44"/>
            <p:cNvSpPr txBox="1">
              <a:spLocks noChangeArrowheads="1"/>
            </p:cNvSpPr>
            <p:nvPr/>
          </p:nvSpPr>
          <p:spPr bwMode="auto">
            <a:xfrm>
              <a:off x="2586411" y="1281113"/>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x</a:t>
              </a:r>
            </a:p>
          </p:txBody>
        </p:sp>
        <p:sp>
          <p:nvSpPr>
            <p:cNvPr id="171060" name="TextBox 45"/>
            <p:cNvSpPr txBox="1">
              <a:spLocks noChangeArrowheads="1"/>
            </p:cNvSpPr>
            <p:nvPr/>
          </p:nvSpPr>
          <p:spPr bwMode="auto">
            <a:xfrm>
              <a:off x="3192539" y="1536212"/>
              <a:ext cx="348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y</a:t>
              </a:r>
            </a:p>
          </p:txBody>
        </p:sp>
        <p:cxnSp>
          <p:nvCxnSpPr>
            <p:cNvPr id="171061" name="Straight Arrow Connector 47"/>
            <p:cNvCxnSpPr>
              <a:cxnSpLocks noChangeShapeType="1"/>
            </p:cNvCxnSpPr>
            <p:nvPr/>
          </p:nvCxnSpPr>
          <p:spPr bwMode="auto">
            <a:xfrm>
              <a:off x="2099698" y="3333340"/>
              <a:ext cx="577194" cy="1589"/>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1062" name="Straight Arrow Connector 52"/>
            <p:cNvCxnSpPr>
              <a:cxnSpLocks noChangeShapeType="1"/>
            </p:cNvCxnSpPr>
            <p:nvPr/>
          </p:nvCxnSpPr>
          <p:spPr bwMode="auto">
            <a:xfrm rot="5400000" flipH="1" flipV="1">
              <a:off x="1861029" y="3120228"/>
              <a:ext cx="251884" cy="4762"/>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1063" name="Straight Arrow Connector 54"/>
            <p:cNvCxnSpPr>
              <a:cxnSpLocks noChangeShapeType="1"/>
            </p:cNvCxnSpPr>
            <p:nvPr/>
          </p:nvCxnSpPr>
          <p:spPr bwMode="auto">
            <a:xfrm rot="5400000" flipH="1" flipV="1">
              <a:off x="3942702" y="2736145"/>
              <a:ext cx="126410" cy="110596"/>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1064" name="Straight Arrow Connector 62"/>
            <p:cNvCxnSpPr>
              <a:cxnSpLocks noChangeShapeType="1"/>
            </p:cNvCxnSpPr>
            <p:nvPr/>
          </p:nvCxnSpPr>
          <p:spPr bwMode="auto">
            <a:xfrm rot="5400000" flipH="1" flipV="1">
              <a:off x="3937644" y="2572599"/>
              <a:ext cx="251884" cy="4762"/>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1065" name="Straight Arrow Connector 63"/>
            <p:cNvCxnSpPr>
              <a:cxnSpLocks noChangeShapeType="1"/>
            </p:cNvCxnSpPr>
            <p:nvPr/>
          </p:nvCxnSpPr>
          <p:spPr bwMode="auto">
            <a:xfrm>
              <a:off x="2482071" y="1536211"/>
              <a:ext cx="577194" cy="1589"/>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71066" name="Straight Arrow Connector 64"/>
            <p:cNvCxnSpPr>
              <a:cxnSpLocks noChangeShapeType="1"/>
            </p:cNvCxnSpPr>
            <p:nvPr/>
          </p:nvCxnSpPr>
          <p:spPr bwMode="auto">
            <a:xfrm rot="5400000" flipH="1" flipV="1">
              <a:off x="3074037" y="1655016"/>
              <a:ext cx="126410" cy="110596"/>
            </a:xfrm>
            <a:prstGeom prst="straightConnector1">
              <a:avLst/>
            </a:prstGeom>
            <a:noFill/>
            <a:ln w="635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grpSp>
      <p:sp>
        <p:nvSpPr>
          <p:cNvPr id="171012" name="TextBox 65"/>
          <p:cNvSpPr txBox="1">
            <a:spLocks noChangeArrowheads="1"/>
          </p:cNvSpPr>
          <p:nvPr/>
        </p:nvSpPr>
        <p:spPr bwMode="auto">
          <a:xfrm>
            <a:off x="4638675" y="1137048"/>
            <a:ext cx="32766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marL="257175" indent="-257175">
              <a:buFont typeface="Arial"/>
              <a:buChar char="•"/>
            </a:pPr>
            <a:r>
              <a:rPr lang="en-US" sz="1500" dirty="0">
                <a:solidFill>
                  <a:schemeClr val="tx1"/>
                </a:solidFill>
              </a:rPr>
              <a:t>2D algorithm: never chop k dim</a:t>
            </a:r>
          </a:p>
          <a:p>
            <a:pPr marL="257175" indent="-257175">
              <a:buFont typeface="Arial"/>
              <a:buChar char="•"/>
            </a:pPr>
            <a:r>
              <a:rPr lang="en-US" sz="1500" dirty="0">
                <a:solidFill>
                  <a:schemeClr val="tx1"/>
                </a:solidFill>
              </a:rPr>
              <a:t>3D: Assume + is associative; chop k, which is </a:t>
            </a:r>
            <a:r>
              <a:rPr lang="en-US" sz="1500" dirty="0">
                <a:solidFill>
                  <a:schemeClr val="tx1"/>
                </a:solidFill>
                <a:sym typeface="Wingdings"/>
              </a:rPr>
              <a:t> replication of C matrix</a:t>
            </a:r>
          </a:p>
          <a:p>
            <a:pPr marL="257175" indent="-257175">
              <a:buFont typeface="Arial"/>
              <a:buChar char="•"/>
            </a:pPr>
            <a:endParaRPr lang="en-US" sz="1500" dirty="0">
              <a:solidFill>
                <a:schemeClr val="tx1"/>
              </a:solidFill>
            </a:endParaRPr>
          </a:p>
        </p:txBody>
      </p:sp>
      <p:sp>
        <p:nvSpPr>
          <p:cNvPr id="66" name="TextBox 100"/>
          <p:cNvSpPr txBox="1">
            <a:spLocks noChangeArrowheads="1"/>
          </p:cNvSpPr>
          <p:nvPr/>
        </p:nvSpPr>
        <p:spPr bwMode="auto">
          <a:xfrm>
            <a:off x="4512932" y="1008460"/>
            <a:ext cx="28084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b="0">
                <a:solidFill>
                  <a:schemeClr val="tx2"/>
                </a:solidFill>
              </a:rPr>
              <a:t>k</a:t>
            </a:r>
          </a:p>
        </p:txBody>
      </p:sp>
      <p:cxnSp>
        <p:nvCxnSpPr>
          <p:cNvPr id="67" name="Straight Arrow Connector 99"/>
          <p:cNvCxnSpPr>
            <a:cxnSpLocks noChangeShapeType="1"/>
          </p:cNvCxnSpPr>
          <p:nvPr/>
        </p:nvCxnSpPr>
        <p:spPr bwMode="auto">
          <a:xfrm rot="5400000" flipH="1" flipV="1">
            <a:off x="4417513" y="1161235"/>
            <a:ext cx="152195" cy="1191"/>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cxnSp>
        <p:nvCxnSpPr>
          <p:cNvPr id="68" name="Straight Arrow Connector 95"/>
          <p:cNvCxnSpPr>
            <a:cxnSpLocks noChangeShapeType="1"/>
          </p:cNvCxnSpPr>
          <p:nvPr/>
        </p:nvCxnSpPr>
        <p:spPr bwMode="auto">
          <a:xfrm rot="10800000">
            <a:off x="2000174" y="3162880"/>
            <a:ext cx="241364" cy="1191"/>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cxnSp>
        <p:nvCxnSpPr>
          <p:cNvPr id="69" name="Straight Arrow Connector 97"/>
          <p:cNvCxnSpPr>
            <a:cxnSpLocks noChangeShapeType="1"/>
          </p:cNvCxnSpPr>
          <p:nvPr/>
        </p:nvCxnSpPr>
        <p:spPr bwMode="auto">
          <a:xfrm flipV="1">
            <a:off x="4315704" y="2645361"/>
            <a:ext cx="151894" cy="143924"/>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70" name="TextBox 101"/>
          <p:cNvSpPr txBox="1">
            <a:spLocks noChangeArrowheads="1"/>
          </p:cNvSpPr>
          <p:nvPr/>
        </p:nvSpPr>
        <p:spPr bwMode="auto">
          <a:xfrm>
            <a:off x="4556886" y="2353857"/>
            <a:ext cx="22794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b="0">
                <a:solidFill>
                  <a:schemeClr val="tx2"/>
                </a:solidFill>
              </a:rPr>
              <a:t>j</a:t>
            </a:r>
          </a:p>
        </p:txBody>
      </p:sp>
      <p:sp>
        <p:nvSpPr>
          <p:cNvPr id="71" name="TextBox 102"/>
          <p:cNvSpPr txBox="1">
            <a:spLocks noChangeArrowheads="1"/>
          </p:cNvSpPr>
          <p:nvPr/>
        </p:nvSpPr>
        <p:spPr bwMode="auto">
          <a:xfrm>
            <a:off x="1760935" y="3003840"/>
            <a:ext cx="22794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b="0">
                <a:solidFill>
                  <a:schemeClr val="tx2"/>
                </a:solidFill>
              </a:rPr>
              <a:t>i</a:t>
            </a:r>
          </a:p>
        </p:txBody>
      </p:sp>
      <p:sp>
        <p:nvSpPr>
          <p:cNvPr id="47" name="TextBox 65"/>
          <p:cNvSpPr txBox="1">
            <a:spLocks noChangeArrowheads="1"/>
          </p:cNvSpPr>
          <p:nvPr/>
        </p:nvSpPr>
        <p:spPr bwMode="auto">
          <a:xfrm>
            <a:off x="2047875" y="3132535"/>
            <a:ext cx="5505450" cy="1400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dirty="0">
                <a:solidFill>
                  <a:schemeClr val="tx1"/>
                </a:solidFill>
              </a:rPr>
              <a:t>Matrix Multiplication code has a 3D iteration space</a:t>
            </a:r>
          </a:p>
          <a:p>
            <a:r>
              <a:rPr lang="en-US" sz="1500" dirty="0">
                <a:solidFill>
                  <a:schemeClr val="tx1"/>
                </a:solidFill>
              </a:rPr>
              <a:t>Each point in the space is a constant computation (*/+)</a:t>
            </a:r>
            <a:endParaRPr lang="en-US" sz="1500" baseline="30000" dirty="0">
              <a:solidFill>
                <a:schemeClr val="tx1"/>
              </a:solidFill>
            </a:endParaRPr>
          </a:p>
          <a:p>
            <a:endParaRPr lang="en-US" sz="1500" baseline="30000" dirty="0">
              <a:solidFill>
                <a:schemeClr val="tx1"/>
              </a:solidFill>
            </a:endParaRPr>
          </a:p>
          <a:p>
            <a:r>
              <a:rPr lang="en-US" sz="1500" dirty="0">
                <a:solidFill>
                  <a:schemeClr val="tx1"/>
                </a:solidFill>
              </a:rPr>
              <a:t>for </a:t>
            </a:r>
            <a:r>
              <a:rPr lang="en-US" sz="1500" dirty="0" err="1">
                <a:solidFill>
                  <a:schemeClr val="tx1"/>
                </a:solidFill>
              </a:rPr>
              <a:t>i</a:t>
            </a:r>
            <a:endParaRPr lang="en-US" sz="1500" dirty="0">
              <a:solidFill>
                <a:schemeClr val="tx1"/>
              </a:solidFill>
            </a:endParaRPr>
          </a:p>
          <a:p>
            <a:r>
              <a:rPr lang="en-US" sz="1500" dirty="0">
                <a:solidFill>
                  <a:schemeClr val="tx1"/>
                </a:solidFill>
              </a:rPr>
              <a:t>   for j</a:t>
            </a:r>
          </a:p>
          <a:p>
            <a:r>
              <a:rPr lang="en-US" sz="1500" dirty="0">
                <a:solidFill>
                  <a:schemeClr val="tx1"/>
                </a:solidFill>
              </a:rPr>
              <a:t>      for k</a:t>
            </a:r>
          </a:p>
        </p:txBody>
      </p:sp>
      <p:sp>
        <p:nvSpPr>
          <p:cNvPr id="50" name="TextBox 65"/>
          <p:cNvSpPr txBox="1">
            <a:spLocks noChangeArrowheads="1"/>
          </p:cNvSpPr>
          <p:nvPr/>
        </p:nvSpPr>
        <p:spPr bwMode="auto">
          <a:xfrm>
            <a:off x="4495800" y="4382691"/>
            <a:ext cx="9906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dirty="0">
                <a:solidFill>
                  <a:schemeClr val="tx1">
                    <a:lumMod val="50000"/>
                  </a:schemeClr>
                </a:solidFill>
              </a:rPr>
              <a:t>B[</a:t>
            </a:r>
            <a:r>
              <a:rPr lang="en-US" sz="1500" dirty="0" err="1">
                <a:solidFill>
                  <a:schemeClr val="tx1">
                    <a:lumMod val="50000"/>
                  </a:schemeClr>
                </a:solidFill>
              </a:rPr>
              <a:t>k,j</a:t>
            </a:r>
            <a:r>
              <a:rPr lang="en-US" sz="1500" dirty="0">
                <a:solidFill>
                  <a:schemeClr val="tx1">
                    <a:lumMod val="50000"/>
                  </a:schemeClr>
                </a:solidFill>
              </a:rPr>
              <a:t>]  </a:t>
            </a:r>
            <a:r>
              <a:rPr lang="en-US" sz="1500" dirty="0">
                <a:solidFill>
                  <a:schemeClr val="tx1"/>
                </a:solidFill>
              </a:rPr>
              <a:t>…</a:t>
            </a:r>
          </a:p>
        </p:txBody>
      </p:sp>
      <p:sp>
        <p:nvSpPr>
          <p:cNvPr id="52" name="TextBox 65"/>
          <p:cNvSpPr txBox="1">
            <a:spLocks noChangeArrowheads="1"/>
          </p:cNvSpPr>
          <p:nvPr/>
        </p:nvSpPr>
        <p:spPr bwMode="auto">
          <a:xfrm>
            <a:off x="3571875" y="4373166"/>
            <a:ext cx="12192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dirty="0">
                <a:solidFill>
                  <a:srgbClr val="FF0000"/>
                </a:solidFill>
              </a:rPr>
              <a:t>A[</a:t>
            </a:r>
            <a:r>
              <a:rPr lang="en-US" sz="1500" dirty="0" err="1">
                <a:solidFill>
                  <a:srgbClr val="FF0000"/>
                </a:solidFill>
              </a:rPr>
              <a:t>i,k</a:t>
            </a:r>
            <a:r>
              <a:rPr lang="en-US" sz="1500" dirty="0">
                <a:solidFill>
                  <a:srgbClr val="FF0000"/>
                </a:solidFill>
              </a:rPr>
              <a:t>]</a:t>
            </a:r>
            <a:r>
              <a:rPr lang="en-US" sz="1500" dirty="0">
                <a:solidFill>
                  <a:schemeClr val="tx1"/>
                </a:solidFill>
              </a:rPr>
              <a:t> … </a:t>
            </a:r>
          </a:p>
        </p:txBody>
      </p:sp>
      <p:sp>
        <p:nvSpPr>
          <p:cNvPr id="5" name="Rectangle 4"/>
          <p:cNvSpPr/>
          <p:nvPr/>
        </p:nvSpPr>
        <p:spPr>
          <a:xfrm>
            <a:off x="2105025" y="1485900"/>
            <a:ext cx="1752600" cy="1562100"/>
          </a:xfrm>
          <a:prstGeom prst="rect">
            <a:avLst/>
          </a:prstGeom>
          <a:solidFill>
            <a:srgbClr val="FF0000">
              <a:alpha val="22745"/>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1" name="TextBox 65"/>
          <p:cNvSpPr txBox="1">
            <a:spLocks noChangeArrowheads="1"/>
          </p:cNvSpPr>
          <p:nvPr/>
        </p:nvSpPr>
        <p:spPr bwMode="auto">
          <a:xfrm>
            <a:off x="2781300" y="4382691"/>
            <a:ext cx="92392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accent1"/>
                </a:solidFill>
                <a:latin typeface="Arial" charset="0"/>
                <a:ea typeface="ＭＳ Ｐゴシック" charset="0"/>
                <a:cs typeface="ＭＳ Ｐゴシック" charset="0"/>
              </a:defRPr>
            </a:lvl1pPr>
            <a:lvl2pPr marL="742950" indent="-285750">
              <a:defRPr sz="2000" b="1">
                <a:solidFill>
                  <a:schemeClr val="accent1"/>
                </a:solidFill>
                <a:latin typeface="Arial" charset="0"/>
                <a:ea typeface="ＭＳ Ｐゴシック" charset="0"/>
              </a:defRPr>
            </a:lvl2pPr>
            <a:lvl3pPr marL="1143000" indent="-228600">
              <a:defRPr sz="2000" b="1">
                <a:solidFill>
                  <a:schemeClr val="accent1"/>
                </a:solidFill>
                <a:latin typeface="Arial" charset="0"/>
                <a:ea typeface="ＭＳ Ｐゴシック" charset="0"/>
              </a:defRPr>
            </a:lvl3pPr>
            <a:lvl4pPr marL="1600200" indent="-228600">
              <a:defRPr sz="2000" b="1">
                <a:solidFill>
                  <a:schemeClr val="accent1"/>
                </a:solidFill>
                <a:latin typeface="Arial" charset="0"/>
                <a:ea typeface="ＭＳ Ｐゴシック" charset="0"/>
              </a:defRPr>
            </a:lvl4pPr>
            <a:lvl5pPr marL="2057400" indent="-22860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500" dirty="0">
                <a:solidFill>
                  <a:srgbClr val="008000"/>
                </a:solidFill>
              </a:rPr>
              <a:t>C[</a:t>
            </a:r>
            <a:r>
              <a:rPr lang="en-US" sz="1500" dirty="0" err="1">
                <a:solidFill>
                  <a:srgbClr val="008000"/>
                </a:solidFill>
              </a:rPr>
              <a:t>i,j</a:t>
            </a:r>
            <a:r>
              <a:rPr lang="en-US" sz="1500" dirty="0">
                <a:solidFill>
                  <a:srgbClr val="008000"/>
                </a:solidFill>
              </a:rPr>
              <a:t>]</a:t>
            </a:r>
            <a:r>
              <a:rPr lang="en-US" sz="1500" dirty="0">
                <a:solidFill>
                  <a:schemeClr val="tx1"/>
                </a:solidFill>
              </a:rPr>
              <a:t> …</a:t>
            </a:r>
          </a:p>
        </p:txBody>
      </p:sp>
      <p:sp>
        <p:nvSpPr>
          <p:cNvPr id="6" name="Parallelogram 5"/>
          <p:cNvSpPr/>
          <p:nvPr/>
        </p:nvSpPr>
        <p:spPr>
          <a:xfrm>
            <a:off x="2105025" y="962025"/>
            <a:ext cx="2276475" cy="514350"/>
          </a:xfrm>
          <a:prstGeom prst="parallelogram">
            <a:avLst>
              <a:gd name="adj" fmla="val 100926"/>
            </a:avLst>
          </a:prstGeom>
          <a:solidFill>
            <a:srgbClr val="00842E">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7" name="Parallelogram 6"/>
          <p:cNvSpPr/>
          <p:nvPr/>
        </p:nvSpPr>
        <p:spPr>
          <a:xfrm flipV="1">
            <a:off x="3114675" y="1762125"/>
            <a:ext cx="2019300" cy="495300"/>
          </a:xfrm>
          <a:prstGeom prst="parallelogram">
            <a:avLst>
              <a:gd name="adj" fmla="val 96573"/>
            </a:avLst>
          </a:prstGeom>
          <a:solidFill>
            <a:srgbClr val="33B0FF">
              <a:alpha val="29804"/>
            </a:srgbClr>
          </a:solidFill>
          <a:ln>
            <a:noFill/>
          </a:ln>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874440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p:bldP spid="50" grpId="0"/>
      <p:bldP spid="52" grpId="0"/>
      <p:bldP spid="5" grpId="0" animBg="1"/>
      <p:bldP spid="51" grpId="0"/>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17EC45-988E-7A44-AD23-2AE17EBB1C22}"/>
              </a:ext>
            </a:extLst>
          </p:cNvPr>
          <p:cNvSpPr/>
          <p:nvPr/>
        </p:nvSpPr>
        <p:spPr>
          <a:xfrm>
            <a:off x="0" y="707010"/>
            <a:ext cx="9144000" cy="40158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pic>
        <p:nvPicPr>
          <p:cNvPr id="4" name="Picture 3">
            <a:extLst>
              <a:ext uri="{FF2B5EF4-FFF2-40B4-BE49-F238E27FC236}">
                <a16:creationId xmlns:a16="http://schemas.microsoft.com/office/drawing/2014/main" id="{B986E464-CDB9-8943-B159-5311EB5D4B0B}"/>
              </a:ext>
            </a:extLst>
          </p:cNvPr>
          <p:cNvPicPr>
            <a:picLocks noChangeAspect="1"/>
          </p:cNvPicPr>
          <p:nvPr/>
        </p:nvPicPr>
        <p:blipFill>
          <a:blip r:embed="rId3"/>
          <a:stretch>
            <a:fillRect/>
          </a:stretch>
        </p:blipFill>
        <p:spPr>
          <a:xfrm>
            <a:off x="5511784" y="733181"/>
            <a:ext cx="3632215" cy="3900365"/>
          </a:xfrm>
          <a:prstGeom prst="rect">
            <a:avLst/>
          </a:prstGeom>
        </p:spPr>
      </p:pic>
      <p:sp>
        <p:nvSpPr>
          <p:cNvPr id="40" name="Rectangle 39">
            <a:extLst>
              <a:ext uri="{FF2B5EF4-FFF2-40B4-BE49-F238E27FC236}">
                <a16:creationId xmlns:a16="http://schemas.microsoft.com/office/drawing/2014/main" id="{E9C0631C-8539-8940-ACE2-85D11547D08A}"/>
              </a:ext>
            </a:extLst>
          </p:cNvPr>
          <p:cNvSpPr/>
          <p:nvPr/>
        </p:nvSpPr>
        <p:spPr>
          <a:xfrm>
            <a:off x="2517817" y="1281362"/>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30AD8009-BD35-4E4C-9424-61D1A89D85E3}"/>
              </a:ext>
            </a:extLst>
          </p:cNvPr>
          <p:cNvSpPr/>
          <p:nvPr/>
        </p:nvSpPr>
        <p:spPr>
          <a:xfrm>
            <a:off x="2704307" y="1311441"/>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B5CDDA0C-04C6-E748-9AA9-AB6EB93DB1D0}"/>
              </a:ext>
            </a:extLst>
          </p:cNvPr>
          <p:cNvSpPr/>
          <p:nvPr/>
        </p:nvSpPr>
        <p:spPr>
          <a:xfrm>
            <a:off x="2890796" y="1329488"/>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AF35B316-55FB-9443-AB4E-39326F07D731}"/>
              </a:ext>
            </a:extLst>
          </p:cNvPr>
          <p:cNvSpPr/>
          <p:nvPr/>
        </p:nvSpPr>
        <p:spPr>
          <a:xfrm>
            <a:off x="3077286" y="1359567"/>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857EBE92-17D9-E540-A0F2-0E0A61E2DD75}"/>
              </a:ext>
            </a:extLst>
          </p:cNvPr>
          <p:cNvSpPr/>
          <p:nvPr/>
        </p:nvSpPr>
        <p:spPr>
          <a:xfrm>
            <a:off x="3263775" y="1389646"/>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F1AC5D2-4E1E-3145-A5BB-22ECB8EEA9F5}"/>
              </a:ext>
            </a:extLst>
          </p:cNvPr>
          <p:cNvSpPr>
            <a:spLocks noGrp="1"/>
          </p:cNvSpPr>
          <p:nvPr>
            <p:ph type="title"/>
          </p:nvPr>
        </p:nvSpPr>
        <p:spPr/>
        <p:txBody>
          <a:bodyPr/>
          <a:lstStyle/>
          <a:p>
            <a:r>
              <a:rPr lang="en-US" dirty="0"/>
              <a:t>Avoiding Communication in GNNs</a:t>
            </a:r>
          </a:p>
        </p:txBody>
      </p:sp>
      <p:grpSp>
        <p:nvGrpSpPr>
          <p:cNvPr id="8" name="Group 7">
            <a:extLst>
              <a:ext uri="{FF2B5EF4-FFF2-40B4-BE49-F238E27FC236}">
                <a16:creationId xmlns:a16="http://schemas.microsoft.com/office/drawing/2014/main" id="{583A5DD8-0296-DD47-92F3-D1532C86BE07}"/>
              </a:ext>
            </a:extLst>
          </p:cNvPr>
          <p:cNvGrpSpPr/>
          <p:nvPr/>
        </p:nvGrpSpPr>
        <p:grpSpPr>
          <a:xfrm>
            <a:off x="501889" y="1963465"/>
            <a:ext cx="4463716" cy="1099769"/>
            <a:chOff x="3591651" y="4505744"/>
            <a:chExt cx="8255276" cy="1679659"/>
          </a:xfrm>
        </p:grpSpPr>
        <p:sp>
          <p:nvSpPr>
            <p:cNvPr id="15" name="Rectangle 14">
              <a:extLst>
                <a:ext uri="{FF2B5EF4-FFF2-40B4-BE49-F238E27FC236}">
                  <a16:creationId xmlns:a16="http://schemas.microsoft.com/office/drawing/2014/main" id="{251BBBDA-A0C5-DA41-8B8F-9AEE0E6B663B}"/>
                </a:ext>
              </a:extLst>
            </p:cNvPr>
            <p:cNvSpPr/>
            <p:nvPr/>
          </p:nvSpPr>
          <p:spPr>
            <a:xfrm>
              <a:off x="3591651" y="5760166"/>
              <a:ext cx="1480679" cy="423056"/>
            </a:xfrm>
            <a:prstGeom prst="rect">
              <a:avLst/>
            </a:prstGeom>
          </p:spPr>
          <p:txBody>
            <a:bodyPr wrap="square">
              <a:spAutoFit/>
            </a:bodyPr>
            <a:lstStyle/>
            <a:p>
              <a:pPr>
                <a:spcAft>
                  <a:spcPts val="900"/>
                </a:spcAft>
              </a:pPr>
              <a:r>
                <a:rPr lang="en-US" sz="1200" dirty="0">
                  <a:solidFill>
                    <a:srgbClr val="FFFFFF"/>
                  </a:solidFill>
                </a:rPr>
                <a:t>1D</a:t>
              </a:r>
            </a:p>
          </p:txBody>
        </p:sp>
        <p:sp>
          <p:nvSpPr>
            <p:cNvPr id="16" name="Rectangle 15">
              <a:extLst>
                <a:ext uri="{FF2B5EF4-FFF2-40B4-BE49-F238E27FC236}">
                  <a16:creationId xmlns:a16="http://schemas.microsoft.com/office/drawing/2014/main" id="{3A173D74-DE30-3B4F-B262-3CDC46B9A469}"/>
                </a:ext>
              </a:extLst>
            </p:cNvPr>
            <p:cNvSpPr/>
            <p:nvPr/>
          </p:nvSpPr>
          <p:spPr>
            <a:xfrm>
              <a:off x="7114925" y="5760161"/>
              <a:ext cx="1633755" cy="423056"/>
            </a:xfrm>
            <a:prstGeom prst="rect">
              <a:avLst/>
            </a:prstGeom>
          </p:spPr>
          <p:txBody>
            <a:bodyPr wrap="square">
              <a:spAutoFit/>
            </a:bodyPr>
            <a:lstStyle/>
            <a:p>
              <a:pPr>
                <a:spcAft>
                  <a:spcPts val="900"/>
                </a:spcAft>
              </a:pPr>
              <a:r>
                <a:rPr lang="en-US" sz="1200" dirty="0">
                  <a:solidFill>
                    <a:srgbClr val="FFFFFF"/>
                  </a:solidFill>
                </a:rPr>
                <a:t>2D</a:t>
              </a:r>
            </a:p>
          </p:txBody>
        </p:sp>
        <p:sp>
          <p:nvSpPr>
            <p:cNvPr id="18" name="Rectangle 17">
              <a:extLst>
                <a:ext uri="{FF2B5EF4-FFF2-40B4-BE49-F238E27FC236}">
                  <a16:creationId xmlns:a16="http://schemas.microsoft.com/office/drawing/2014/main" id="{AE081C2D-055E-7348-B583-E026B68DB6E8}"/>
                </a:ext>
              </a:extLst>
            </p:cNvPr>
            <p:cNvSpPr/>
            <p:nvPr/>
          </p:nvSpPr>
          <p:spPr>
            <a:xfrm>
              <a:off x="10200322" y="5762347"/>
              <a:ext cx="1646605" cy="423056"/>
            </a:xfrm>
            <a:prstGeom prst="rect">
              <a:avLst/>
            </a:prstGeom>
          </p:spPr>
          <p:txBody>
            <a:bodyPr wrap="square">
              <a:spAutoFit/>
            </a:bodyPr>
            <a:lstStyle/>
            <a:p>
              <a:pPr>
                <a:spcAft>
                  <a:spcPts val="900"/>
                </a:spcAft>
              </a:pPr>
              <a:r>
                <a:rPr lang="en-US" sz="1200" dirty="0">
                  <a:solidFill>
                    <a:srgbClr val="FFFFFF"/>
                  </a:solidFill>
                </a:rPr>
                <a:t>3D</a:t>
              </a:r>
            </a:p>
          </p:txBody>
        </p:sp>
        <p:sp>
          <p:nvSpPr>
            <p:cNvPr id="19" name="Rectangle 18">
              <a:extLst>
                <a:ext uri="{FF2B5EF4-FFF2-40B4-BE49-F238E27FC236}">
                  <a16:creationId xmlns:a16="http://schemas.microsoft.com/office/drawing/2014/main" id="{512AFB01-22B5-7748-A4FD-EAA54D07DF3D}"/>
                </a:ext>
              </a:extLst>
            </p:cNvPr>
            <p:cNvSpPr/>
            <p:nvPr/>
          </p:nvSpPr>
          <p:spPr>
            <a:xfrm>
              <a:off x="5051502" y="5760165"/>
              <a:ext cx="1903445" cy="423056"/>
            </a:xfrm>
            <a:prstGeom prst="rect">
              <a:avLst/>
            </a:prstGeom>
          </p:spPr>
          <p:txBody>
            <a:bodyPr wrap="square">
              <a:spAutoFit/>
            </a:bodyPr>
            <a:lstStyle/>
            <a:p>
              <a:pPr>
                <a:spcAft>
                  <a:spcPts val="900"/>
                </a:spcAft>
              </a:pPr>
              <a:r>
                <a:rPr lang="en-US" sz="1200" dirty="0">
                  <a:solidFill>
                    <a:srgbClr val="FFFFFF"/>
                  </a:solidFill>
                </a:rPr>
                <a:t>1.5D</a:t>
              </a:r>
            </a:p>
          </p:txBody>
        </p:sp>
        <p:sp>
          <p:nvSpPr>
            <p:cNvPr id="20" name="Right Arrow 19">
              <a:extLst>
                <a:ext uri="{FF2B5EF4-FFF2-40B4-BE49-F238E27FC236}">
                  <a16:creationId xmlns:a16="http://schemas.microsoft.com/office/drawing/2014/main" id="{874B3B76-61AC-3144-8FC3-8263CBB1B199}"/>
                </a:ext>
              </a:extLst>
            </p:cNvPr>
            <p:cNvSpPr/>
            <p:nvPr/>
          </p:nvSpPr>
          <p:spPr bwMode="auto">
            <a:xfrm>
              <a:off x="5252822" y="4505744"/>
              <a:ext cx="939063" cy="325259"/>
            </a:xfrm>
            <a:prstGeom prst="rightArrow">
              <a:avLst/>
            </a:prstGeom>
            <a:solidFill>
              <a:schemeClr val="tx1">
                <a:lumMod val="5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en-US" sz="1200">
                <a:solidFill>
                  <a:srgbClr val="FFFFFF"/>
                </a:solidFill>
                <a:latin typeface="Arial" charset="0"/>
                <a:ea typeface="ＭＳ Ｐゴシック" charset="-128"/>
                <a:cs typeface="ＭＳ Ｐゴシック" charset="-128"/>
              </a:endParaRPr>
            </a:p>
          </p:txBody>
        </p:sp>
      </p:grpSp>
      <p:sp>
        <p:nvSpPr>
          <p:cNvPr id="5" name="Rectangle 4">
            <a:extLst>
              <a:ext uri="{FF2B5EF4-FFF2-40B4-BE49-F238E27FC236}">
                <a16:creationId xmlns:a16="http://schemas.microsoft.com/office/drawing/2014/main" id="{A6DCEFE1-C456-CF43-978E-04D4C2F3CF01}"/>
              </a:ext>
            </a:extLst>
          </p:cNvPr>
          <p:cNvSpPr/>
          <p:nvPr/>
        </p:nvSpPr>
        <p:spPr>
          <a:xfrm>
            <a:off x="129550" y="1479883"/>
            <a:ext cx="962527" cy="962527"/>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46FAC98F-2562-F74E-8669-BDA64B05690B}"/>
              </a:ext>
            </a:extLst>
          </p:cNvPr>
          <p:cNvSpPr/>
          <p:nvPr/>
        </p:nvSpPr>
        <p:spPr>
          <a:xfrm>
            <a:off x="304008" y="1509962"/>
            <a:ext cx="962527" cy="962527"/>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930A7F83-704D-F447-B404-E2CA0459FF0F}"/>
              </a:ext>
            </a:extLst>
          </p:cNvPr>
          <p:cNvSpPr/>
          <p:nvPr/>
        </p:nvSpPr>
        <p:spPr>
          <a:xfrm>
            <a:off x="484482" y="1534026"/>
            <a:ext cx="962527" cy="962527"/>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D4DC164B-BF80-9043-998E-EDBFE4ABE65C}"/>
              </a:ext>
            </a:extLst>
          </p:cNvPr>
          <p:cNvSpPr/>
          <p:nvPr/>
        </p:nvSpPr>
        <p:spPr>
          <a:xfrm>
            <a:off x="652923" y="1558089"/>
            <a:ext cx="962527" cy="962527"/>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39FCA2D0-B76E-F44A-85D4-A88359A4FC93}"/>
              </a:ext>
            </a:extLst>
          </p:cNvPr>
          <p:cNvSpPr/>
          <p:nvPr/>
        </p:nvSpPr>
        <p:spPr>
          <a:xfrm>
            <a:off x="821366" y="1570120"/>
            <a:ext cx="962527" cy="962527"/>
          </a:xfrm>
          <a:prstGeom prst="rect">
            <a:avLst/>
          </a:prstGeom>
          <a:solidFill>
            <a:schemeClr val="accent3"/>
          </a:solidFill>
          <a:ln>
            <a:solidFill>
              <a:schemeClr val="bg1"/>
            </a:solidFill>
          </a:ln>
          <a:scene3d>
            <a:camera prst="perspectiveContrastingLeftFacing">
              <a:rot lat="1960397" lon="17292551" rev="21589368"/>
            </a:camera>
            <a:lightRig rig="threePt" dir="t"/>
          </a:scene3d>
          <a:sp3d extrusionH="254000" contourW="12700" prstMaterial="metal">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29">
            <a:extLst>
              <a:ext uri="{FF2B5EF4-FFF2-40B4-BE49-F238E27FC236}">
                <a16:creationId xmlns:a16="http://schemas.microsoft.com/office/drawing/2014/main" id="{87474CE3-9C4F-A042-8C30-5B56E0228900}"/>
              </a:ext>
            </a:extLst>
          </p:cNvPr>
          <p:cNvSpPr/>
          <p:nvPr/>
        </p:nvSpPr>
        <p:spPr>
          <a:xfrm>
            <a:off x="2313281" y="1558089"/>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EBAFC962-38F3-204D-87C4-FD11EF0C7971}"/>
              </a:ext>
            </a:extLst>
          </p:cNvPr>
          <p:cNvSpPr/>
          <p:nvPr/>
        </p:nvSpPr>
        <p:spPr>
          <a:xfrm>
            <a:off x="2421565" y="1413710"/>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CCC9E066-CC1F-D642-97D9-F3D79C478B20}"/>
              </a:ext>
            </a:extLst>
          </p:cNvPr>
          <p:cNvSpPr/>
          <p:nvPr/>
        </p:nvSpPr>
        <p:spPr>
          <a:xfrm>
            <a:off x="2608055" y="1443789"/>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F29B55F2-0493-214F-ADCD-949DD7888A7B}"/>
              </a:ext>
            </a:extLst>
          </p:cNvPr>
          <p:cNvSpPr/>
          <p:nvPr/>
        </p:nvSpPr>
        <p:spPr>
          <a:xfrm>
            <a:off x="2794544" y="1461836"/>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8F57DADD-280F-7B43-A6DE-E53BD9BA67F2}"/>
              </a:ext>
            </a:extLst>
          </p:cNvPr>
          <p:cNvSpPr/>
          <p:nvPr/>
        </p:nvSpPr>
        <p:spPr>
          <a:xfrm>
            <a:off x="2981034" y="1491915"/>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82E07E71-FFBE-F24E-9BF5-4DED28E75C7C}"/>
              </a:ext>
            </a:extLst>
          </p:cNvPr>
          <p:cNvSpPr/>
          <p:nvPr/>
        </p:nvSpPr>
        <p:spPr>
          <a:xfrm>
            <a:off x="3167523" y="1521994"/>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0">
            <a:extLst>
              <a:ext uri="{FF2B5EF4-FFF2-40B4-BE49-F238E27FC236}">
                <a16:creationId xmlns:a16="http://schemas.microsoft.com/office/drawing/2014/main" id="{20649144-9914-7349-9571-2986A9C2E2F4}"/>
              </a:ext>
            </a:extLst>
          </p:cNvPr>
          <p:cNvSpPr/>
          <p:nvPr/>
        </p:nvSpPr>
        <p:spPr>
          <a:xfrm>
            <a:off x="2499771" y="1588168"/>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ectangle 31">
            <a:extLst>
              <a:ext uri="{FF2B5EF4-FFF2-40B4-BE49-F238E27FC236}">
                <a16:creationId xmlns:a16="http://schemas.microsoft.com/office/drawing/2014/main" id="{2ABFB546-BB40-7746-90A4-C89E6B106C37}"/>
              </a:ext>
            </a:extLst>
          </p:cNvPr>
          <p:cNvSpPr/>
          <p:nvPr/>
        </p:nvSpPr>
        <p:spPr>
          <a:xfrm>
            <a:off x="2686260" y="1606215"/>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ectangle 32">
            <a:extLst>
              <a:ext uri="{FF2B5EF4-FFF2-40B4-BE49-F238E27FC236}">
                <a16:creationId xmlns:a16="http://schemas.microsoft.com/office/drawing/2014/main" id="{B8AB86E0-1EA4-594D-9712-C9E0F7E5255B}"/>
              </a:ext>
            </a:extLst>
          </p:cNvPr>
          <p:cNvSpPr/>
          <p:nvPr/>
        </p:nvSpPr>
        <p:spPr>
          <a:xfrm>
            <a:off x="2872749" y="1636294"/>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96286D07-AF95-F040-982F-5743977D09FF}"/>
              </a:ext>
            </a:extLst>
          </p:cNvPr>
          <p:cNvSpPr/>
          <p:nvPr/>
        </p:nvSpPr>
        <p:spPr>
          <a:xfrm>
            <a:off x="3059238" y="1666372"/>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99BE5409-E0A9-FA46-BCAB-AE850BC4AD0A}"/>
              </a:ext>
            </a:extLst>
          </p:cNvPr>
          <p:cNvSpPr/>
          <p:nvPr/>
        </p:nvSpPr>
        <p:spPr>
          <a:xfrm>
            <a:off x="2770481" y="1762625"/>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78710C9C-0873-FE49-A89A-71F992374036}"/>
              </a:ext>
            </a:extLst>
          </p:cNvPr>
          <p:cNvSpPr/>
          <p:nvPr/>
        </p:nvSpPr>
        <p:spPr>
          <a:xfrm>
            <a:off x="2583991" y="1732546"/>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0D1E13FD-56D7-724C-9743-2D9C28899891}"/>
              </a:ext>
            </a:extLst>
          </p:cNvPr>
          <p:cNvSpPr/>
          <p:nvPr/>
        </p:nvSpPr>
        <p:spPr>
          <a:xfrm>
            <a:off x="2211012" y="1684420"/>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B384F476-E19B-9D4F-8200-ADF04FF8510A}"/>
              </a:ext>
            </a:extLst>
          </p:cNvPr>
          <p:cNvSpPr/>
          <p:nvPr/>
        </p:nvSpPr>
        <p:spPr>
          <a:xfrm>
            <a:off x="2397502" y="1714499"/>
            <a:ext cx="252664" cy="98659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C330C5AD-C80E-E643-9FA6-588F2D66D1E7}"/>
              </a:ext>
            </a:extLst>
          </p:cNvPr>
          <p:cNvSpPr/>
          <p:nvPr/>
        </p:nvSpPr>
        <p:spPr>
          <a:xfrm>
            <a:off x="2969217" y="1804951"/>
            <a:ext cx="252664" cy="986591"/>
          </a:xfrm>
          <a:prstGeom prst="rect">
            <a:avLst/>
          </a:prstGeom>
          <a:solidFill>
            <a:schemeClr val="accent3"/>
          </a:solidFill>
          <a:ln>
            <a:solidFill>
              <a:schemeClr val="bg1"/>
            </a:solidFill>
          </a:ln>
          <a:scene3d>
            <a:camera prst="perspectiveContrastingLeftFacing">
              <a:rot lat="1960397" lon="17292551" rev="21589368"/>
            </a:camera>
            <a:lightRig rig="threePt" dir="t"/>
          </a:scene3d>
          <a:sp3d extrusionH="254000" contourW="12700" prstMaterial="metal">
            <a:extrusionClr>
              <a:schemeClr val="accent3"/>
            </a:extrusionClr>
            <a:contourClr>
              <a:schemeClr val="accent3">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48" name="Group 147">
            <a:extLst>
              <a:ext uri="{FF2B5EF4-FFF2-40B4-BE49-F238E27FC236}">
                <a16:creationId xmlns:a16="http://schemas.microsoft.com/office/drawing/2014/main" id="{F20054B9-0A89-3A48-A913-2A2692FF3AB0}"/>
              </a:ext>
            </a:extLst>
          </p:cNvPr>
          <p:cNvGrpSpPr/>
          <p:nvPr/>
        </p:nvGrpSpPr>
        <p:grpSpPr>
          <a:xfrm>
            <a:off x="3721622" y="1326696"/>
            <a:ext cx="1332070" cy="1358065"/>
            <a:chOff x="2855778" y="4479471"/>
            <a:chExt cx="1776093" cy="1810753"/>
          </a:xfrm>
        </p:grpSpPr>
        <p:grpSp>
          <p:nvGrpSpPr>
            <p:cNvPr id="7" name="Group 6">
              <a:extLst>
                <a:ext uri="{FF2B5EF4-FFF2-40B4-BE49-F238E27FC236}">
                  <a16:creationId xmlns:a16="http://schemas.microsoft.com/office/drawing/2014/main" id="{9E7B6718-DA6C-3245-8CFE-F36050795AB5}"/>
                </a:ext>
              </a:extLst>
            </p:cNvPr>
            <p:cNvGrpSpPr/>
            <p:nvPr/>
          </p:nvGrpSpPr>
          <p:grpSpPr>
            <a:xfrm>
              <a:off x="2866664" y="5176157"/>
              <a:ext cx="1765207" cy="1114067"/>
              <a:chOff x="2866664" y="5176157"/>
              <a:chExt cx="1765207" cy="1114067"/>
            </a:xfrm>
          </p:grpSpPr>
          <p:grpSp>
            <p:nvGrpSpPr>
              <p:cNvPr id="6" name="Group 5">
                <a:extLst>
                  <a:ext uri="{FF2B5EF4-FFF2-40B4-BE49-F238E27FC236}">
                    <a16:creationId xmlns:a16="http://schemas.microsoft.com/office/drawing/2014/main" id="{E233DD63-CCA9-1D49-A642-54FBCDD83AE0}"/>
                  </a:ext>
                </a:extLst>
              </p:cNvPr>
              <p:cNvGrpSpPr/>
              <p:nvPr/>
            </p:nvGrpSpPr>
            <p:grpSpPr>
              <a:xfrm>
                <a:off x="3285764" y="5176157"/>
                <a:ext cx="1346107" cy="520795"/>
                <a:chOff x="2534650" y="5812970"/>
                <a:chExt cx="1346107" cy="520795"/>
              </a:xfrm>
            </p:grpSpPr>
            <p:sp>
              <p:nvSpPr>
                <p:cNvPr id="50" name="Rectangle 49">
                  <a:extLst>
                    <a:ext uri="{FF2B5EF4-FFF2-40B4-BE49-F238E27FC236}">
                      <a16:creationId xmlns:a16="http://schemas.microsoft.com/office/drawing/2014/main" id="{FDC281B8-D4BE-9845-8765-0DF0E1E0AF70}"/>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tangle 50">
                  <a:extLst>
                    <a:ext uri="{FF2B5EF4-FFF2-40B4-BE49-F238E27FC236}">
                      <a16:creationId xmlns:a16="http://schemas.microsoft.com/office/drawing/2014/main" id="{D5C00CFC-C8C7-5A41-B012-4D876B5B684C}"/>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ectangle 51">
                  <a:extLst>
                    <a:ext uri="{FF2B5EF4-FFF2-40B4-BE49-F238E27FC236}">
                      <a16:creationId xmlns:a16="http://schemas.microsoft.com/office/drawing/2014/main" id="{C7C782DD-4551-FA43-B60E-F134739581F5}"/>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tangle 52">
                  <a:extLst>
                    <a:ext uri="{FF2B5EF4-FFF2-40B4-BE49-F238E27FC236}">
                      <a16:creationId xmlns:a16="http://schemas.microsoft.com/office/drawing/2014/main" id="{22215E04-E036-924B-BC37-61C084D1A72E}"/>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tangle 53">
                  <a:extLst>
                    <a:ext uri="{FF2B5EF4-FFF2-40B4-BE49-F238E27FC236}">
                      <a16:creationId xmlns:a16="http://schemas.microsoft.com/office/drawing/2014/main" id="{9BAE925E-88D0-4446-AF78-92661DB52C8E}"/>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5" name="Group 54">
                <a:extLst>
                  <a:ext uri="{FF2B5EF4-FFF2-40B4-BE49-F238E27FC236}">
                    <a16:creationId xmlns:a16="http://schemas.microsoft.com/office/drawing/2014/main" id="{350D5917-8B1B-C249-A683-84ED5881D070}"/>
                  </a:ext>
                </a:extLst>
              </p:cNvPr>
              <p:cNvGrpSpPr/>
              <p:nvPr/>
            </p:nvGrpSpPr>
            <p:grpSpPr>
              <a:xfrm>
                <a:off x="3144250" y="5377543"/>
                <a:ext cx="1346107" cy="520795"/>
                <a:chOff x="2534650" y="5812970"/>
                <a:chExt cx="1346107" cy="520795"/>
              </a:xfrm>
            </p:grpSpPr>
            <p:sp>
              <p:nvSpPr>
                <p:cNvPr id="56" name="Rectangle 55">
                  <a:extLst>
                    <a:ext uri="{FF2B5EF4-FFF2-40B4-BE49-F238E27FC236}">
                      <a16:creationId xmlns:a16="http://schemas.microsoft.com/office/drawing/2014/main" id="{A83F0C7F-978E-7243-8CD8-66D930AE6C03}"/>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ectangle 56">
                  <a:extLst>
                    <a:ext uri="{FF2B5EF4-FFF2-40B4-BE49-F238E27FC236}">
                      <a16:creationId xmlns:a16="http://schemas.microsoft.com/office/drawing/2014/main" id="{5370B4ED-2B3A-AF4C-9902-027F095C93A1}"/>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ectangle 57">
                  <a:extLst>
                    <a:ext uri="{FF2B5EF4-FFF2-40B4-BE49-F238E27FC236}">
                      <a16:creationId xmlns:a16="http://schemas.microsoft.com/office/drawing/2014/main" id="{C81D7D63-F1B4-2A4B-9E7C-AE514E17F703}"/>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Rectangle 58">
                  <a:extLst>
                    <a:ext uri="{FF2B5EF4-FFF2-40B4-BE49-F238E27FC236}">
                      <a16:creationId xmlns:a16="http://schemas.microsoft.com/office/drawing/2014/main" id="{9F447623-EB50-334B-AA44-0E6A3953447B}"/>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Rectangle 59">
                  <a:extLst>
                    <a:ext uri="{FF2B5EF4-FFF2-40B4-BE49-F238E27FC236}">
                      <a16:creationId xmlns:a16="http://schemas.microsoft.com/office/drawing/2014/main" id="{95CB1005-A74E-6449-ADF3-7B29564BC4D4}"/>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61" name="Group 60">
                <a:extLst>
                  <a:ext uri="{FF2B5EF4-FFF2-40B4-BE49-F238E27FC236}">
                    <a16:creationId xmlns:a16="http://schemas.microsoft.com/office/drawing/2014/main" id="{490D981F-FB69-6748-BFD5-2312C9162C97}"/>
                  </a:ext>
                </a:extLst>
              </p:cNvPr>
              <p:cNvGrpSpPr/>
              <p:nvPr/>
            </p:nvGrpSpPr>
            <p:grpSpPr>
              <a:xfrm>
                <a:off x="3013621" y="5573486"/>
                <a:ext cx="1346107" cy="520795"/>
                <a:chOff x="2534650" y="5812970"/>
                <a:chExt cx="1346107" cy="520795"/>
              </a:xfrm>
            </p:grpSpPr>
            <p:sp>
              <p:nvSpPr>
                <p:cNvPr id="62" name="Rectangle 61">
                  <a:extLst>
                    <a:ext uri="{FF2B5EF4-FFF2-40B4-BE49-F238E27FC236}">
                      <a16:creationId xmlns:a16="http://schemas.microsoft.com/office/drawing/2014/main" id="{25C7DE16-1361-D74A-BF5C-C4E32BC5DDFC}"/>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Rectangle 62">
                  <a:extLst>
                    <a:ext uri="{FF2B5EF4-FFF2-40B4-BE49-F238E27FC236}">
                      <a16:creationId xmlns:a16="http://schemas.microsoft.com/office/drawing/2014/main" id="{80011E31-9AFC-C142-9391-771DA38ED017}"/>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ectangle 63">
                  <a:extLst>
                    <a:ext uri="{FF2B5EF4-FFF2-40B4-BE49-F238E27FC236}">
                      <a16:creationId xmlns:a16="http://schemas.microsoft.com/office/drawing/2014/main" id="{E116BBA4-E113-FC45-9203-EBC236F58F9F}"/>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555FC846-A51F-8B46-A576-DBFE16F17280}"/>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Rectangle 65">
                  <a:extLst>
                    <a:ext uri="{FF2B5EF4-FFF2-40B4-BE49-F238E27FC236}">
                      <a16:creationId xmlns:a16="http://schemas.microsoft.com/office/drawing/2014/main" id="{4251C29D-D0A9-7F45-8741-6E9F9049DCCF}"/>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67" name="Group 66">
                <a:extLst>
                  <a:ext uri="{FF2B5EF4-FFF2-40B4-BE49-F238E27FC236}">
                    <a16:creationId xmlns:a16="http://schemas.microsoft.com/office/drawing/2014/main" id="{C9D1C079-EE50-1840-90A4-D0143295E4A9}"/>
                  </a:ext>
                </a:extLst>
              </p:cNvPr>
              <p:cNvGrpSpPr/>
              <p:nvPr/>
            </p:nvGrpSpPr>
            <p:grpSpPr>
              <a:xfrm>
                <a:off x="2866664" y="5769429"/>
                <a:ext cx="1346107" cy="520795"/>
                <a:chOff x="2534650" y="5812970"/>
                <a:chExt cx="1346107" cy="520795"/>
              </a:xfrm>
            </p:grpSpPr>
            <p:sp>
              <p:nvSpPr>
                <p:cNvPr id="68" name="Rectangle 67">
                  <a:extLst>
                    <a:ext uri="{FF2B5EF4-FFF2-40B4-BE49-F238E27FC236}">
                      <a16:creationId xmlns:a16="http://schemas.microsoft.com/office/drawing/2014/main" id="{0E6D7106-8B09-C941-81F8-13D295B6B589}"/>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Rectangle 68">
                  <a:extLst>
                    <a:ext uri="{FF2B5EF4-FFF2-40B4-BE49-F238E27FC236}">
                      <a16:creationId xmlns:a16="http://schemas.microsoft.com/office/drawing/2014/main" id="{62697238-B1B9-8A42-AA3D-4EF3D9D2507E}"/>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tangle 69">
                  <a:extLst>
                    <a:ext uri="{FF2B5EF4-FFF2-40B4-BE49-F238E27FC236}">
                      <a16:creationId xmlns:a16="http://schemas.microsoft.com/office/drawing/2014/main" id="{9B478FF8-72A2-6247-AA46-56EF7F71D654}"/>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ectangle 70">
                  <a:extLst>
                    <a:ext uri="{FF2B5EF4-FFF2-40B4-BE49-F238E27FC236}">
                      <a16:creationId xmlns:a16="http://schemas.microsoft.com/office/drawing/2014/main" id="{AEFB991B-5D6A-1344-A7A8-5377107BA5ED}"/>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tangle 71">
                  <a:extLst>
                    <a:ext uri="{FF2B5EF4-FFF2-40B4-BE49-F238E27FC236}">
                      <a16:creationId xmlns:a16="http://schemas.microsoft.com/office/drawing/2014/main" id="{ABB8E4BF-4CB2-5741-BC2F-29606BF27096}"/>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73" name="Group 72">
              <a:extLst>
                <a:ext uri="{FF2B5EF4-FFF2-40B4-BE49-F238E27FC236}">
                  <a16:creationId xmlns:a16="http://schemas.microsoft.com/office/drawing/2014/main" id="{DF839FAB-2D1F-5748-91C6-F348E8DB7529}"/>
                </a:ext>
              </a:extLst>
            </p:cNvPr>
            <p:cNvGrpSpPr/>
            <p:nvPr/>
          </p:nvGrpSpPr>
          <p:grpSpPr>
            <a:xfrm>
              <a:off x="2855779" y="4822372"/>
              <a:ext cx="1765207" cy="1114067"/>
              <a:chOff x="2866664" y="5176157"/>
              <a:chExt cx="1765207" cy="1114067"/>
            </a:xfrm>
          </p:grpSpPr>
          <p:grpSp>
            <p:nvGrpSpPr>
              <p:cNvPr id="74" name="Group 73">
                <a:extLst>
                  <a:ext uri="{FF2B5EF4-FFF2-40B4-BE49-F238E27FC236}">
                    <a16:creationId xmlns:a16="http://schemas.microsoft.com/office/drawing/2014/main" id="{634576D6-0EBC-CE4C-8644-1415B554B293}"/>
                  </a:ext>
                </a:extLst>
              </p:cNvPr>
              <p:cNvGrpSpPr/>
              <p:nvPr/>
            </p:nvGrpSpPr>
            <p:grpSpPr>
              <a:xfrm>
                <a:off x="3285764" y="5176157"/>
                <a:ext cx="1346107" cy="520795"/>
                <a:chOff x="2534650" y="5812970"/>
                <a:chExt cx="1346107" cy="520795"/>
              </a:xfrm>
            </p:grpSpPr>
            <p:sp>
              <p:nvSpPr>
                <p:cNvPr id="93" name="Rectangle 92">
                  <a:extLst>
                    <a:ext uri="{FF2B5EF4-FFF2-40B4-BE49-F238E27FC236}">
                      <a16:creationId xmlns:a16="http://schemas.microsoft.com/office/drawing/2014/main" id="{CA2F19A9-C7A8-C347-91D6-C516B69D8DC0}"/>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Rectangle 93">
                  <a:extLst>
                    <a:ext uri="{FF2B5EF4-FFF2-40B4-BE49-F238E27FC236}">
                      <a16:creationId xmlns:a16="http://schemas.microsoft.com/office/drawing/2014/main" id="{D5DEEB4B-DE45-D741-B515-E717E893B828}"/>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 name="Rectangle 94">
                  <a:extLst>
                    <a:ext uri="{FF2B5EF4-FFF2-40B4-BE49-F238E27FC236}">
                      <a16:creationId xmlns:a16="http://schemas.microsoft.com/office/drawing/2014/main" id="{C99A2257-F052-8044-83F5-E39828ECCF08}"/>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Rectangle 95">
                  <a:extLst>
                    <a:ext uri="{FF2B5EF4-FFF2-40B4-BE49-F238E27FC236}">
                      <a16:creationId xmlns:a16="http://schemas.microsoft.com/office/drawing/2014/main" id="{59D4FA6B-0D44-8549-8C5C-1E30D68844F5}"/>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Rectangle 96">
                  <a:extLst>
                    <a:ext uri="{FF2B5EF4-FFF2-40B4-BE49-F238E27FC236}">
                      <a16:creationId xmlns:a16="http://schemas.microsoft.com/office/drawing/2014/main" id="{192D1074-30B2-524E-B9FE-B5528E948170}"/>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5" name="Group 74">
                <a:extLst>
                  <a:ext uri="{FF2B5EF4-FFF2-40B4-BE49-F238E27FC236}">
                    <a16:creationId xmlns:a16="http://schemas.microsoft.com/office/drawing/2014/main" id="{F5BEB94D-59AE-BA4B-BF1D-B08BB2EAF210}"/>
                  </a:ext>
                </a:extLst>
              </p:cNvPr>
              <p:cNvGrpSpPr/>
              <p:nvPr/>
            </p:nvGrpSpPr>
            <p:grpSpPr>
              <a:xfrm>
                <a:off x="3144250" y="5377543"/>
                <a:ext cx="1346107" cy="520795"/>
                <a:chOff x="2534650" y="5812970"/>
                <a:chExt cx="1346107" cy="520795"/>
              </a:xfrm>
            </p:grpSpPr>
            <p:sp>
              <p:nvSpPr>
                <p:cNvPr id="88" name="Rectangle 87">
                  <a:extLst>
                    <a:ext uri="{FF2B5EF4-FFF2-40B4-BE49-F238E27FC236}">
                      <a16:creationId xmlns:a16="http://schemas.microsoft.com/office/drawing/2014/main" id="{076EA94E-4246-5644-9591-99DC69B31F61}"/>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Rectangle 88">
                  <a:extLst>
                    <a:ext uri="{FF2B5EF4-FFF2-40B4-BE49-F238E27FC236}">
                      <a16:creationId xmlns:a16="http://schemas.microsoft.com/office/drawing/2014/main" id="{6E4A19B7-812E-3C4B-8967-E689CB5F2731}"/>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B84FE591-C761-2340-8F38-93E4F92F4C5A}"/>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ectangle 90">
                  <a:extLst>
                    <a:ext uri="{FF2B5EF4-FFF2-40B4-BE49-F238E27FC236}">
                      <a16:creationId xmlns:a16="http://schemas.microsoft.com/office/drawing/2014/main" id="{A8C30587-C8D6-0444-AD3C-8D6832093E63}"/>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ectangle 91">
                  <a:extLst>
                    <a:ext uri="{FF2B5EF4-FFF2-40B4-BE49-F238E27FC236}">
                      <a16:creationId xmlns:a16="http://schemas.microsoft.com/office/drawing/2014/main" id="{7D581F84-C0C6-1141-9A45-79D4C315F0F0}"/>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6" name="Group 75">
                <a:extLst>
                  <a:ext uri="{FF2B5EF4-FFF2-40B4-BE49-F238E27FC236}">
                    <a16:creationId xmlns:a16="http://schemas.microsoft.com/office/drawing/2014/main" id="{CBB762CE-82B5-6F42-B5A8-52B5A5D397B3}"/>
                  </a:ext>
                </a:extLst>
              </p:cNvPr>
              <p:cNvGrpSpPr/>
              <p:nvPr/>
            </p:nvGrpSpPr>
            <p:grpSpPr>
              <a:xfrm>
                <a:off x="3013621" y="5573486"/>
                <a:ext cx="1346107" cy="520795"/>
                <a:chOff x="2534650" y="5812970"/>
                <a:chExt cx="1346107" cy="520795"/>
              </a:xfrm>
            </p:grpSpPr>
            <p:sp>
              <p:nvSpPr>
                <p:cNvPr id="83" name="Rectangle 82">
                  <a:extLst>
                    <a:ext uri="{FF2B5EF4-FFF2-40B4-BE49-F238E27FC236}">
                      <a16:creationId xmlns:a16="http://schemas.microsoft.com/office/drawing/2014/main" id="{4599D4B4-2A28-0E41-AB91-997ADF6DA269}"/>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ectangle 83">
                  <a:extLst>
                    <a:ext uri="{FF2B5EF4-FFF2-40B4-BE49-F238E27FC236}">
                      <a16:creationId xmlns:a16="http://schemas.microsoft.com/office/drawing/2014/main" id="{BDA2B00A-FE1A-034E-94D8-66B6D0B7239B}"/>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Rectangle 84">
                  <a:extLst>
                    <a:ext uri="{FF2B5EF4-FFF2-40B4-BE49-F238E27FC236}">
                      <a16:creationId xmlns:a16="http://schemas.microsoft.com/office/drawing/2014/main" id="{01932963-F8AE-ED47-9A9D-2CAC948DFE8D}"/>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Rectangle 85">
                  <a:extLst>
                    <a:ext uri="{FF2B5EF4-FFF2-40B4-BE49-F238E27FC236}">
                      <a16:creationId xmlns:a16="http://schemas.microsoft.com/office/drawing/2014/main" id="{35222725-EB57-E446-882D-952290F7DAA7}"/>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Rectangle 86">
                  <a:extLst>
                    <a:ext uri="{FF2B5EF4-FFF2-40B4-BE49-F238E27FC236}">
                      <a16:creationId xmlns:a16="http://schemas.microsoft.com/office/drawing/2014/main" id="{348B6ED1-45B5-814B-A16A-9EA2BB9B858A}"/>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7" name="Group 76">
                <a:extLst>
                  <a:ext uri="{FF2B5EF4-FFF2-40B4-BE49-F238E27FC236}">
                    <a16:creationId xmlns:a16="http://schemas.microsoft.com/office/drawing/2014/main" id="{DE02EBA9-A47E-3A45-BEBD-CE3F1638870D}"/>
                  </a:ext>
                </a:extLst>
              </p:cNvPr>
              <p:cNvGrpSpPr/>
              <p:nvPr/>
            </p:nvGrpSpPr>
            <p:grpSpPr>
              <a:xfrm>
                <a:off x="2866664" y="5769429"/>
                <a:ext cx="1346107" cy="520795"/>
                <a:chOff x="2534650" y="5812970"/>
                <a:chExt cx="1346107" cy="520795"/>
              </a:xfrm>
            </p:grpSpPr>
            <p:sp>
              <p:nvSpPr>
                <p:cNvPr id="78" name="Rectangle 77">
                  <a:extLst>
                    <a:ext uri="{FF2B5EF4-FFF2-40B4-BE49-F238E27FC236}">
                      <a16:creationId xmlns:a16="http://schemas.microsoft.com/office/drawing/2014/main" id="{7B0B518A-6B57-2146-9A0D-AD339BBB31EF}"/>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Rectangle 78">
                  <a:extLst>
                    <a:ext uri="{FF2B5EF4-FFF2-40B4-BE49-F238E27FC236}">
                      <a16:creationId xmlns:a16="http://schemas.microsoft.com/office/drawing/2014/main" id="{B811EE40-2DEC-B84D-BF6C-0080C3908720}"/>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Rectangle 79">
                  <a:extLst>
                    <a:ext uri="{FF2B5EF4-FFF2-40B4-BE49-F238E27FC236}">
                      <a16:creationId xmlns:a16="http://schemas.microsoft.com/office/drawing/2014/main" id="{526AAED4-C6E7-8545-A724-A410BE28155C}"/>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Rectangle 80">
                  <a:extLst>
                    <a:ext uri="{FF2B5EF4-FFF2-40B4-BE49-F238E27FC236}">
                      <a16:creationId xmlns:a16="http://schemas.microsoft.com/office/drawing/2014/main" id="{5ECE5CD1-725E-504A-A54E-7AB5AFB1385A}"/>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Rectangle 81">
                  <a:extLst>
                    <a:ext uri="{FF2B5EF4-FFF2-40B4-BE49-F238E27FC236}">
                      <a16:creationId xmlns:a16="http://schemas.microsoft.com/office/drawing/2014/main" id="{AC4EDA0F-E181-B148-8E6C-30D4ECA82702}"/>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98" name="Group 97">
              <a:extLst>
                <a:ext uri="{FF2B5EF4-FFF2-40B4-BE49-F238E27FC236}">
                  <a16:creationId xmlns:a16="http://schemas.microsoft.com/office/drawing/2014/main" id="{1C242C5E-12CA-244B-8DBD-16A3D45B6451}"/>
                </a:ext>
              </a:extLst>
            </p:cNvPr>
            <p:cNvGrpSpPr/>
            <p:nvPr/>
          </p:nvGrpSpPr>
          <p:grpSpPr>
            <a:xfrm>
              <a:off x="2855778" y="4479471"/>
              <a:ext cx="1765207" cy="1114067"/>
              <a:chOff x="2866664" y="5176157"/>
              <a:chExt cx="1765207" cy="1114067"/>
            </a:xfrm>
          </p:grpSpPr>
          <p:grpSp>
            <p:nvGrpSpPr>
              <p:cNvPr id="99" name="Group 98">
                <a:extLst>
                  <a:ext uri="{FF2B5EF4-FFF2-40B4-BE49-F238E27FC236}">
                    <a16:creationId xmlns:a16="http://schemas.microsoft.com/office/drawing/2014/main" id="{1D75BA9C-FB01-BE4A-B61C-2F2661AF4DC4}"/>
                  </a:ext>
                </a:extLst>
              </p:cNvPr>
              <p:cNvGrpSpPr/>
              <p:nvPr/>
            </p:nvGrpSpPr>
            <p:grpSpPr>
              <a:xfrm>
                <a:off x="3285764" y="5176157"/>
                <a:ext cx="1346107" cy="520795"/>
                <a:chOff x="2534650" y="5812970"/>
                <a:chExt cx="1346107" cy="520795"/>
              </a:xfrm>
            </p:grpSpPr>
            <p:sp>
              <p:nvSpPr>
                <p:cNvPr id="118" name="Rectangle 117">
                  <a:extLst>
                    <a:ext uri="{FF2B5EF4-FFF2-40B4-BE49-F238E27FC236}">
                      <a16:creationId xmlns:a16="http://schemas.microsoft.com/office/drawing/2014/main" id="{08AFAE1C-D1B3-B141-AA64-9215AD21E3D2}"/>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Rectangle 118">
                  <a:extLst>
                    <a:ext uri="{FF2B5EF4-FFF2-40B4-BE49-F238E27FC236}">
                      <a16:creationId xmlns:a16="http://schemas.microsoft.com/office/drawing/2014/main" id="{74AC7ABF-82D5-2743-BC58-CE27F8C194F5}"/>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0" name="Rectangle 119">
                  <a:extLst>
                    <a:ext uri="{FF2B5EF4-FFF2-40B4-BE49-F238E27FC236}">
                      <a16:creationId xmlns:a16="http://schemas.microsoft.com/office/drawing/2014/main" id="{061355F2-5582-9F40-AEB2-047124CFE18E}"/>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1" name="Rectangle 120">
                  <a:extLst>
                    <a:ext uri="{FF2B5EF4-FFF2-40B4-BE49-F238E27FC236}">
                      <a16:creationId xmlns:a16="http://schemas.microsoft.com/office/drawing/2014/main" id="{ABF434D0-D0EF-1A49-8457-5D40CA82C617}"/>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2" name="Rectangle 121">
                  <a:extLst>
                    <a:ext uri="{FF2B5EF4-FFF2-40B4-BE49-F238E27FC236}">
                      <a16:creationId xmlns:a16="http://schemas.microsoft.com/office/drawing/2014/main" id="{D98067E2-A519-4545-B0A2-0D0235C3A967}"/>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0" name="Group 99">
                <a:extLst>
                  <a:ext uri="{FF2B5EF4-FFF2-40B4-BE49-F238E27FC236}">
                    <a16:creationId xmlns:a16="http://schemas.microsoft.com/office/drawing/2014/main" id="{2A609C7B-E9C1-0642-B3B4-9EFC19348B2B}"/>
                  </a:ext>
                </a:extLst>
              </p:cNvPr>
              <p:cNvGrpSpPr/>
              <p:nvPr/>
            </p:nvGrpSpPr>
            <p:grpSpPr>
              <a:xfrm>
                <a:off x="3144250" y="5377543"/>
                <a:ext cx="1346107" cy="520795"/>
                <a:chOff x="2534650" y="5812970"/>
                <a:chExt cx="1346107" cy="520795"/>
              </a:xfrm>
            </p:grpSpPr>
            <p:sp>
              <p:nvSpPr>
                <p:cNvPr id="113" name="Rectangle 112">
                  <a:extLst>
                    <a:ext uri="{FF2B5EF4-FFF2-40B4-BE49-F238E27FC236}">
                      <a16:creationId xmlns:a16="http://schemas.microsoft.com/office/drawing/2014/main" id="{6B34EC3F-FD22-DB48-900D-1B7FBE510AD5}"/>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Rectangle 113">
                  <a:extLst>
                    <a:ext uri="{FF2B5EF4-FFF2-40B4-BE49-F238E27FC236}">
                      <a16:creationId xmlns:a16="http://schemas.microsoft.com/office/drawing/2014/main" id="{98EF4503-9C4C-5340-BF0B-F1DEDE34E4F8}"/>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Rectangle 114">
                  <a:extLst>
                    <a:ext uri="{FF2B5EF4-FFF2-40B4-BE49-F238E27FC236}">
                      <a16:creationId xmlns:a16="http://schemas.microsoft.com/office/drawing/2014/main" id="{6E99E24A-3F33-974E-9F41-C843BDD626F4}"/>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6" name="Rectangle 115">
                  <a:extLst>
                    <a:ext uri="{FF2B5EF4-FFF2-40B4-BE49-F238E27FC236}">
                      <a16:creationId xmlns:a16="http://schemas.microsoft.com/office/drawing/2014/main" id="{703A0F45-4A58-D846-9627-D3B67F66CB50}"/>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Rectangle 116">
                  <a:extLst>
                    <a:ext uri="{FF2B5EF4-FFF2-40B4-BE49-F238E27FC236}">
                      <a16:creationId xmlns:a16="http://schemas.microsoft.com/office/drawing/2014/main" id="{6EDA95C9-485F-1842-A3CC-45A58F348032}"/>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1" name="Group 100">
                <a:extLst>
                  <a:ext uri="{FF2B5EF4-FFF2-40B4-BE49-F238E27FC236}">
                    <a16:creationId xmlns:a16="http://schemas.microsoft.com/office/drawing/2014/main" id="{69992B5E-87B9-CF4C-9D85-127436AB6761}"/>
                  </a:ext>
                </a:extLst>
              </p:cNvPr>
              <p:cNvGrpSpPr/>
              <p:nvPr/>
            </p:nvGrpSpPr>
            <p:grpSpPr>
              <a:xfrm>
                <a:off x="3013621" y="5573486"/>
                <a:ext cx="1346107" cy="520795"/>
                <a:chOff x="2534650" y="5812970"/>
                <a:chExt cx="1346107" cy="520795"/>
              </a:xfrm>
            </p:grpSpPr>
            <p:sp>
              <p:nvSpPr>
                <p:cNvPr id="108" name="Rectangle 107">
                  <a:extLst>
                    <a:ext uri="{FF2B5EF4-FFF2-40B4-BE49-F238E27FC236}">
                      <a16:creationId xmlns:a16="http://schemas.microsoft.com/office/drawing/2014/main" id="{B688A81F-79BA-654D-828F-DF6FC56C2059}"/>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Rectangle 108">
                  <a:extLst>
                    <a:ext uri="{FF2B5EF4-FFF2-40B4-BE49-F238E27FC236}">
                      <a16:creationId xmlns:a16="http://schemas.microsoft.com/office/drawing/2014/main" id="{5DDE7701-B279-5C46-B7D5-0E6CE64238D2}"/>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ectangle 109">
                  <a:extLst>
                    <a:ext uri="{FF2B5EF4-FFF2-40B4-BE49-F238E27FC236}">
                      <a16:creationId xmlns:a16="http://schemas.microsoft.com/office/drawing/2014/main" id="{E08763F1-4D8C-5C46-9FE6-3ACAA2EBF91C}"/>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ectangle 110">
                  <a:extLst>
                    <a:ext uri="{FF2B5EF4-FFF2-40B4-BE49-F238E27FC236}">
                      <a16:creationId xmlns:a16="http://schemas.microsoft.com/office/drawing/2014/main" id="{D62BF710-E57C-634B-9982-C5602E4C6A30}"/>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ectangle 111">
                  <a:extLst>
                    <a:ext uri="{FF2B5EF4-FFF2-40B4-BE49-F238E27FC236}">
                      <a16:creationId xmlns:a16="http://schemas.microsoft.com/office/drawing/2014/main" id="{57ABA7B7-72D5-6144-94EE-E48C101E17F1}"/>
                    </a:ext>
                  </a:extLst>
                </p:cNvPr>
                <p:cNvSpPr/>
                <p:nvPr/>
              </p:nvSpPr>
              <p:spPr>
                <a:xfrm>
                  <a:off x="3508921" y="5954484"/>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2" name="Group 101">
                <a:extLst>
                  <a:ext uri="{FF2B5EF4-FFF2-40B4-BE49-F238E27FC236}">
                    <a16:creationId xmlns:a16="http://schemas.microsoft.com/office/drawing/2014/main" id="{E4446A61-7308-0941-ACCC-CD2A612517F3}"/>
                  </a:ext>
                </a:extLst>
              </p:cNvPr>
              <p:cNvGrpSpPr/>
              <p:nvPr/>
            </p:nvGrpSpPr>
            <p:grpSpPr>
              <a:xfrm>
                <a:off x="2866664" y="5769429"/>
                <a:ext cx="1362436" cy="520795"/>
                <a:chOff x="2534650" y="5812970"/>
                <a:chExt cx="1362436" cy="520795"/>
              </a:xfrm>
            </p:grpSpPr>
            <p:sp>
              <p:nvSpPr>
                <p:cNvPr id="103" name="Rectangle 102">
                  <a:extLst>
                    <a:ext uri="{FF2B5EF4-FFF2-40B4-BE49-F238E27FC236}">
                      <a16:creationId xmlns:a16="http://schemas.microsoft.com/office/drawing/2014/main" id="{B433A500-7508-1740-9882-EA3DB5425F7C}"/>
                    </a:ext>
                  </a:extLst>
                </p:cNvPr>
                <p:cNvSpPr/>
                <p:nvPr/>
              </p:nvSpPr>
              <p:spPr>
                <a:xfrm>
                  <a:off x="2534650" y="58129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ectangle 103">
                  <a:extLst>
                    <a:ext uri="{FF2B5EF4-FFF2-40B4-BE49-F238E27FC236}">
                      <a16:creationId xmlns:a16="http://schemas.microsoft.com/office/drawing/2014/main" id="{A2266CCA-611A-8B4D-844F-34703D61749A}"/>
                    </a:ext>
                  </a:extLst>
                </p:cNvPr>
                <p:cNvSpPr/>
                <p:nvPr/>
              </p:nvSpPr>
              <p:spPr>
                <a:xfrm>
                  <a:off x="2785021" y="58510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Rectangle 104">
                  <a:extLst>
                    <a:ext uri="{FF2B5EF4-FFF2-40B4-BE49-F238E27FC236}">
                      <a16:creationId xmlns:a16="http://schemas.microsoft.com/office/drawing/2014/main" id="{50EB6B66-3228-D64A-97EA-EBE0B7CE027A}"/>
                    </a:ext>
                  </a:extLst>
                </p:cNvPr>
                <p:cNvSpPr/>
                <p:nvPr/>
              </p:nvSpPr>
              <p:spPr>
                <a:xfrm>
                  <a:off x="3035392" y="5889170"/>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Rectangle 105">
                  <a:extLst>
                    <a:ext uri="{FF2B5EF4-FFF2-40B4-BE49-F238E27FC236}">
                      <a16:creationId xmlns:a16="http://schemas.microsoft.com/office/drawing/2014/main" id="{ACAA6C1A-AED2-0B41-821A-000B53E34B5B}"/>
                    </a:ext>
                  </a:extLst>
                </p:cNvPr>
                <p:cNvSpPr/>
                <p:nvPr/>
              </p:nvSpPr>
              <p:spPr>
                <a:xfrm>
                  <a:off x="3263992" y="5921827"/>
                  <a:ext cx="371836" cy="379281"/>
                </a:xfrm>
                <a:prstGeom prst="rect">
                  <a:avLst/>
                </a:prstGeom>
                <a:solidFill>
                  <a:schemeClr val="tx1"/>
                </a:solidFill>
                <a:ln>
                  <a:solidFill>
                    <a:schemeClr val="bg1"/>
                  </a:solidFill>
                </a:ln>
                <a:scene3d>
                  <a:camera prst="perspectiveContrastingLeftFacing">
                    <a:rot lat="1960397" lon="17292551" rev="21589368"/>
                  </a:camera>
                  <a:lightRig rig="threePt" dir="t"/>
                </a:scene3d>
                <a:sp3d extrusionH="254000" contourW="12700" prstMaterial="clear">
                  <a:contourClr>
                    <a:schemeClr val="tx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Rectangle 106">
                  <a:extLst>
                    <a:ext uri="{FF2B5EF4-FFF2-40B4-BE49-F238E27FC236}">
                      <a16:creationId xmlns:a16="http://schemas.microsoft.com/office/drawing/2014/main" id="{7336A424-5B85-3A46-9CF3-AF941191F979}"/>
                    </a:ext>
                  </a:extLst>
                </p:cNvPr>
                <p:cNvSpPr/>
                <p:nvPr/>
              </p:nvSpPr>
              <p:spPr>
                <a:xfrm>
                  <a:off x="3525250" y="5954484"/>
                  <a:ext cx="371836" cy="379281"/>
                </a:xfrm>
                <a:prstGeom prst="rect">
                  <a:avLst/>
                </a:prstGeom>
                <a:solidFill>
                  <a:schemeClr val="accent3"/>
                </a:solidFill>
                <a:ln>
                  <a:solidFill>
                    <a:schemeClr val="bg1"/>
                  </a:solidFill>
                </a:ln>
                <a:scene3d>
                  <a:camera prst="perspectiveContrastingLeftFacing">
                    <a:rot lat="1960397" lon="17292551" rev="21589368"/>
                  </a:camera>
                  <a:lightRig rig="threePt" dir="t"/>
                </a:scene3d>
                <a:sp3d extrusionH="254000" contourW="12700" prstMaterial="metal">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sp>
        <p:nvSpPr>
          <p:cNvPr id="149" name="Rectangle 148">
            <a:extLst>
              <a:ext uri="{FF2B5EF4-FFF2-40B4-BE49-F238E27FC236}">
                <a16:creationId xmlns:a16="http://schemas.microsoft.com/office/drawing/2014/main" id="{F59757B2-949D-8B4A-BD15-78EF0AB17A23}"/>
              </a:ext>
            </a:extLst>
          </p:cNvPr>
          <p:cNvSpPr/>
          <p:nvPr/>
        </p:nvSpPr>
        <p:spPr>
          <a:xfrm>
            <a:off x="975535" y="4746970"/>
            <a:ext cx="7706551" cy="323165"/>
          </a:xfrm>
          <a:prstGeom prst="rect">
            <a:avLst/>
          </a:prstGeom>
        </p:spPr>
        <p:txBody>
          <a:bodyPr wrap="square">
            <a:spAutoFit/>
          </a:bodyPr>
          <a:lstStyle/>
          <a:p>
            <a:r>
              <a:rPr lang="en-US" sz="1500" dirty="0" err="1">
                <a:solidFill>
                  <a:schemeClr val="bg1"/>
                </a:solidFill>
                <a:latin typeface="+mn-lt"/>
              </a:rPr>
              <a:t>Tripathy</a:t>
            </a:r>
            <a:r>
              <a:rPr lang="en-US" sz="1500" dirty="0">
                <a:solidFill>
                  <a:schemeClr val="bg1"/>
                </a:solidFill>
                <a:latin typeface="+mn-lt"/>
              </a:rPr>
              <a:t>, </a:t>
            </a:r>
            <a:r>
              <a:rPr lang="en-US" sz="1500" dirty="0" err="1">
                <a:solidFill>
                  <a:schemeClr val="bg1"/>
                </a:solidFill>
                <a:latin typeface="+mn-lt"/>
              </a:rPr>
              <a:t>Yelick</a:t>
            </a:r>
            <a:r>
              <a:rPr lang="en-US" sz="1500" dirty="0">
                <a:solidFill>
                  <a:schemeClr val="bg1"/>
                </a:solidFill>
                <a:latin typeface="+mn-lt"/>
              </a:rPr>
              <a:t>, </a:t>
            </a:r>
            <a:r>
              <a:rPr lang="en-US" sz="1500" dirty="0" err="1">
                <a:solidFill>
                  <a:schemeClr val="bg1"/>
                </a:solidFill>
                <a:latin typeface="+mn-lt"/>
              </a:rPr>
              <a:t>Buluc</a:t>
            </a:r>
            <a:r>
              <a:rPr lang="en-US" sz="1500" dirty="0">
                <a:solidFill>
                  <a:schemeClr val="bg1"/>
                </a:solidFill>
                <a:latin typeface="+mn-lt"/>
              </a:rPr>
              <a:t>, Reducing Communication in Graph Neural Network Training, SC’20</a:t>
            </a:r>
          </a:p>
        </p:txBody>
      </p:sp>
      <p:sp>
        <p:nvSpPr>
          <p:cNvPr id="11" name="TextBox 10">
            <a:extLst>
              <a:ext uri="{FF2B5EF4-FFF2-40B4-BE49-F238E27FC236}">
                <a16:creationId xmlns:a16="http://schemas.microsoft.com/office/drawing/2014/main" id="{045ECDEA-61C3-0F4C-92F6-19D5800D54A0}"/>
              </a:ext>
            </a:extLst>
          </p:cNvPr>
          <p:cNvSpPr txBox="1"/>
          <p:nvPr/>
        </p:nvSpPr>
        <p:spPr>
          <a:xfrm>
            <a:off x="4985238" y="2884049"/>
            <a:ext cx="1041478" cy="338554"/>
          </a:xfrm>
          <a:prstGeom prst="rect">
            <a:avLst/>
          </a:prstGeom>
          <a:solidFill>
            <a:schemeClr val="tx1"/>
          </a:solidFill>
          <a:ln>
            <a:noFill/>
          </a:ln>
        </p:spPr>
        <p:txBody>
          <a:bodyPr wrap="square" rtlCol="0">
            <a:spAutoFit/>
          </a:bodyPr>
          <a:lstStyle/>
          <a:p>
            <a:r>
              <a:rPr lang="en-US" sz="1600" dirty="0">
                <a:solidFill>
                  <a:schemeClr val="bg1"/>
                </a:solidFill>
              </a:rPr>
              <a:t>1.5D c  =</a:t>
            </a:r>
          </a:p>
        </p:txBody>
      </p:sp>
    </p:spTree>
    <p:extLst>
      <p:ext uri="{BB962C8B-B14F-4D97-AF65-F5344CB8AC3E}">
        <p14:creationId xmlns:p14="http://schemas.microsoft.com/office/powerpoint/2010/main" val="448141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1"/>
          <p:cNvSpPr/>
          <p:nvPr/>
        </p:nvSpPr>
        <p:spPr>
          <a:xfrm>
            <a:off x="5458455" y="3293190"/>
            <a:ext cx="742320"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Dense Matrix Vector</a:t>
            </a:r>
            <a:endParaRPr sz="1050" dirty="0"/>
          </a:p>
          <a:p>
            <a:pPr algn="ctr">
              <a:lnSpc>
                <a:spcPct val="100000"/>
              </a:lnSpc>
            </a:pPr>
            <a:r>
              <a:rPr lang="en-US" sz="1050" dirty="0">
                <a:solidFill>
                  <a:srgbClr val="FFFFFF"/>
                </a:solidFill>
                <a:latin typeface="Calibri"/>
                <a:ea typeface="DejaVu Sans"/>
              </a:rPr>
              <a:t>(BLAS2)</a:t>
            </a:r>
            <a:endParaRPr sz="1050" dirty="0"/>
          </a:p>
        </p:txBody>
      </p:sp>
      <p:sp>
        <p:nvSpPr>
          <p:cNvPr id="37" name="CustomShape 2"/>
          <p:cNvSpPr/>
          <p:nvPr/>
        </p:nvSpPr>
        <p:spPr>
          <a:xfrm>
            <a:off x="4389165" y="3293190"/>
            <a:ext cx="1031885"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Sparse - Sparse Matrix Product</a:t>
            </a:r>
            <a:endParaRPr sz="1050" dirty="0"/>
          </a:p>
          <a:p>
            <a:pPr algn="ctr">
              <a:lnSpc>
                <a:spcPct val="100000"/>
              </a:lnSpc>
            </a:pPr>
            <a:r>
              <a:rPr lang="en-US" sz="1050" dirty="0">
                <a:solidFill>
                  <a:srgbClr val="FFFFFF"/>
                </a:solidFill>
                <a:latin typeface="Calibri"/>
                <a:ea typeface="DejaVu Sans"/>
              </a:rPr>
              <a:t>(</a:t>
            </a:r>
            <a:r>
              <a:rPr lang="en-US" sz="1050" dirty="0" err="1">
                <a:solidFill>
                  <a:srgbClr val="FFFFFF"/>
                </a:solidFill>
                <a:latin typeface="Calibri"/>
                <a:ea typeface="DejaVu Sans"/>
              </a:rPr>
              <a:t>SpGEMM</a:t>
            </a:r>
            <a:r>
              <a:rPr lang="en-US" sz="1050" dirty="0">
                <a:solidFill>
                  <a:srgbClr val="FFFFFF"/>
                </a:solidFill>
                <a:latin typeface="Calibri"/>
                <a:ea typeface="DejaVu Sans"/>
              </a:rPr>
              <a:t>)</a:t>
            </a:r>
            <a:endParaRPr sz="1050" dirty="0"/>
          </a:p>
        </p:txBody>
      </p:sp>
      <p:sp>
        <p:nvSpPr>
          <p:cNvPr id="38" name="CustomShape 3"/>
          <p:cNvSpPr/>
          <p:nvPr/>
        </p:nvSpPr>
        <p:spPr>
          <a:xfrm>
            <a:off x="3210195" y="3293190"/>
            <a:ext cx="1142730"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Sparse Matrix Times Multiple Dense Vectors</a:t>
            </a:r>
            <a:endParaRPr sz="1050" dirty="0"/>
          </a:p>
          <a:p>
            <a:pPr algn="ctr">
              <a:lnSpc>
                <a:spcPct val="100000"/>
              </a:lnSpc>
            </a:pPr>
            <a:r>
              <a:rPr lang="en-US" sz="1050" dirty="0">
                <a:solidFill>
                  <a:srgbClr val="FFFFFF"/>
                </a:solidFill>
                <a:latin typeface="Calibri"/>
                <a:ea typeface="DejaVu Sans"/>
              </a:rPr>
              <a:t>(</a:t>
            </a:r>
            <a:r>
              <a:rPr lang="en-US" sz="1050" dirty="0" err="1">
                <a:solidFill>
                  <a:srgbClr val="FFFFFF"/>
                </a:solidFill>
                <a:latin typeface="Calibri"/>
                <a:ea typeface="DejaVu Sans"/>
              </a:rPr>
              <a:t>SpMM</a:t>
            </a:r>
            <a:r>
              <a:rPr lang="en-US" sz="1050" dirty="0">
                <a:solidFill>
                  <a:srgbClr val="FFFFFF"/>
                </a:solidFill>
                <a:latin typeface="Calibri"/>
                <a:ea typeface="DejaVu Sans"/>
              </a:rPr>
              <a:t>)</a:t>
            </a:r>
            <a:endParaRPr sz="1050" dirty="0"/>
          </a:p>
        </p:txBody>
      </p:sp>
      <p:sp>
        <p:nvSpPr>
          <p:cNvPr id="39" name="CustomShape 4"/>
          <p:cNvSpPr/>
          <p:nvPr/>
        </p:nvSpPr>
        <p:spPr>
          <a:xfrm>
            <a:off x="2213731" y="3293190"/>
            <a:ext cx="958095"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Sparse Matrix-Dense Vector (</a:t>
            </a:r>
            <a:r>
              <a:rPr lang="en-US" sz="1050" dirty="0" err="1">
                <a:solidFill>
                  <a:srgbClr val="FFFFFF"/>
                </a:solidFill>
                <a:latin typeface="Calibri"/>
                <a:ea typeface="DejaVu Sans"/>
              </a:rPr>
              <a:t>SpMV</a:t>
            </a:r>
            <a:r>
              <a:rPr lang="en-US" sz="1050" dirty="0">
                <a:solidFill>
                  <a:srgbClr val="FFFFFF"/>
                </a:solidFill>
                <a:latin typeface="Calibri"/>
                <a:ea typeface="DejaVu Sans"/>
              </a:rPr>
              <a:t>)</a:t>
            </a:r>
            <a:endParaRPr sz="1050" dirty="0"/>
          </a:p>
        </p:txBody>
      </p:sp>
      <p:sp>
        <p:nvSpPr>
          <p:cNvPr id="40" name="CustomShape 5"/>
          <p:cNvSpPr/>
          <p:nvPr/>
        </p:nvSpPr>
        <p:spPr>
          <a:xfrm>
            <a:off x="1184911" y="3293190"/>
            <a:ext cx="996315"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Sparse Matrix-Sparse Vector (</a:t>
            </a:r>
            <a:r>
              <a:rPr lang="en-US" sz="1050" dirty="0" err="1">
                <a:solidFill>
                  <a:srgbClr val="FFFFFF"/>
                </a:solidFill>
                <a:latin typeface="Calibri"/>
                <a:ea typeface="DejaVu Sans"/>
              </a:rPr>
              <a:t>SpMSpV</a:t>
            </a:r>
            <a:r>
              <a:rPr lang="en-US" sz="1050" dirty="0">
                <a:solidFill>
                  <a:srgbClr val="FFFFFF"/>
                </a:solidFill>
                <a:latin typeface="Calibri"/>
                <a:ea typeface="DejaVu Sans"/>
              </a:rPr>
              <a:t>)</a:t>
            </a:r>
            <a:endParaRPr sz="1050" dirty="0"/>
          </a:p>
        </p:txBody>
      </p:sp>
      <p:sp>
        <p:nvSpPr>
          <p:cNvPr id="42" name="CustomShape 7"/>
          <p:cNvSpPr/>
          <p:nvPr/>
        </p:nvSpPr>
        <p:spPr>
          <a:xfrm>
            <a:off x="3128310" y="4436985"/>
            <a:ext cx="3132270" cy="296190"/>
          </a:xfrm>
          <a:prstGeom prst="rect">
            <a:avLst/>
          </a:prstGeom>
          <a:noFill/>
          <a:ln>
            <a:noFill/>
          </a:ln>
        </p:spPr>
        <p:txBody>
          <a:bodyPr lIns="67500" tIns="33750" rIns="67500" bIns="33750"/>
          <a:lstStyle/>
          <a:p>
            <a:pPr>
              <a:lnSpc>
                <a:spcPct val="100000"/>
              </a:lnSpc>
            </a:pPr>
            <a:r>
              <a:rPr lang="en-US" sz="1500" dirty="0">
                <a:latin typeface="Calibri"/>
                <a:ea typeface="DejaVu Sans"/>
              </a:rPr>
              <a:t>Increasing arithmetic intensity</a:t>
            </a:r>
            <a:endParaRPr sz="1050" dirty="0"/>
          </a:p>
        </p:txBody>
      </p:sp>
      <p:sp>
        <p:nvSpPr>
          <p:cNvPr id="43" name="CustomShape 8"/>
          <p:cNvSpPr/>
          <p:nvPr/>
        </p:nvSpPr>
        <p:spPr>
          <a:xfrm>
            <a:off x="5280045" y="931770"/>
            <a:ext cx="1168380" cy="1112400"/>
          </a:xfrm>
          <a:prstGeom prst="rect">
            <a:avLst/>
          </a:prstGeom>
          <a:solidFill>
            <a:schemeClr val="accent6">
              <a:lumMod val="40000"/>
              <a:lumOff val="60000"/>
            </a:schemeClr>
          </a:solidFill>
          <a:ln w="9360">
            <a:solidFill>
              <a:srgbClr val="FAC090"/>
            </a:solidFill>
            <a:round/>
          </a:ln>
        </p:spPr>
        <p:txBody>
          <a:bodyPr lIns="67500" tIns="33750" rIns="67500" bIns="33750" anchor="ctr"/>
          <a:lstStyle/>
          <a:p>
            <a:pPr algn="ctr">
              <a:lnSpc>
                <a:spcPct val="100000"/>
              </a:lnSpc>
            </a:pPr>
            <a:r>
              <a:rPr lang="en-US" sz="1050" dirty="0">
                <a:latin typeface="Calibri"/>
                <a:ea typeface="DejaVu Sans"/>
              </a:rPr>
              <a:t>Graphical Model Structure Learning (e.g., CONCORD)</a:t>
            </a:r>
            <a:endParaRPr sz="1050" dirty="0"/>
          </a:p>
        </p:txBody>
      </p:sp>
      <p:sp>
        <p:nvSpPr>
          <p:cNvPr id="44" name="CustomShape 9"/>
          <p:cNvSpPr/>
          <p:nvPr/>
        </p:nvSpPr>
        <p:spPr>
          <a:xfrm>
            <a:off x="3992190" y="931770"/>
            <a:ext cx="1168380" cy="1112400"/>
          </a:xfrm>
          <a:prstGeom prst="rect">
            <a:avLst/>
          </a:prstGeom>
          <a:solidFill>
            <a:schemeClr val="accent6">
              <a:lumMod val="40000"/>
              <a:lumOff val="60000"/>
            </a:schemeClr>
          </a:solidFill>
          <a:ln w="9360">
            <a:solidFill>
              <a:srgbClr val="FAC090"/>
            </a:solidFill>
            <a:round/>
          </a:ln>
        </p:spPr>
        <p:txBody>
          <a:bodyPr lIns="67500" tIns="33750" rIns="67500" bIns="33750" anchor="ctr"/>
          <a:lstStyle/>
          <a:p>
            <a:pPr algn="ctr">
              <a:lnSpc>
                <a:spcPct val="100000"/>
              </a:lnSpc>
            </a:pPr>
            <a:r>
              <a:rPr lang="en-US" sz="1050" dirty="0">
                <a:latin typeface="Calibri"/>
                <a:ea typeface="DejaVu Sans"/>
              </a:rPr>
              <a:t>Clustering (e.g., MCL, Spectral Clustering)</a:t>
            </a:r>
            <a:endParaRPr sz="1050" dirty="0"/>
          </a:p>
        </p:txBody>
      </p:sp>
      <p:sp>
        <p:nvSpPr>
          <p:cNvPr id="45" name="CustomShape 10"/>
          <p:cNvSpPr/>
          <p:nvPr/>
        </p:nvSpPr>
        <p:spPr>
          <a:xfrm>
            <a:off x="1350090" y="931770"/>
            <a:ext cx="1168380" cy="1112400"/>
          </a:xfrm>
          <a:prstGeom prst="rect">
            <a:avLst/>
          </a:prstGeom>
          <a:solidFill>
            <a:schemeClr val="accent6">
              <a:lumMod val="40000"/>
              <a:lumOff val="60000"/>
            </a:schemeClr>
          </a:solidFill>
          <a:ln w="9360">
            <a:solidFill>
              <a:srgbClr val="77933C"/>
            </a:solidFill>
            <a:round/>
          </a:ln>
        </p:spPr>
        <p:txBody>
          <a:bodyPr lIns="67500" tIns="33750" rIns="67500" bIns="33750" anchor="ctr"/>
          <a:lstStyle/>
          <a:p>
            <a:pPr algn="ctr">
              <a:lnSpc>
                <a:spcPct val="100000"/>
              </a:lnSpc>
            </a:pPr>
            <a:r>
              <a:rPr lang="en-US" sz="1050" dirty="0">
                <a:latin typeface="Calibri"/>
                <a:ea typeface="DejaVu Sans"/>
              </a:rPr>
              <a:t>Logistic Regression, Support Vector Machines</a:t>
            </a:r>
            <a:endParaRPr sz="1050" dirty="0"/>
          </a:p>
        </p:txBody>
      </p:sp>
      <p:sp>
        <p:nvSpPr>
          <p:cNvPr id="46" name="CustomShape 11"/>
          <p:cNvSpPr/>
          <p:nvPr/>
        </p:nvSpPr>
        <p:spPr>
          <a:xfrm>
            <a:off x="2637405" y="931770"/>
            <a:ext cx="1241936" cy="1112400"/>
          </a:xfrm>
          <a:prstGeom prst="rect">
            <a:avLst/>
          </a:prstGeom>
          <a:solidFill>
            <a:schemeClr val="accent6">
              <a:lumMod val="40000"/>
              <a:lumOff val="60000"/>
            </a:schemeClr>
          </a:solidFill>
          <a:ln w="9360">
            <a:solidFill>
              <a:srgbClr val="FAC090"/>
            </a:solidFill>
            <a:round/>
          </a:ln>
        </p:spPr>
        <p:txBody>
          <a:bodyPr lIns="67500" tIns="33750" rIns="67500" bIns="33750" anchor="ctr"/>
          <a:lstStyle/>
          <a:p>
            <a:pPr algn="ctr">
              <a:lnSpc>
                <a:spcPct val="100000"/>
              </a:lnSpc>
            </a:pPr>
            <a:r>
              <a:rPr lang="en-US" sz="1050" dirty="0">
                <a:latin typeface="Calibri"/>
                <a:ea typeface="DejaVu Sans"/>
              </a:rPr>
              <a:t>Dimensionality Reduction (e.g., NMF, CX/CUR, PCA)</a:t>
            </a:r>
            <a:endParaRPr sz="1050" dirty="0"/>
          </a:p>
        </p:txBody>
      </p:sp>
      <p:sp>
        <p:nvSpPr>
          <p:cNvPr id="47" name="Line 12"/>
          <p:cNvSpPr/>
          <p:nvPr/>
        </p:nvSpPr>
        <p:spPr>
          <a:xfrm flipH="1" flipV="1">
            <a:off x="5829300" y="2047877"/>
            <a:ext cx="904875" cy="1247775"/>
          </a:xfrm>
          <a:prstGeom prst="line">
            <a:avLst/>
          </a:prstGeom>
          <a:ln w="38160">
            <a:solidFill>
              <a:srgbClr val="800000"/>
            </a:solidFill>
            <a:round/>
          </a:ln>
        </p:spPr>
      </p:sp>
      <p:sp>
        <p:nvSpPr>
          <p:cNvPr id="48" name="Line 13"/>
          <p:cNvSpPr/>
          <p:nvPr/>
        </p:nvSpPr>
        <p:spPr>
          <a:xfrm flipH="1" flipV="1">
            <a:off x="4591050" y="2038352"/>
            <a:ext cx="190500" cy="1228725"/>
          </a:xfrm>
          <a:prstGeom prst="line">
            <a:avLst/>
          </a:prstGeom>
          <a:ln w="38160">
            <a:solidFill>
              <a:schemeClr val="tx2">
                <a:lumMod val="25000"/>
              </a:schemeClr>
            </a:solidFill>
            <a:round/>
          </a:ln>
        </p:spPr>
      </p:sp>
      <p:sp>
        <p:nvSpPr>
          <p:cNvPr id="49" name="Line 14"/>
          <p:cNvSpPr/>
          <p:nvPr/>
        </p:nvSpPr>
        <p:spPr>
          <a:xfrm flipV="1">
            <a:off x="2667000" y="2038352"/>
            <a:ext cx="1905000" cy="1266825"/>
          </a:xfrm>
          <a:prstGeom prst="line">
            <a:avLst/>
          </a:prstGeom>
          <a:ln w="38160">
            <a:solidFill>
              <a:schemeClr val="tx2">
                <a:lumMod val="25000"/>
              </a:schemeClr>
            </a:solidFill>
            <a:round/>
          </a:ln>
        </p:spPr>
      </p:sp>
      <p:sp>
        <p:nvSpPr>
          <p:cNvPr id="50" name="Line 15"/>
          <p:cNvSpPr/>
          <p:nvPr/>
        </p:nvSpPr>
        <p:spPr>
          <a:xfrm flipV="1">
            <a:off x="2676525" y="2047877"/>
            <a:ext cx="638175" cy="1228725"/>
          </a:xfrm>
          <a:prstGeom prst="line">
            <a:avLst/>
          </a:prstGeom>
          <a:ln w="38160">
            <a:solidFill>
              <a:schemeClr val="accent6">
                <a:lumMod val="50000"/>
              </a:schemeClr>
            </a:solidFill>
            <a:round/>
          </a:ln>
        </p:spPr>
      </p:sp>
      <p:sp>
        <p:nvSpPr>
          <p:cNvPr id="51" name="Line 16"/>
          <p:cNvSpPr/>
          <p:nvPr/>
        </p:nvSpPr>
        <p:spPr>
          <a:xfrm flipH="1" flipV="1">
            <a:off x="3324225" y="2066925"/>
            <a:ext cx="342900" cy="1219200"/>
          </a:xfrm>
          <a:prstGeom prst="line">
            <a:avLst/>
          </a:prstGeom>
          <a:ln w="38160">
            <a:solidFill>
              <a:schemeClr val="accent6">
                <a:lumMod val="50000"/>
              </a:schemeClr>
            </a:solidFill>
            <a:round/>
          </a:ln>
        </p:spPr>
      </p:sp>
      <p:sp>
        <p:nvSpPr>
          <p:cNvPr id="52" name="Line 17"/>
          <p:cNvSpPr/>
          <p:nvPr/>
        </p:nvSpPr>
        <p:spPr>
          <a:xfrm flipV="1">
            <a:off x="1704975" y="2047875"/>
            <a:ext cx="1609725" cy="1238250"/>
          </a:xfrm>
          <a:prstGeom prst="line">
            <a:avLst/>
          </a:prstGeom>
          <a:ln w="38160">
            <a:solidFill>
              <a:schemeClr val="accent6">
                <a:lumMod val="50000"/>
              </a:schemeClr>
            </a:solidFill>
            <a:round/>
          </a:ln>
        </p:spPr>
      </p:sp>
      <p:sp>
        <p:nvSpPr>
          <p:cNvPr id="53" name="Line 18"/>
          <p:cNvSpPr/>
          <p:nvPr/>
        </p:nvSpPr>
        <p:spPr>
          <a:xfrm flipH="1" flipV="1">
            <a:off x="2072880" y="2044442"/>
            <a:ext cx="584595" cy="1241685"/>
          </a:xfrm>
          <a:prstGeom prst="line">
            <a:avLst/>
          </a:prstGeom>
          <a:ln w="38160">
            <a:solidFill>
              <a:schemeClr val="accent3">
                <a:lumMod val="75000"/>
              </a:schemeClr>
            </a:solidFill>
            <a:round/>
          </a:ln>
        </p:spPr>
      </p:sp>
      <p:sp>
        <p:nvSpPr>
          <p:cNvPr id="54" name="Line 19"/>
          <p:cNvSpPr/>
          <p:nvPr/>
        </p:nvSpPr>
        <p:spPr>
          <a:xfrm flipV="1">
            <a:off x="1704975" y="2044440"/>
            <a:ext cx="367905" cy="1251210"/>
          </a:xfrm>
          <a:prstGeom prst="line">
            <a:avLst/>
          </a:prstGeom>
          <a:ln w="38160">
            <a:solidFill>
              <a:schemeClr val="accent3">
                <a:lumMod val="75000"/>
              </a:schemeClr>
            </a:solidFill>
            <a:round/>
          </a:ln>
        </p:spPr>
      </p:sp>
      <p:sp>
        <p:nvSpPr>
          <p:cNvPr id="55" name="Line 20"/>
          <p:cNvSpPr/>
          <p:nvPr/>
        </p:nvSpPr>
        <p:spPr>
          <a:xfrm flipV="1">
            <a:off x="3705225" y="2047877"/>
            <a:ext cx="2124075" cy="1228725"/>
          </a:xfrm>
          <a:prstGeom prst="line">
            <a:avLst/>
          </a:prstGeom>
          <a:ln w="38160">
            <a:solidFill>
              <a:srgbClr val="800000"/>
            </a:solidFill>
            <a:round/>
          </a:ln>
        </p:spPr>
      </p:sp>
      <p:sp>
        <p:nvSpPr>
          <p:cNvPr id="58" name="Line 23"/>
          <p:cNvSpPr/>
          <p:nvPr/>
        </p:nvSpPr>
        <p:spPr>
          <a:xfrm flipH="1" flipV="1">
            <a:off x="3305175" y="2066925"/>
            <a:ext cx="3419475" cy="1219200"/>
          </a:xfrm>
          <a:prstGeom prst="line">
            <a:avLst/>
          </a:prstGeom>
          <a:ln w="38160">
            <a:solidFill>
              <a:schemeClr val="accent6">
                <a:lumMod val="50000"/>
              </a:schemeClr>
            </a:solidFill>
            <a:round/>
          </a:ln>
        </p:spPr>
      </p:sp>
      <p:sp>
        <p:nvSpPr>
          <p:cNvPr id="59" name="Line 24"/>
          <p:cNvSpPr/>
          <p:nvPr/>
        </p:nvSpPr>
        <p:spPr>
          <a:xfrm flipH="1" flipV="1">
            <a:off x="3314700" y="2066925"/>
            <a:ext cx="1466850" cy="1219200"/>
          </a:xfrm>
          <a:prstGeom prst="line">
            <a:avLst/>
          </a:prstGeom>
          <a:ln w="38160">
            <a:solidFill>
              <a:schemeClr val="accent6">
                <a:lumMod val="50000"/>
              </a:schemeClr>
            </a:solidFill>
            <a:round/>
          </a:ln>
        </p:spPr>
      </p:sp>
      <p:sp>
        <p:nvSpPr>
          <p:cNvPr id="60" name="Line 25"/>
          <p:cNvSpPr/>
          <p:nvPr/>
        </p:nvSpPr>
        <p:spPr>
          <a:xfrm flipV="1">
            <a:off x="3676650" y="2028825"/>
            <a:ext cx="904875" cy="1257300"/>
          </a:xfrm>
          <a:prstGeom prst="line">
            <a:avLst/>
          </a:prstGeom>
          <a:ln w="38160">
            <a:solidFill>
              <a:schemeClr val="tx2">
                <a:lumMod val="25000"/>
              </a:schemeClr>
            </a:solidFill>
            <a:round/>
          </a:ln>
        </p:spPr>
      </p:sp>
      <p:sp>
        <p:nvSpPr>
          <p:cNvPr id="61" name="Line 26"/>
          <p:cNvSpPr/>
          <p:nvPr/>
        </p:nvSpPr>
        <p:spPr>
          <a:xfrm flipV="1">
            <a:off x="1704975" y="2057400"/>
            <a:ext cx="2838450" cy="1219200"/>
          </a:xfrm>
          <a:prstGeom prst="line">
            <a:avLst/>
          </a:prstGeom>
          <a:ln w="38160">
            <a:solidFill>
              <a:schemeClr val="tx2">
                <a:lumMod val="25000"/>
              </a:schemeClr>
            </a:solidFill>
            <a:round/>
          </a:ln>
        </p:spPr>
      </p:sp>
      <p:sp>
        <p:nvSpPr>
          <p:cNvPr id="2" name="Title 1"/>
          <p:cNvSpPr>
            <a:spLocks noGrp="1"/>
          </p:cNvSpPr>
          <p:nvPr>
            <p:ph type="title"/>
          </p:nvPr>
        </p:nvSpPr>
        <p:spPr/>
        <p:txBody>
          <a:bodyPr>
            <a:normAutofit/>
          </a:bodyPr>
          <a:lstStyle/>
          <a:p>
            <a:r>
              <a:rPr lang="en-US" dirty="0"/>
              <a:t>Machine Learning Mapping to Linear Algebra</a:t>
            </a:r>
          </a:p>
        </p:txBody>
      </p:sp>
      <p:sp>
        <p:nvSpPr>
          <p:cNvPr id="3" name="Right Arrow 2"/>
          <p:cNvSpPr/>
          <p:nvPr/>
        </p:nvSpPr>
        <p:spPr>
          <a:xfrm>
            <a:off x="1219200" y="4362940"/>
            <a:ext cx="6486525" cy="171450"/>
          </a:xfrm>
          <a:prstGeom prst="rightArrow">
            <a:avLst/>
          </a:prstGeom>
          <a:gradFill flip="none" rotWithShape="1">
            <a:gsLst>
              <a:gs pos="0">
                <a:srgbClr val="3366FF"/>
              </a:gs>
              <a:gs pos="100000">
                <a:srgbClr val="800000"/>
              </a:gs>
              <a:gs pos="68000">
                <a:schemeClr val="accent2">
                  <a:lumMod val="75000"/>
                </a:schemeClr>
              </a:gs>
              <a:gs pos="37000">
                <a:schemeClr val="accent3">
                  <a:lumMod val="7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0" name="CustomShape 8"/>
          <p:cNvSpPr/>
          <p:nvPr/>
        </p:nvSpPr>
        <p:spPr>
          <a:xfrm>
            <a:off x="6594495" y="931770"/>
            <a:ext cx="1168380" cy="1112400"/>
          </a:xfrm>
          <a:prstGeom prst="rect">
            <a:avLst/>
          </a:prstGeom>
          <a:solidFill>
            <a:schemeClr val="accent6">
              <a:lumMod val="40000"/>
              <a:lumOff val="60000"/>
            </a:schemeClr>
          </a:solidFill>
          <a:ln w="9360">
            <a:solidFill>
              <a:srgbClr val="FAC090"/>
            </a:solidFill>
            <a:round/>
          </a:ln>
        </p:spPr>
        <p:txBody>
          <a:bodyPr lIns="67500" tIns="33750" rIns="67500" bIns="33750" anchor="ctr"/>
          <a:lstStyle/>
          <a:p>
            <a:pPr algn="ctr">
              <a:lnSpc>
                <a:spcPct val="100000"/>
              </a:lnSpc>
            </a:pPr>
            <a:r>
              <a:rPr lang="en-US" sz="1050" dirty="0">
                <a:latin typeface="Calibri"/>
                <a:ea typeface="DejaVu Sans"/>
              </a:rPr>
              <a:t>Deep Learning (Convolutional Neural Nets)</a:t>
            </a:r>
            <a:endParaRPr sz="1050" dirty="0"/>
          </a:p>
        </p:txBody>
      </p:sp>
      <p:sp>
        <p:nvSpPr>
          <p:cNvPr id="31" name="CustomShape 1"/>
          <p:cNvSpPr/>
          <p:nvPr/>
        </p:nvSpPr>
        <p:spPr>
          <a:xfrm>
            <a:off x="6239505" y="3283665"/>
            <a:ext cx="961395"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Sparse - Dense Matrix Product</a:t>
            </a:r>
            <a:endParaRPr sz="1050" dirty="0"/>
          </a:p>
          <a:p>
            <a:pPr algn="ctr">
              <a:lnSpc>
                <a:spcPct val="100000"/>
              </a:lnSpc>
            </a:pPr>
            <a:r>
              <a:rPr lang="en-US" sz="1050" dirty="0">
                <a:solidFill>
                  <a:srgbClr val="FFFFFF"/>
                </a:solidFill>
                <a:latin typeface="Calibri"/>
                <a:ea typeface="DejaVu Sans"/>
              </a:rPr>
              <a:t>(SpDM</a:t>
            </a:r>
            <a:r>
              <a:rPr lang="en-US" sz="1050" baseline="30000" dirty="0">
                <a:solidFill>
                  <a:srgbClr val="FFFFFF"/>
                </a:solidFill>
                <a:latin typeface="Calibri"/>
                <a:ea typeface="DejaVu Sans"/>
              </a:rPr>
              <a:t>3</a:t>
            </a:r>
            <a:r>
              <a:rPr lang="en-US" sz="1050" dirty="0">
                <a:solidFill>
                  <a:srgbClr val="FFFFFF"/>
                </a:solidFill>
                <a:latin typeface="Calibri"/>
                <a:ea typeface="DejaVu Sans"/>
              </a:rPr>
              <a:t>)</a:t>
            </a:r>
            <a:endParaRPr sz="1050" dirty="0"/>
          </a:p>
        </p:txBody>
      </p:sp>
      <p:sp>
        <p:nvSpPr>
          <p:cNvPr id="32" name="CustomShape 1"/>
          <p:cNvSpPr/>
          <p:nvPr/>
        </p:nvSpPr>
        <p:spPr>
          <a:xfrm>
            <a:off x="7230105" y="3274140"/>
            <a:ext cx="742320" cy="1069260"/>
          </a:xfrm>
          <a:prstGeom prst="rect">
            <a:avLst/>
          </a:prstGeom>
          <a:gradFill>
            <a:gsLst>
              <a:gs pos="0">
                <a:srgbClr val="2E5F99"/>
              </a:gs>
              <a:gs pos="100000">
                <a:srgbClr val="3C7AC7"/>
              </a:gs>
            </a:gsLst>
            <a:lin ang="16200000"/>
          </a:gradFill>
          <a:ln w="9360">
            <a:solidFill>
              <a:srgbClr val="4A7EBB"/>
            </a:solidFill>
            <a:round/>
          </a:ln>
        </p:spPr>
        <p:txBody>
          <a:bodyPr lIns="67500" tIns="33750" rIns="67500" bIns="33750" anchor="ctr"/>
          <a:lstStyle/>
          <a:p>
            <a:pPr algn="ctr">
              <a:lnSpc>
                <a:spcPct val="100000"/>
              </a:lnSpc>
            </a:pPr>
            <a:r>
              <a:rPr lang="en-US" sz="1050" dirty="0">
                <a:solidFill>
                  <a:srgbClr val="FFFFFF"/>
                </a:solidFill>
                <a:latin typeface="Calibri"/>
                <a:ea typeface="DejaVu Sans"/>
              </a:rPr>
              <a:t>Dense Matrix Matrix (BLAS3)</a:t>
            </a:r>
            <a:endParaRPr sz="1050" dirty="0"/>
          </a:p>
        </p:txBody>
      </p:sp>
      <p:sp>
        <p:nvSpPr>
          <p:cNvPr id="33" name="Line 20"/>
          <p:cNvSpPr/>
          <p:nvPr/>
        </p:nvSpPr>
        <p:spPr>
          <a:xfrm flipV="1">
            <a:off x="5810250" y="2057402"/>
            <a:ext cx="1409700" cy="1228725"/>
          </a:xfrm>
          <a:prstGeom prst="line">
            <a:avLst/>
          </a:prstGeom>
          <a:ln w="38160">
            <a:solidFill>
              <a:schemeClr val="accent5">
                <a:lumMod val="75000"/>
              </a:schemeClr>
            </a:solidFill>
            <a:round/>
          </a:ln>
        </p:spPr>
      </p:sp>
      <p:sp>
        <p:nvSpPr>
          <p:cNvPr id="34" name="Line 20"/>
          <p:cNvSpPr/>
          <p:nvPr/>
        </p:nvSpPr>
        <p:spPr>
          <a:xfrm flipH="1" flipV="1">
            <a:off x="7219950" y="2057402"/>
            <a:ext cx="371475" cy="1228725"/>
          </a:xfrm>
          <a:prstGeom prst="line">
            <a:avLst/>
          </a:prstGeom>
          <a:ln w="38160">
            <a:solidFill>
              <a:schemeClr val="accent5">
                <a:lumMod val="75000"/>
              </a:schemeClr>
            </a:solidFill>
            <a:round/>
          </a:ln>
        </p:spPr>
      </p:sp>
      <p:sp>
        <p:nvSpPr>
          <p:cNvPr id="35" name="Rectangle 34"/>
          <p:cNvSpPr/>
          <p:nvPr/>
        </p:nvSpPr>
        <p:spPr>
          <a:xfrm>
            <a:off x="1347132" y="4734647"/>
            <a:ext cx="4544736" cy="276999"/>
          </a:xfrm>
          <a:prstGeom prst="rect">
            <a:avLst/>
          </a:prstGeom>
        </p:spPr>
        <p:txBody>
          <a:bodyPr wrap="square">
            <a:spAutoFit/>
          </a:bodyPr>
          <a:lstStyle/>
          <a:p>
            <a:r>
              <a:rPr lang="en-US" sz="1200" dirty="0" err="1">
                <a:solidFill>
                  <a:schemeClr val="bg1"/>
                </a:solidFill>
              </a:rPr>
              <a:t>Aydin</a:t>
            </a:r>
            <a:r>
              <a:rPr lang="en-US" sz="1200" dirty="0">
                <a:solidFill>
                  <a:schemeClr val="bg1"/>
                </a:solidFill>
              </a:rPr>
              <a:t> </a:t>
            </a:r>
            <a:r>
              <a:rPr lang="en-US" sz="1200" dirty="0" err="1">
                <a:solidFill>
                  <a:schemeClr val="bg1"/>
                </a:solidFill>
              </a:rPr>
              <a:t>Buluc</a:t>
            </a:r>
            <a:r>
              <a:rPr lang="en-US" sz="1200" dirty="0">
                <a:solidFill>
                  <a:schemeClr val="bg1"/>
                </a:solidFill>
              </a:rPr>
              <a:t>, Sang Oh, John Gilbert, Kathy Yelick</a:t>
            </a:r>
          </a:p>
        </p:txBody>
      </p:sp>
    </p:spTree>
    <p:extLst>
      <p:ext uri="{BB962C8B-B14F-4D97-AF65-F5344CB8AC3E}">
        <p14:creationId xmlns:p14="http://schemas.microsoft.com/office/powerpoint/2010/main" val="3750451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B0E39D-FD23-E4C6-2EAF-DCC53D4143A8}"/>
              </a:ext>
            </a:extLst>
          </p:cNvPr>
          <p:cNvPicPr>
            <a:picLocks noChangeAspect="1"/>
          </p:cNvPicPr>
          <p:nvPr/>
        </p:nvPicPr>
        <p:blipFill>
          <a:blip r:embed="rId2"/>
          <a:stretch>
            <a:fillRect/>
          </a:stretch>
        </p:blipFill>
        <p:spPr>
          <a:xfrm>
            <a:off x="385609" y="975700"/>
            <a:ext cx="4274513" cy="3297720"/>
          </a:xfrm>
          <a:prstGeom prst="rect">
            <a:avLst/>
          </a:prstGeom>
        </p:spPr>
      </p:pic>
      <p:sp>
        <p:nvSpPr>
          <p:cNvPr id="5" name="Title 4">
            <a:extLst>
              <a:ext uri="{FF2B5EF4-FFF2-40B4-BE49-F238E27FC236}">
                <a16:creationId xmlns:a16="http://schemas.microsoft.com/office/drawing/2014/main" id="{1654889B-38FB-1940-8983-AA07BBF97C60}"/>
              </a:ext>
            </a:extLst>
          </p:cNvPr>
          <p:cNvSpPr>
            <a:spLocks noGrp="1"/>
          </p:cNvSpPr>
          <p:nvPr>
            <p:ph type="title"/>
          </p:nvPr>
        </p:nvSpPr>
        <p:spPr>
          <a:ln>
            <a:noFill/>
          </a:ln>
        </p:spPr>
        <p:txBody>
          <a:bodyPr/>
          <a:lstStyle/>
          <a:p>
            <a:r>
              <a:rPr lang="en-US" dirty="0" err="1"/>
              <a:t>MetaHipMer</a:t>
            </a:r>
            <a:r>
              <a:rPr lang="en-US" dirty="0"/>
              <a:t>: De Novo </a:t>
            </a:r>
            <a:r>
              <a:rPr lang="en-US" dirty="0">
                <a:solidFill>
                  <a:schemeClr val="tx2">
                    <a:lumMod val="90000"/>
                  </a:schemeClr>
                </a:solidFill>
              </a:rPr>
              <a:t>Meta</a:t>
            </a:r>
            <a:r>
              <a:rPr lang="en-US" dirty="0"/>
              <a:t>genome Assembler</a:t>
            </a:r>
          </a:p>
        </p:txBody>
      </p:sp>
      <p:pic>
        <p:nvPicPr>
          <p:cNvPr id="3" name="Picture 2">
            <a:extLst>
              <a:ext uri="{FF2B5EF4-FFF2-40B4-BE49-F238E27FC236}">
                <a16:creationId xmlns:a16="http://schemas.microsoft.com/office/drawing/2014/main" id="{CAA78C7A-CCA7-AD2D-45A6-62EC2279AFE2}"/>
              </a:ext>
            </a:extLst>
          </p:cNvPr>
          <p:cNvPicPr>
            <a:picLocks noChangeAspect="1"/>
          </p:cNvPicPr>
          <p:nvPr/>
        </p:nvPicPr>
        <p:blipFill>
          <a:blip r:embed="rId3"/>
          <a:stretch>
            <a:fillRect/>
          </a:stretch>
        </p:blipFill>
        <p:spPr>
          <a:xfrm>
            <a:off x="4648747" y="1101012"/>
            <a:ext cx="3631676" cy="2425960"/>
          </a:xfrm>
          <a:prstGeom prst="rect">
            <a:avLst/>
          </a:prstGeom>
        </p:spPr>
      </p:pic>
      <p:pic>
        <p:nvPicPr>
          <p:cNvPr id="4" name="Picture 3">
            <a:extLst>
              <a:ext uri="{FF2B5EF4-FFF2-40B4-BE49-F238E27FC236}">
                <a16:creationId xmlns:a16="http://schemas.microsoft.com/office/drawing/2014/main" id="{3B4C5B43-57C5-0D9C-2C74-877878499C51}"/>
              </a:ext>
            </a:extLst>
          </p:cNvPr>
          <p:cNvPicPr>
            <a:picLocks noChangeAspect="1"/>
          </p:cNvPicPr>
          <p:nvPr/>
        </p:nvPicPr>
        <p:blipFill>
          <a:blip r:embed="rId3">
            <a:duotone>
              <a:prstClr val="black"/>
              <a:schemeClr val="accent2">
                <a:tint val="45000"/>
                <a:satMod val="400000"/>
              </a:schemeClr>
            </a:duotone>
          </a:blip>
          <a:stretch>
            <a:fillRect/>
          </a:stretch>
        </p:blipFill>
        <p:spPr>
          <a:xfrm>
            <a:off x="4801147" y="1253412"/>
            <a:ext cx="3631676" cy="2425960"/>
          </a:xfrm>
          <a:prstGeom prst="rect">
            <a:avLst/>
          </a:prstGeom>
        </p:spPr>
      </p:pic>
      <p:pic>
        <p:nvPicPr>
          <p:cNvPr id="6" name="Picture 5">
            <a:extLst>
              <a:ext uri="{FF2B5EF4-FFF2-40B4-BE49-F238E27FC236}">
                <a16:creationId xmlns:a16="http://schemas.microsoft.com/office/drawing/2014/main" id="{F234EF7A-239B-AD19-B22B-B740C6A4F9E2}"/>
              </a:ext>
            </a:extLst>
          </p:cNvPr>
          <p:cNvPicPr>
            <a:picLocks noChangeAspect="1"/>
          </p:cNvPicPr>
          <p:nvPr/>
        </p:nvPicPr>
        <p:blipFill>
          <a:blip r:embed="rId3">
            <a:duotone>
              <a:schemeClr val="accent4">
                <a:shade val="45000"/>
                <a:satMod val="135000"/>
              </a:schemeClr>
              <a:prstClr val="white"/>
            </a:duotone>
          </a:blip>
          <a:stretch>
            <a:fillRect/>
          </a:stretch>
        </p:blipFill>
        <p:spPr>
          <a:xfrm>
            <a:off x="4953547" y="1405812"/>
            <a:ext cx="3631676" cy="2425960"/>
          </a:xfrm>
          <a:prstGeom prst="rect">
            <a:avLst/>
          </a:prstGeom>
        </p:spPr>
      </p:pic>
      <p:pic>
        <p:nvPicPr>
          <p:cNvPr id="7" name="Picture 6">
            <a:extLst>
              <a:ext uri="{FF2B5EF4-FFF2-40B4-BE49-F238E27FC236}">
                <a16:creationId xmlns:a16="http://schemas.microsoft.com/office/drawing/2014/main" id="{4BDEAD53-E71F-89F1-845A-4970C123E5DA}"/>
              </a:ext>
            </a:extLst>
          </p:cNvPr>
          <p:cNvPicPr>
            <a:picLocks noChangeAspect="1"/>
          </p:cNvPicPr>
          <p:nvPr/>
        </p:nvPicPr>
        <p:blipFill>
          <a:blip r:embed="rId3">
            <a:duotone>
              <a:prstClr val="black"/>
              <a:schemeClr val="tx2">
                <a:tint val="45000"/>
                <a:satMod val="400000"/>
              </a:schemeClr>
            </a:duotone>
          </a:blip>
          <a:stretch>
            <a:fillRect/>
          </a:stretch>
        </p:blipFill>
        <p:spPr>
          <a:xfrm>
            <a:off x="5105947" y="1558212"/>
            <a:ext cx="3631676" cy="2425960"/>
          </a:xfrm>
          <a:prstGeom prst="rect">
            <a:avLst/>
          </a:prstGeom>
        </p:spPr>
      </p:pic>
      <p:pic>
        <p:nvPicPr>
          <p:cNvPr id="8" name="Picture 7">
            <a:extLst>
              <a:ext uri="{FF2B5EF4-FFF2-40B4-BE49-F238E27FC236}">
                <a16:creationId xmlns:a16="http://schemas.microsoft.com/office/drawing/2014/main" id="{6714E4CE-2BDA-5EC2-33F0-20C390F48819}"/>
              </a:ext>
            </a:extLst>
          </p:cNvPr>
          <p:cNvPicPr>
            <a:picLocks noChangeAspect="1"/>
          </p:cNvPicPr>
          <p:nvPr/>
        </p:nvPicPr>
        <p:blipFill>
          <a:blip r:embed="rId3">
            <a:duotone>
              <a:prstClr val="black"/>
              <a:schemeClr val="accent5">
                <a:tint val="45000"/>
                <a:satMod val="400000"/>
              </a:schemeClr>
            </a:duotone>
          </a:blip>
          <a:stretch>
            <a:fillRect/>
          </a:stretch>
        </p:blipFill>
        <p:spPr>
          <a:xfrm>
            <a:off x="5258347" y="1710612"/>
            <a:ext cx="3631676" cy="2425960"/>
          </a:xfrm>
          <a:prstGeom prst="rect">
            <a:avLst/>
          </a:prstGeom>
        </p:spPr>
      </p:pic>
      <p:pic>
        <p:nvPicPr>
          <p:cNvPr id="9" name="Picture 8">
            <a:extLst>
              <a:ext uri="{FF2B5EF4-FFF2-40B4-BE49-F238E27FC236}">
                <a16:creationId xmlns:a16="http://schemas.microsoft.com/office/drawing/2014/main" id="{05CB460C-940B-BD87-6D79-2720F7D84EB4}"/>
              </a:ext>
            </a:extLst>
          </p:cNvPr>
          <p:cNvPicPr>
            <a:picLocks noChangeAspect="1"/>
          </p:cNvPicPr>
          <p:nvPr/>
        </p:nvPicPr>
        <p:blipFill>
          <a:blip r:embed="rId3"/>
          <a:stretch>
            <a:fillRect/>
          </a:stretch>
        </p:blipFill>
        <p:spPr>
          <a:xfrm>
            <a:off x="5410747" y="1863012"/>
            <a:ext cx="3631676" cy="2425960"/>
          </a:xfrm>
          <a:prstGeom prst="rect">
            <a:avLst/>
          </a:prstGeom>
        </p:spPr>
      </p:pic>
      <p:cxnSp>
        <p:nvCxnSpPr>
          <p:cNvPr id="12" name="Straight Connector 11">
            <a:extLst>
              <a:ext uri="{FF2B5EF4-FFF2-40B4-BE49-F238E27FC236}">
                <a16:creationId xmlns:a16="http://schemas.microsoft.com/office/drawing/2014/main" id="{1A4F1E27-720F-DB92-D58E-1B75B149636D}"/>
              </a:ext>
            </a:extLst>
          </p:cNvPr>
          <p:cNvCxnSpPr/>
          <p:nvPr/>
        </p:nvCxnSpPr>
        <p:spPr>
          <a:xfrm>
            <a:off x="725864" y="1405812"/>
            <a:ext cx="3516198" cy="25783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4BD484-D3B6-F8FF-6978-B6A3E529635F}"/>
              </a:ext>
            </a:extLst>
          </p:cNvPr>
          <p:cNvCxnSpPr>
            <a:cxnSpLocks/>
          </p:cNvCxnSpPr>
          <p:nvPr/>
        </p:nvCxnSpPr>
        <p:spPr>
          <a:xfrm flipV="1">
            <a:off x="711177" y="1405812"/>
            <a:ext cx="3491745" cy="24259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87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 Messages</a:t>
            </a:r>
          </a:p>
        </p:txBody>
      </p:sp>
      <p:sp>
        <p:nvSpPr>
          <p:cNvPr id="3" name="Content Placeholder 2"/>
          <p:cNvSpPr>
            <a:spLocks noGrp="1"/>
          </p:cNvSpPr>
          <p:nvPr>
            <p:ph idx="1"/>
          </p:nvPr>
        </p:nvSpPr>
        <p:spPr>
          <a:xfrm>
            <a:off x="708409" y="722707"/>
            <a:ext cx="8435591" cy="4000500"/>
          </a:xfrm>
        </p:spPr>
        <p:txBody>
          <a:bodyPr>
            <a:noAutofit/>
          </a:bodyPr>
          <a:lstStyle/>
          <a:p>
            <a:pPr>
              <a:spcBef>
                <a:spcPts val="0"/>
              </a:spcBef>
            </a:pPr>
            <a:r>
              <a:rPr lang="en-US" sz="2400" dirty="0"/>
              <a:t>Science</a:t>
            </a:r>
          </a:p>
          <a:p>
            <a:pPr lvl="1">
              <a:spcBef>
                <a:spcPts val="0"/>
              </a:spcBef>
            </a:pPr>
            <a:r>
              <a:rPr lang="en-US" sz="2000" dirty="0"/>
              <a:t>More data, more compute </a:t>
            </a:r>
            <a:r>
              <a:rPr lang="en-US" sz="2000" dirty="0">
                <a:sym typeface="Wingdings" pitchFamily="2" charset="2"/>
              </a:rPr>
              <a:t> </a:t>
            </a:r>
            <a:r>
              <a:rPr lang="en-US" sz="2000" dirty="0"/>
              <a:t> more insights</a:t>
            </a:r>
          </a:p>
          <a:p>
            <a:pPr lvl="1">
              <a:spcBef>
                <a:spcPts val="0"/>
              </a:spcBef>
            </a:pPr>
            <a:r>
              <a:rPr lang="en-US" sz="2000" dirty="0"/>
              <a:t>Previously impossible computations (only shared memory)</a:t>
            </a:r>
          </a:p>
          <a:p>
            <a:pPr lvl="1">
              <a:spcBef>
                <a:spcPts val="0"/>
              </a:spcBef>
            </a:pPr>
            <a:r>
              <a:rPr lang="en-US" sz="2000" dirty="0"/>
              <a:t>First ever assemblies, new species, new functional protein families</a:t>
            </a:r>
          </a:p>
          <a:p>
            <a:pPr lvl="1">
              <a:spcBef>
                <a:spcPts val="0"/>
              </a:spcBef>
            </a:pPr>
            <a:r>
              <a:rPr lang="en-US" sz="2000" dirty="0"/>
              <a:t>New DOE facility capability (JGI)</a:t>
            </a:r>
            <a:endParaRPr lang="en-US" dirty="0"/>
          </a:p>
          <a:p>
            <a:pPr>
              <a:spcBef>
                <a:spcPts val="0"/>
              </a:spcBef>
            </a:pPr>
            <a:r>
              <a:rPr lang="en-US" sz="2400" dirty="0"/>
              <a:t>Programming models</a:t>
            </a:r>
          </a:p>
          <a:p>
            <a:pPr lvl="1">
              <a:spcBef>
                <a:spcPts val="0"/>
              </a:spcBef>
            </a:pPr>
            <a:r>
              <a:rPr lang="en-US" sz="2000" dirty="0"/>
              <a:t>Use of PGAS for irregular, asynchronous problems with GPUs</a:t>
            </a:r>
          </a:p>
          <a:p>
            <a:pPr lvl="1">
              <a:spcBef>
                <a:spcPts val="0"/>
              </a:spcBef>
            </a:pPr>
            <a:r>
              <a:rPr lang="en-US" sz="2000" dirty="0"/>
              <a:t>Sparse matrix abstraction</a:t>
            </a:r>
          </a:p>
          <a:p>
            <a:pPr>
              <a:spcBef>
                <a:spcPts val="0"/>
              </a:spcBef>
            </a:pPr>
            <a:r>
              <a:rPr lang="en-US" sz="2400" dirty="0"/>
              <a:t>Algorithms</a:t>
            </a:r>
          </a:p>
          <a:p>
            <a:pPr lvl="1">
              <a:spcBef>
                <a:spcPts val="0"/>
              </a:spcBef>
            </a:pPr>
            <a:r>
              <a:rPr lang="en-US" sz="2000" dirty="0"/>
              <a:t>Use memory to reduce data movement (volume)</a:t>
            </a:r>
          </a:p>
          <a:p>
            <a:pPr>
              <a:spcBef>
                <a:spcPts val="0"/>
              </a:spcBef>
            </a:pPr>
            <a:r>
              <a:rPr lang="en-US" sz="2400" dirty="0"/>
              <a:t>Hardware</a:t>
            </a:r>
          </a:p>
          <a:p>
            <a:pPr lvl="1">
              <a:spcBef>
                <a:spcPts val="0"/>
              </a:spcBef>
            </a:pPr>
            <a:r>
              <a:rPr lang="en-US" sz="2000" dirty="0"/>
              <a:t>Use of accelerators, but need to integrate communication</a:t>
            </a:r>
          </a:p>
        </p:txBody>
      </p:sp>
    </p:spTree>
    <p:custDataLst>
      <p:tags r:id="rId1"/>
    </p:custDataLst>
    <p:extLst>
      <p:ext uri="{BB962C8B-B14F-4D97-AF65-F5344CB8AC3E}">
        <p14:creationId xmlns:p14="http://schemas.microsoft.com/office/powerpoint/2010/main" val="3052479701"/>
      </p:ext>
    </p:extLst>
  </p:cSld>
  <p:clrMapOvr>
    <a:masterClrMapping/>
  </p:clrMapOvr>
  <mc:AlternateContent xmlns:mc="http://schemas.openxmlformats.org/markup-compatibility/2006" xmlns:p14="http://schemas.microsoft.com/office/powerpoint/2010/main">
    <mc:Choice Requires="p14">
      <p:transition spd="slow" p14:dur="2000" advTm="121741"/>
    </mc:Choice>
    <mc:Fallback xmlns="">
      <p:transition spd="slow" advTm="121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66"/>
          <p:cNvSpPr/>
          <p:nvPr/>
        </p:nvSpPr>
        <p:spPr>
          <a:xfrm>
            <a:off x="0" y="4398845"/>
            <a:ext cx="9144000" cy="553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6"/>
          <p:cNvSpPr txBox="1">
            <a:spLocks noGrp="1"/>
          </p:cNvSpPr>
          <p:nvPr>
            <p:ph type="title"/>
          </p:nvPr>
        </p:nvSpPr>
        <p:spPr>
          <a:xfrm>
            <a:off x="457200" y="0"/>
            <a:ext cx="8229600" cy="66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 b="1"/>
              <a:t>The ExaBiome Team</a:t>
            </a:r>
            <a:endParaRPr b="1"/>
          </a:p>
        </p:txBody>
      </p:sp>
      <p:graphicFrame>
        <p:nvGraphicFramePr>
          <p:cNvPr id="304" name="Google Shape;304;p66"/>
          <p:cNvGraphicFramePr/>
          <p:nvPr>
            <p:extLst>
              <p:ext uri="{D42A27DB-BD31-4B8C-83A1-F6EECF244321}">
                <p14:modId xmlns:p14="http://schemas.microsoft.com/office/powerpoint/2010/main" val="102932855"/>
              </p:ext>
            </p:extLst>
          </p:nvPr>
        </p:nvGraphicFramePr>
        <p:xfrm>
          <a:off x="116550" y="761325"/>
          <a:ext cx="8865425" cy="4104055"/>
        </p:xfrm>
        <a:graphic>
          <a:graphicData uri="http://schemas.openxmlformats.org/drawingml/2006/table">
            <a:tbl>
              <a:tblPr>
                <a:noFill/>
              </a:tblPr>
              <a:tblGrid>
                <a:gridCol w="1060250">
                  <a:extLst>
                    <a:ext uri="{9D8B030D-6E8A-4147-A177-3AD203B41FA5}">
                      <a16:colId xmlns:a16="http://schemas.microsoft.com/office/drawing/2014/main" val="20000"/>
                    </a:ext>
                  </a:extLst>
                </a:gridCol>
                <a:gridCol w="954150">
                  <a:extLst>
                    <a:ext uri="{9D8B030D-6E8A-4147-A177-3AD203B41FA5}">
                      <a16:colId xmlns:a16="http://schemas.microsoft.com/office/drawing/2014/main" val="20001"/>
                    </a:ext>
                  </a:extLst>
                </a:gridCol>
                <a:gridCol w="1168850">
                  <a:extLst>
                    <a:ext uri="{9D8B030D-6E8A-4147-A177-3AD203B41FA5}">
                      <a16:colId xmlns:a16="http://schemas.microsoft.com/office/drawing/2014/main" val="20002"/>
                    </a:ext>
                  </a:extLst>
                </a:gridCol>
                <a:gridCol w="815000">
                  <a:extLst>
                    <a:ext uri="{9D8B030D-6E8A-4147-A177-3AD203B41FA5}">
                      <a16:colId xmlns:a16="http://schemas.microsoft.com/office/drawing/2014/main" val="20003"/>
                    </a:ext>
                  </a:extLst>
                </a:gridCol>
                <a:gridCol w="923550">
                  <a:extLst>
                    <a:ext uri="{9D8B030D-6E8A-4147-A177-3AD203B41FA5}">
                      <a16:colId xmlns:a16="http://schemas.microsoft.com/office/drawing/2014/main" val="20004"/>
                    </a:ext>
                  </a:extLst>
                </a:gridCol>
                <a:gridCol w="1033275">
                  <a:extLst>
                    <a:ext uri="{9D8B030D-6E8A-4147-A177-3AD203B41FA5}">
                      <a16:colId xmlns:a16="http://schemas.microsoft.com/office/drawing/2014/main" val="20005"/>
                    </a:ext>
                  </a:extLst>
                </a:gridCol>
                <a:gridCol w="941825">
                  <a:extLst>
                    <a:ext uri="{9D8B030D-6E8A-4147-A177-3AD203B41FA5}">
                      <a16:colId xmlns:a16="http://schemas.microsoft.com/office/drawing/2014/main" val="20006"/>
                    </a:ext>
                  </a:extLst>
                </a:gridCol>
                <a:gridCol w="1051550">
                  <a:extLst>
                    <a:ext uri="{9D8B030D-6E8A-4147-A177-3AD203B41FA5}">
                      <a16:colId xmlns:a16="http://schemas.microsoft.com/office/drawing/2014/main" val="20007"/>
                    </a:ext>
                  </a:extLst>
                </a:gridCol>
                <a:gridCol w="916975">
                  <a:extLst>
                    <a:ext uri="{9D8B030D-6E8A-4147-A177-3AD203B41FA5}">
                      <a16:colId xmlns:a16="http://schemas.microsoft.com/office/drawing/2014/main" val="20008"/>
                    </a:ext>
                  </a:extLst>
                </a:gridCol>
              </a:tblGrid>
              <a:tr h="84400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extLst>
                  <a:ext uri="{0D108BD9-81ED-4DB2-BD59-A6C34878D82A}">
                    <a16:rowId xmlns:a16="http://schemas.microsoft.com/office/drawing/2014/main" val="10000"/>
                  </a:ext>
                </a:extLst>
              </a:tr>
              <a:tr h="133000">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Muaaz Awan</a:t>
                      </a:r>
                      <a:endParaRPr sz="1000" u="none" strike="noStrike" cap="none">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Ariful Azad</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Nick Battacharya</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Aydin Buluc</a:t>
                      </a:r>
                      <a:endParaRPr sz="1000" u="none" strike="noStrike" cap="none">
                        <a:solidFill>
                          <a:schemeClr val="dk1"/>
                        </a:solidFill>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Patrick Chain</a:t>
                      </a:r>
                      <a:endParaRPr sz="1000" u="none" strike="noStrike" cap="none">
                        <a:solidFill>
                          <a:schemeClr val="dk1"/>
                        </a:solidFill>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Brandon Cook </a:t>
                      </a:r>
                      <a:endParaRPr sz="1000" u="none" strike="noStrike" cap="none">
                        <a:solidFill>
                          <a:schemeClr val="dk1"/>
                        </a:solidFill>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Alex Copeland</a:t>
                      </a:r>
                      <a:endParaRPr sz="1000" u="none" strike="noStrike" cap="none">
                        <a:solidFill>
                          <a:schemeClr val="dk1"/>
                        </a:solidFill>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Alicia Clum</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Rob Egan</a:t>
                      </a:r>
                      <a:endParaRPr sz="1000" u="none" strike="noStrike" cap="none"/>
                    </a:p>
                  </a:txBody>
                  <a:tcPr marL="45700" marR="0" marT="0" marB="0">
                    <a:solidFill>
                      <a:srgbClr val="FFFFFF"/>
                    </a:solidFill>
                  </a:tcPr>
                </a:tc>
                <a:extLst>
                  <a:ext uri="{0D108BD9-81ED-4DB2-BD59-A6C34878D82A}">
                    <a16:rowId xmlns:a16="http://schemas.microsoft.com/office/drawing/2014/main" val="10001"/>
                  </a:ext>
                </a:extLst>
              </a:tr>
              <a:tr h="817925">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extLst>
                  <a:ext uri="{0D108BD9-81ED-4DB2-BD59-A6C34878D82A}">
                    <a16:rowId xmlns:a16="http://schemas.microsoft.com/office/drawing/2014/main" val="10002"/>
                  </a:ext>
                </a:extLst>
              </a:tr>
              <a:tr h="1854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Marquita Ellis</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E. Georganas</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E. Goltsman</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Giulia Guidi</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Steve Hofmeyr</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Taufique Hussain</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t>Richard Lettich</a:t>
                      </a:r>
                      <a:endParaRPr sz="10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Nikos Kyrpides</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t>J.  Madson</a:t>
                      </a:r>
                      <a:endParaRPr sz="1000" u="none" strike="noStrike" cap="none"/>
                    </a:p>
                  </a:txBody>
                  <a:tcPr marL="45700" marR="0" marT="0" marB="0">
                    <a:solidFill>
                      <a:srgbClr val="FFFFFF"/>
                    </a:solidFill>
                  </a:tcPr>
                </a:tc>
                <a:extLst>
                  <a:ext uri="{0D108BD9-81ED-4DB2-BD59-A6C34878D82A}">
                    <a16:rowId xmlns:a16="http://schemas.microsoft.com/office/drawing/2014/main" val="10003"/>
                  </a:ext>
                </a:extLst>
              </a:tr>
              <a:tr h="82360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79750">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t>Hunter McCoy</a:t>
                      </a:r>
                      <a:endParaRPr sz="10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Russell Neches</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Israt Nisa</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Lenny Oliker</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P.  Pandey</a:t>
                      </a: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Robert Riley</a:t>
                      </a:r>
                      <a:endParaRPr sz="1000" u="none" strike="noStrike" cap="none">
                        <a:solidFill>
                          <a:schemeClr val="dk1"/>
                        </a:solidFill>
                      </a:endParaRPr>
                    </a:p>
                  </a:txBody>
                  <a:tcPr marL="45700" marR="0" marT="0" marB="0">
                    <a:lnB w="9525"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Dan Rokhsar</a:t>
                      </a:r>
                      <a:endParaRPr sz="1000" u="none" strike="noStrike" cap="none"/>
                    </a:p>
                  </a:txBody>
                  <a:tcPr marL="45700" marR="0" marT="0" marB="0">
                    <a:lnR w="12700" cap="flat" cmpd="sng" algn="ctr">
                      <a:solidFill>
                        <a:schemeClr val="tx1"/>
                      </a:solidFill>
                      <a:prstDash val="solid"/>
                      <a:round/>
                      <a:headEnd type="none" w="med" len="med"/>
                      <a:tailEnd type="none" w="med" len="med"/>
                    </a:lnR>
                    <a:lnB w="9525" cap="flat" cmpd="sng">
                      <a:solidFill>
                        <a:schemeClr val="dk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Gabriel Raulet</a:t>
                      </a:r>
                      <a:endParaRPr sz="1000" u="none" strike="noStrike" cap="none"/>
                    </a:p>
                  </a:txBody>
                  <a:tcPr marL="457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dirty="0" err="1">
                          <a:solidFill>
                            <a:schemeClr val="dk1"/>
                          </a:solidFill>
                        </a:rPr>
                        <a:t>Oguz</a:t>
                      </a:r>
                      <a:r>
                        <a:rPr lang="en" sz="1000" u="none" strike="noStrike" cap="none" dirty="0">
                          <a:solidFill>
                            <a:schemeClr val="dk1"/>
                          </a:solidFill>
                        </a:rPr>
                        <a:t> </a:t>
                      </a:r>
                      <a:r>
                        <a:rPr lang="en" sz="1000" u="none" strike="noStrike" cap="none" dirty="0" err="1">
                          <a:solidFill>
                            <a:schemeClr val="dk1"/>
                          </a:solidFill>
                        </a:rPr>
                        <a:t>Selvitopi</a:t>
                      </a:r>
                      <a:endParaRPr sz="1400" u="none" strike="noStrike" cap="none" dirty="0"/>
                    </a:p>
                  </a:txBody>
                  <a:tcPr marL="457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67225">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lnR w="9525" cap="flat" cmpd="sng">
                      <a:solidFill>
                        <a:schemeClr val="dk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txBody>
                  <a:tcPr marL="45700" marR="0" marT="0" marB="0">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lnL w="9525" cap="flat" cmpd="sng">
                      <a:solidFill>
                        <a:srgbClr val="000000">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dirty="0"/>
                    </a:p>
                  </a:txBody>
                  <a:tcPr marL="45700" marR="0" marT="0" marB="0">
                    <a:lnL w="9525" cap="flat" cmpd="sng">
                      <a:noFill/>
                      <a:prstDash val="solid"/>
                      <a:round/>
                      <a:headEnd type="none" w="sm" len="sm"/>
                      <a:tailEnd type="none" w="sm" len="sm"/>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dirty="0"/>
                    </a:p>
                  </a:txBody>
                  <a:tcPr marL="4570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0320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Migun Shakya</a:t>
                      </a:r>
                      <a:endParaRPr sz="10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Nick Swenson</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Andrew Tritt</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Kathy Yelick</a:t>
                      </a:r>
                      <a:endParaRPr sz="200" u="none" strike="noStrike" cap="none"/>
                    </a:p>
                  </a:txBody>
                  <a:tcPr marL="45700" marR="0" marT="0" marB="0">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Brett Youtsey</a:t>
                      </a:r>
                      <a:endParaRPr sz="200" u="none" strike="noStrike" cap="none"/>
                    </a:p>
                  </a:txBody>
                  <a:tcPr marL="45700" marR="0" marT="0" marB="0">
                    <a:lnR w="9525" cap="flat" cmpd="sng">
                      <a:solidFill>
                        <a:schemeClr val="dk1"/>
                      </a:solidFill>
                      <a:prstDash val="solid"/>
                      <a:round/>
                      <a:headEnd type="none" w="sm" len="sm"/>
                      <a:tailEnd type="none" w="sm" len="sm"/>
                    </a:ln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lnL w="9525" cap="flat" cmpd="sng">
                      <a:solidFill>
                        <a:srgbClr val="000000">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45700" marR="0" marT="0" marB="0">
                    <a:lnL w="9525" cap="flat" cmpd="sng">
                      <a:noFill/>
                      <a:prstDash val="solid"/>
                      <a:round/>
                      <a:headEnd type="none" w="sm" len="sm"/>
                      <a:tailEnd type="none" w="sm" len="sm"/>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dirty="0"/>
                    </a:p>
                  </a:txBody>
                  <a:tcPr marL="4570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pic>
        <p:nvPicPr>
          <p:cNvPr id="305" name="Google Shape;305;p66"/>
          <p:cNvPicPr preferRelativeResize="0"/>
          <p:nvPr/>
        </p:nvPicPr>
        <p:blipFill rotWithShape="1">
          <a:blip r:embed="rId3">
            <a:alphaModFix/>
          </a:blip>
          <a:srcRect/>
          <a:stretch/>
        </p:blipFill>
        <p:spPr>
          <a:xfrm>
            <a:off x="1346801" y="782363"/>
            <a:ext cx="605916" cy="822960"/>
          </a:xfrm>
          <a:prstGeom prst="rect">
            <a:avLst/>
          </a:prstGeom>
          <a:noFill/>
          <a:ln>
            <a:noFill/>
          </a:ln>
        </p:spPr>
      </p:pic>
      <p:pic>
        <p:nvPicPr>
          <p:cNvPr id="306" name="Google Shape;306;p66"/>
          <p:cNvPicPr preferRelativeResize="0"/>
          <p:nvPr/>
        </p:nvPicPr>
        <p:blipFill rotWithShape="1">
          <a:blip r:embed="rId4">
            <a:alphaModFix/>
          </a:blip>
          <a:srcRect/>
          <a:stretch/>
        </p:blipFill>
        <p:spPr>
          <a:xfrm>
            <a:off x="2455297" y="1778511"/>
            <a:ext cx="583250" cy="813669"/>
          </a:xfrm>
          <a:prstGeom prst="rect">
            <a:avLst/>
          </a:prstGeom>
          <a:noFill/>
          <a:ln>
            <a:noFill/>
          </a:ln>
        </p:spPr>
      </p:pic>
      <p:pic>
        <p:nvPicPr>
          <p:cNvPr id="307" name="Google Shape;307;p66"/>
          <p:cNvPicPr preferRelativeResize="0"/>
          <p:nvPr/>
        </p:nvPicPr>
        <p:blipFill rotWithShape="1">
          <a:blip r:embed="rId5">
            <a:alphaModFix/>
          </a:blip>
          <a:srcRect l="25188" r="33079" b="43974"/>
          <a:stretch/>
        </p:blipFill>
        <p:spPr>
          <a:xfrm>
            <a:off x="191209" y="3823105"/>
            <a:ext cx="661307" cy="822960"/>
          </a:xfrm>
          <a:prstGeom prst="rect">
            <a:avLst/>
          </a:prstGeom>
          <a:noFill/>
          <a:ln>
            <a:noFill/>
          </a:ln>
        </p:spPr>
      </p:pic>
      <p:pic>
        <p:nvPicPr>
          <p:cNvPr id="308" name="Google Shape;308;p66"/>
          <p:cNvPicPr preferRelativeResize="0"/>
          <p:nvPr/>
        </p:nvPicPr>
        <p:blipFill rotWithShape="1">
          <a:blip r:embed="rId6">
            <a:alphaModFix/>
          </a:blip>
          <a:srcRect l="9391" r="22650" b="1757"/>
          <a:stretch/>
        </p:blipFill>
        <p:spPr>
          <a:xfrm>
            <a:off x="368376" y="782365"/>
            <a:ext cx="660177" cy="822960"/>
          </a:xfrm>
          <a:prstGeom prst="rect">
            <a:avLst/>
          </a:prstGeom>
          <a:noFill/>
          <a:ln>
            <a:noFill/>
          </a:ln>
        </p:spPr>
      </p:pic>
      <p:pic>
        <p:nvPicPr>
          <p:cNvPr id="309" name="Google Shape;309;p66"/>
          <p:cNvPicPr preferRelativeResize="0"/>
          <p:nvPr/>
        </p:nvPicPr>
        <p:blipFill rotWithShape="1">
          <a:blip r:embed="rId7">
            <a:alphaModFix/>
          </a:blip>
          <a:srcRect l="9278" r="17606"/>
          <a:stretch/>
        </p:blipFill>
        <p:spPr>
          <a:xfrm>
            <a:off x="8210150" y="2811297"/>
            <a:ext cx="604825" cy="753952"/>
          </a:xfrm>
          <a:prstGeom prst="rect">
            <a:avLst/>
          </a:prstGeom>
          <a:noFill/>
          <a:ln>
            <a:noFill/>
          </a:ln>
        </p:spPr>
      </p:pic>
      <p:pic>
        <p:nvPicPr>
          <p:cNvPr id="310" name="Google Shape;310;p66"/>
          <p:cNvPicPr preferRelativeResize="0"/>
          <p:nvPr/>
        </p:nvPicPr>
        <p:blipFill rotWithShape="1">
          <a:blip r:embed="rId8">
            <a:alphaModFix/>
          </a:blip>
          <a:srcRect b="17681"/>
          <a:stretch/>
        </p:blipFill>
        <p:spPr>
          <a:xfrm>
            <a:off x="3334660" y="3856440"/>
            <a:ext cx="701820" cy="740474"/>
          </a:xfrm>
          <a:prstGeom prst="rect">
            <a:avLst/>
          </a:prstGeom>
          <a:noFill/>
          <a:ln w="9525" cap="flat" cmpd="sng">
            <a:solidFill>
              <a:schemeClr val="dk1"/>
            </a:solidFill>
            <a:prstDash val="solid"/>
            <a:round/>
            <a:headEnd type="none" w="sm" len="sm"/>
            <a:tailEnd type="none" w="sm" len="sm"/>
          </a:ln>
        </p:spPr>
      </p:pic>
      <p:pic>
        <p:nvPicPr>
          <p:cNvPr id="311" name="Google Shape;311;p66"/>
          <p:cNvPicPr preferRelativeResize="0"/>
          <p:nvPr/>
        </p:nvPicPr>
        <p:blipFill rotWithShape="1">
          <a:blip r:embed="rId9">
            <a:alphaModFix/>
          </a:blip>
          <a:srcRect/>
          <a:stretch/>
        </p:blipFill>
        <p:spPr>
          <a:xfrm>
            <a:off x="3474367" y="2780518"/>
            <a:ext cx="583263" cy="822960"/>
          </a:xfrm>
          <a:prstGeom prst="rect">
            <a:avLst/>
          </a:prstGeom>
          <a:noFill/>
          <a:ln>
            <a:noFill/>
          </a:ln>
        </p:spPr>
      </p:pic>
      <p:pic>
        <p:nvPicPr>
          <p:cNvPr id="312" name="Google Shape;312;p66"/>
          <p:cNvPicPr preferRelativeResize="0"/>
          <p:nvPr/>
        </p:nvPicPr>
        <p:blipFill rotWithShape="1">
          <a:blip r:embed="rId10">
            <a:alphaModFix/>
          </a:blip>
          <a:srcRect/>
          <a:stretch/>
        </p:blipFill>
        <p:spPr>
          <a:xfrm>
            <a:off x="3389664" y="776678"/>
            <a:ext cx="604826" cy="822960"/>
          </a:xfrm>
          <a:prstGeom prst="rect">
            <a:avLst/>
          </a:prstGeom>
          <a:noFill/>
          <a:ln>
            <a:noFill/>
          </a:ln>
        </p:spPr>
      </p:pic>
      <p:pic>
        <p:nvPicPr>
          <p:cNvPr id="313" name="Google Shape;313;p66"/>
          <p:cNvPicPr preferRelativeResize="0"/>
          <p:nvPr/>
        </p:nvPicPr>
        <p:blipFill rotWithShape="1">
          <a:blip r:embed="rId11">
            <a:alphaModFix/>
          </a:blip>
          <a:srcRect r="4942" b="8875"/>
          <a:stretch/>
        </p:blipFill>
        <p:spPr>
          <a:xfrm>
            <a:off x="6211187" y="2824801"/>
            <a:ext cx="627525" cy="740450"/>
          </a:xfrm>
          <a:prstGeom prst="rect">
            <a:avLst/>
          </a:prstGeom>
          <a:noFill/>
          <a:ln>
            <a:noFill/>
          </a:ln>
        </p:spPr>
      </p:pic>
      <p:pic>
        <p:nvPicPr>
          <p:cNvPr id="314" name="Google Shape;314;p66"/>
          <p:cNvPicPr preferRelativeResize="0"/>
          <p:nvPr/>
        </p:nvPicPr>
        <p:blipFill rotWithShape="1">
          <a:blip r:embed="rId12">
            <a:alphaModFix/>
          </a:blip>
          <a:srcRect r="10135"/>
          <a:stretch/>
        </p:blipFill>
        <p:spPr>
          <a:xfrm>
            <a:off x="4315500" y="1756466"/>
            <a:ext cx="661325" cy="829093"/>
          </a:xfrm>
          <a:prstGeom prst="rect">
            <a:avLst/>
          </a:prstGeom>
          <a:noFill/>
          <a:ln>
            <a:noFill/>
          </a:ln>
        </p:spPr>
      </p:pic>
      <p:pic>
        <p:nvPicPr>
          <p:cNvPr id="315" name="Google Shape;315;p66"/>
          <p:cNvPicPr preferRelativeResize="0"/>
          <p:nvPr/>
        </p:nvPicPr>
        <p:blipFill rotWithShape="1">
          <a:blip r:embed="rId13">
            <a:alphaModFix/>
          </a:blip>
          <a:srcRect/>
          <a:stretch/>
        </p:blipFill>
        <p:spPr>
          <a:xfrm>
            <a:off x="8157107" y="784948"/>
            <a:ext cx="627507" cy="822960"/>
          </a:xfrm>
          <a:prstGeom prst="rect">
            <a:avLst/>
          </a:prstGeom>
          <a:noFill/>
          <a:ln>
            <a:noFill/>
          </a:ln>
        </p:spPr>
      </p:pic>
      <p:pic>
        <p:nvPicPr>
          <p:cNvPr id="316" name="Google Shape;316;p66"/>
          <p:cNvPicPr preferRelativeResize="0"/>
          <p:nvPr/>
        </p:nvPicPr>
        <p:blipFill rotWithShape="1">
          <a:blip r:embed="rId14">
            <a:alphaModFix/>
          </a:blip>
          <a:srcRect/>
          <a:stretch/>
        </p:blipFill>
        <p:spPr>
          <a:xfrm>
            <a:off x="4337083" y="776696"/>
            <a:ext cx="661307" cy="822960"/>
          </a:xfrm>
          <a:prstGeom prst="rect">
            <a:avLst/>
          </a:prstGeom>
          <a:noFill/>
          <a:ln>
            <a:noFill/>
          </a:ln>
        </p:spPr>
      </p:pic>
      <p:pic>
        <p:nvPicPr>
          <p:cNvPr id="317" name="Google Shape;317;p66"/>
          <p:cNvPicPr preferRelativeResize="0"/>
          <p:nvPr/>
        </p:nvPicPr>
        <p:blipFill rotWithShape="1">
          <a:blip r:embed="rId15">
            <a:alphaModFix/>
          </a:blip>
          <a:srcRect/>
          <a:stretch/>
        </p:blipFill>
        <p:spPr>
          <a:xfrm>
            <a:off x="3389515" y="1780802"/>
            <a:ext cx="661307" cy="822960"/>
          </a:xfrm>
          <a:prstGeom prst="rect">
            <a:avLst/>
          </a:prstGeom>
          <a:noFill/>
          <a:ln>
            <a:noFill/>
          </a:ln>
        </p:spPr>
      </p:pic>
      <p:pic>
        <p:nvPicPr>
          <p:cNvPr id="318" name="Google Shape;318;p66"/>
          <p:cNvPicPr preferRelativeResize="0"/>
          <p:nvPr/>
        </p:nvPicPr>
        <p:blipFill rotWithShape="1">
          <a:blip r:embed="rId16">
            <a:alphaModFix/>
          </a:blip>
          <a:srcRect/>
          <a:stretch/>
        </p:blipFill>
        <p:spPr>
          <a:xfrm>
            <a:off x="2361400" y="3824606"/>
            <a:ext cx="627525" cy="780919"/>
          </a:xfrm>
          <a:prstGeom prst="rect">
            <a:avLst/>
          </a:prstGeom>
          <a:noFill/>
          <a:ln>
            <a:noFill/>
          </a:ln>
        </p:spPr>
      </p:pic>
      <p:pic>
        <p:nvPicPr>
          <p:cNvPr id="319" name="Google Shape;319;p66"/>
          <p:cNvPicPr preferRelativeResize="0"/>
          <p:nvPr/>
        </p:nvPicPr>
        <p:blipFill rotWithShape="1">
          <a:blip r:embed="rId17">
            <a:alphaModFix/>
          </a:blip>
          <a:srcRect/>
          <a:stretch/>
        </p:blipFill>
        <p:spPr>
          <a:xfrm>
            <a:off x="394168" y="1801823"/>
            <a:ext cx="627525" cy="780919"/>
          </a:xfrm>
          <a:prstGeom prst="rect">
            <a:avLst/>
          </a:prstGeom>
          <a:noFill/>
          <a:ln>
            <a:noFill/>
          </a:ln>
        </p:spPr>
      </p:pic>
      <p:pic>
        <p:nvPicPr>
          <p:cNvPr id="320" name="Google Shape;320;p66"/>
          <p:cNvPicPr preferRelativeResize="0"/>
          <p:nvPr/>
        </p:nvPicPr>
        <p:blipFill rotWithShape="1">
          <a:blip r:embed="rId18">
            <a:alphaModFix/>
          </a:blip>
          <a:srcRect l="7994" t="669" r="10678" b="-669"/>
          <a:stretch/>
        </p:blipFill>
        <p:spPr>
          <a:xfrm>
            <a:off x="5225626" y="760785"/>
            <a:ext cx="661307" cy="822960"/>
          </a:xfrm>
          <a:prstGeom prst="rect">
            <a:avLst/>
          </a:prstGeom>
          <a:noFill/>
          <a:ln>
            <a:noFill/>
          </a:ln>
        </p:spPr>
      </p:pic>
      <p:pic>
        <p:nvPicPr>
          <p:cNvPr id="321" name="Google Shape;321;p66"/>
          <p:cNvPicPr preferRelativeResize="0"/>
          <p:nvPr/>
        </p:nvPicPr>
        <p:blipFill rotWithShape="1">
          <a:blip r:embed="rId19">
            <a:alphaModFix/>
          </a:blip>
          <a:srcRect t="3578" b="18637"/>
          <a:stretch/>
        </p:blipFill>
        <p:spPr>
          <a:xfrm>
            <a:off x="8218275" y="1817901"/>
            <a:ext cx="583250" cy="725843"/>
          </a:xfrm>
          <a:prstGeom prst="rect">
            <a:avLst/>
          </a:prstGeom>
          <a:noFill/>
          <a:ln>
            <a:noFill/>
          </a:ln>
        </p:spPr>
      </p:pic>
      <p:pic>
        <p:nvPicPr>
          <p:cNvPr id="322" name="Google Shape;322;p66"/>
          <p:cNvPicPr preferRelativeResize="0"/>
          <p:nvPr/>
        </p:nvPicPr>
        <p:blipFill rotWithShape="1">
          <a:blip r:embed="rId20">
            <a:alphaModFix/>
          </a:blip>
          <a:srcRect l="29943" t="12863" r="29145" b="39681"/>
          <a:stretch/>
        </p:blipFill>
        <p:spPr>
          <a:xfrm>
            <a:off x="1440370" y="1780811"/>
            <a:ext cx="627525" cy="822950"/>
          </a:xfrm>
          <a:prstGeom prst="rect">
            <a:avLst/>
          </a:prstGeom>
          <a:noFill/>
          <a:ln>
            <a:noFill/>
          </a:ln>
        </p:spPr>
      </p:pic>
      <p:pic>
        <p:nvPicPr>
          <p:cNvPr id="323" name="Google Shape;323;p66"/>
          <p:cNvPicPr preferRelativeResize="0"/>
          <p:nvPr/>
        </p:nvPicPr>
        <p:blipFill rotWithShape="1">
          <a:blip r:embed="rId21">
            <a:alphaModFix/>
          </a:blip>
          <a:srcRect l="18253" t="17116" r="49097" b="41628"/>
          <a:stretch/>
        </p:blipFill>
        <p:spPr>
          <a:xfrm>
            <a:off x="7154946" y="778980"/>
            <a:ext cx="661307" cy="822960"/>
          </a:xfrm>
          <a:prstGeom prst="rect">
            <a:avLst/>
          </a:prstGeom>
          <a:noFill/>
          <a:ln>
            <a:noFill/>
          </a:ln>
        </p:spPr>
      </p:pic>
      <p:pic>
        <p:nvPicPr>
          <p:cNvPr id="324" name="Google Shape;324;p66"/>
          <p:cNvPicPr preferRelativeResize="0"/>
          <p:nvPr/>
        </p:nvPicPr>
        <p:blipFill rotWithShape="1">
          <a:blip r:embed="rId22">
            <a:alphaModFix/>
          </a:blip>
          <a:srcRect l="14674" t="8104" r="30873" b="34081"/>
          <a:stretch/>
        </p:blipFill>
        <p:spPr>
          <a:xfrm>
            <a:off x="2311577" y="781798"/>
            <a:ext cx="583250" cy="826765"/>
          </a:xfrm>
          <a:prstGeom prst="rect">
            <a:avLst/>
          </a:prstGeom>
          <a:noFill/>
          <a:ln>
            <a:noFill/>
          </a:ln>
        </p:spPr>
      </p:pic>
      <p:pic>
        <p:nvPicPr>
          <p:cNvPr id="325" name="Google Shape;325;p66"/>
          <p:cNvPicPr preferRelativeResize="0"/>
          <p:nvPr/>
        </p:nvPicPr>
        <p:blipFill rotWithShape="1">
          <a:blip r:embed="rId23">
            <a:alphaModFix/>
          </a:blip>
          <a:srcRect/>
          <a:stretch/>
        </p:blipFill>
        <p:spPr>
          <a:xfrm>
            <a:off x="2264488" y="2814731"/>
            <a:ext cx="737727" cy="813675"/>
          </a:xfrm>
          <a:prstGeom prst="rect">
            <a:avLst/>
          </a:prstGeom>
          <a:noFill/>
          <a:ln>
            <a:noFill/>
          </a:ln>
        </p:spPr>
      </p:pic>
      <p:pic>
        <p:nvPicPr>
          <p:cNvPr id="326" name="Google Shape;326;p66"/>
          <p:cNvPicPr preferRelativeResize="0"/>
          <p:nvPr/>
        </p:nvPicPr>
        <p:blipFill rotWithShape="1">
          <a:blip r:embed="rId24">
            <a:alphaModFix/>
          </a:blip>
          <a:srcRect/>
          <a:stretch/>
        </p:blipFill>
        <p:spPr>
          <a:xfrm>
            <a:off x="1369474" y="2813294"/>
            <a:ext cx="583250" cy="816553"/>
          </a:xfrm>
          <a:prstGeom prst="rect">
            <a:avLst/>
          </a:prstGeom>
          <a:noFill/>
          <a:ln>
            <a:noFill/>
          </a:ln>
        </p:spPr>
      </p:pic>
      <p:pic>
        <p:nvPicPr>
          <p:cNvPr id="327" name="Google Shape;327;p66"/>
          <p:cNvPicPr preferRelativeResize="0"/>
          <p:nvPr/>
        </p:nvPicPr>
        <p:blipFill rotWithShape="1">
          <a:blip r:embed="rId25">
            <a:alphaModFix/>
          </a:blip>
          <a:srcRect l="21838" t="7333" r="17966" b="19700"/>
          <a:stretch/>
        </p:blipFill>
        <p:spPr>
          <a:xfrm>
            <a:off x="4287615" y="2774184"/>
            <a:ext cx="668650" cy="810496"/>
          </a:xfrm>
          <a:prstGeom prst="rect">
            <a:avLst/>
          </a:prstGeom>
          <a:noFill/>
          <a:ln>
            <a:noFill/>
          </a:ln>
        </p:spPr>
      </p:pic>
      <p:pic>
        <p:nvPicPr>
          <p:cNvPr id="328" name="Google Shape;328;p66"/>
          <p:cNvPicPr preferRelativeResize="0"/>
          <p:nvPr/>
        </p:nvPicPr>
        <p:blipFill rotWithShape="1">
          <a:blip r:embed="rId26">
            <a:alphaModFix/>
          </a:blip>
          <a:srcRect/>
          <a:stretch/>
        </p:blipFill>
        <p:spPr>
          <a:xfrm>
            <a:off x="5186268" y="2810079"/>
            <a:ext cx="822975" cy="822975"/>
          </a:xfrm>
          <a:prstGeom prst="rect">
            <a:avLst/>
          </a:prstGeom>
          <a:noFill/>
          <a:ln>
            <a:noFill/>
          </a:ln>
        </p:spPr>
      </p:pic>
      <p:pic>
        <p:nvPicPr>
          <p:cNvPr id="329" name="Google Shape;329;p66"/>
          <p:cNvPicPr preferRelativeResize="0"/>
          <p:nvPr/>
        </p:nvPicPr>
        <p:blipFill rotWithShape="1">
          <a:blip r:embed="rId27">
            <a:alphaModFix/>
          </a:blip>
          <a:srcRect r="10362" b="17505"/>
          <a:stretch/>
        </p:blipFill>
        <p:spPr>
          <a:xfrm>
            <a:off x="6231049" y="734675"/>
            <a:ext cx="737725" cy="840225"/>
          </a:xfrm>
          <a:prstGeom prst="rect">
            <a:avLst/>
          </a:prstGeom>
          <a:noFill/>
          <a:ln>
            <a:noFill/>
          </a:ln>
        </p:spPr>
      </p:pic>
      <p:pic>
        <p:nvPicPr>
          <p:cNvPr id="330" name="Google Shape;330;p66"/>
          <p:cNvPicPr preferRelativeResize="0"/>
          <p:nvPr/>
        </p:nvPicPr>
        <p:blipFill rotWithShape="1">
          <a:blip r:embed="rId28">
            <a:alphaModFix/>
          </a:blip>
          <a:srcRect l="12516" r="15880" b="36454"/>
          <a:stretch/>
        </p:blipFill>
        <p:spPr>
          <a:xfrm>
            <a:off x="7132974" y="1774222"/>
            <a:ext cx="668650" cy="830718"/>
          </a:xfrm>
          <a:prstGeom prst="rect">
            <a:avLst/>
          </a:prstGeom>
          <a:noFill/>
          <a:ln>
            <a:noFill/>
          </a:ln>
        </p:spPr>
      </p:pic>
      <p:pic>
        <p:nvPicPr>
          <p:cNvPr id="331" name="Google Shape;331;p66"/>
          <p:cNvPicPr preferRelativeResize="0"/>
          <p:nvPr/>
        </p:nvPicPr>
        <p:blipFill rotWithShape="1">
          <a:blip r:embed="rId29">
            <a:alphaModFix/>
          </a:blip>
          <a:srcRect b="29561"/>
          <a:stretch/>
        </p:blipFill>
        <p:spPr>
          <a:xfrm>
            <a:off x="4220456" y="3773305"/>
            <a:ext cx="730424" cy="776831"/>
          </a:xfrm>
          <a:prstGeom prst="rect">
            <a:avLst/>
          </a:prstGeom>
          <a:noFill/>
          <a:ln>
            <a:noFill/>
          </a:ln>
        </p:spPr>
      </p:pic>
      <p:pic>
        <p:nvPicPr>
          <p:cNvPr id="332" name="Google Shape;332;p66"/>
          <p:cNvPicPr preferRelativeResize="0"/>
          <p:nvPr/>
        </p:nvPicPr>
        <p:blipFill rotWithShape="1">
          <a:blip r:embed="rId30">
            <a:alphaModFix/>
          </a:blip>
          <a:srcRect b="16246"/>
          <a:stretch/>
        </p:blipFill>
        <p:spPr>
          <a:xfrm>
            <a:off x="1293200" y="3839398"/>
            <a:ext cx="627525" cy="719550"/>
          </a:xfrm>
          <a:prstGeom prst="rect">
            <a:avLst/>
          </a:prstGeom>
          <a:noFill/>
          <a:ln>
            <a:noFill/>
          </a:ln>
        </p:spPr>
      </p:pic>
      <p:pic>
        <p:nvPicPr>
          <p:cNvPr id="334" name="Google Shape;334;p66"/>
          <p:cNvPicPr preferRelativeResize="0"/>
          <p:nvPr/>
        </p:nvPicPr>
        <p:blipFill rotWithShape="1">
          <a:blip r:embed="rId31">
            <a:alphaModFix/>
          </a:blip>
          <a:srcRect/>
          <a:stretch/>
        </p:blipFill>
        <p:spPr>
          <a:xfrm>
            <a:off x="5309542" y="3865035"/>
            <a:ext cx="540250" cy="411904"/>
          </a:xfrm>
          <a:prstGeom prst="rect">
            <a:avLst/>
          </a:prstGeom>
          <a:noFill/>
          <a:ln>
            <a:noFill/>
          </a:ln>
        </p:spPr>
      </p:pic>
      <p:pic>
        <p:nvPicPr>
          <p:cNvPr id="335" name="Google Shape;335;p66"/>
          <p:cNvPicPr preferRelativeResize="0"/>
          <p:nvPr/>
        </p:nvPicPr>
        <p:blipFill rotWithShape="1">
          <a:blip r:embed="rId32">
            <a:alphaModFix/>
          </a:blip>
          <a:srcRect/>
          <a:stretch/>
        </p:blipFill>
        <p:spPr>
          <a:xfrm>
            <a:off x="6399092" y="3857577"/>
            <a:ext cx="822975" cy="433142"/>
          </a:xfrm>
          <a:prstGeom prst="rect">
            <a:avLst/>
          </a:prstGeom>
          <a:noFill/>
          <a:ln>
            <a:noFill/>
          </a:ln>
        </p:spPr>
      </p:pic>
      <p:pic>
        <p:nvPicPr>
          <p:cNvPr id="336" name="Google Shape;336;p66"/>
          <p:cNvPicPr preferRelativeResize="0"/>
          <p:nvPr/>
        </p:nvPicPr>
        <p:blipFill rotWithShape="1">
          <a:blip r:embed="rId33">
            <a:alphaModFix/>
          </a:blip>
          <a:srcRect/>
          <a:stretch/>
        </p:blipFill>
        <p:spPr>
          <a:xfrm>
            <a:off x="5835844" y="4275610"/>
            <a:ext cx="822974" cy="476454"/>
          </a:xfrm>
          <a:prstGeom prst="rect">
            <a:avLst/>
          </a:prstGeom>
          <a:noFill/>
          <a:ln>
            <a:noFill/>
          </a:ln>
        </p:spPr>
      </p:pic>
      <p:pic>
        <p:nvPicPr>
          <p:cNvPr id="337" name="Google Shape;337;p66"/>
          <p:cNvPicPr preferRelativeResize="0"/>
          <p:nvPr/>
        </p:nvPicPr>
        <p:blipFill rotWithShape="1">
          <a:blip r:embed="rId34">
            <a:alphaModFix/>
          </a:blip>
          <a:srcRect l="3642" t="3681" r="3633" b="3596"/>
          <a:stretch/>
        </p:blipFill>
        <p:spPr>
          <a:xfrm>
            <a:off x="7792433" y="3876707"/>
            <a:ext cx="476400" cy="476400"/>
          </a:xfrm>
          <a:prstGeom prst="ellipse">
            <a:avLst/>
          </a:prstGeom>
          <a:noFill/>
          <a:ln>
            <a:noFill/>
          </a:ln>
        </p:spPr>
      </p:pic>
      <p:pic>
        <p:nvPicPr>
          <p:cNvPr id="338" name="Google Shape;338;p66"/>
          <p:cNvPicPr preferRelativeResize="0"/>
          <p:nvPr/>
        </p:nvPicPr>
        <p:blipFill rotWithShape="1">
          <a:blip r:embed="rId35">
            <a:alphaModFix/>
          </a:blip>
          <a:srcRect/>
          <a:stretch/>
        </p:blipFill>
        <p:spPr>
          <a:xfrm>
            <a:off x="7229066" y="4279192"/>
            <a:ext cx="476450" cy="476450"/>
          </a:xfrm>
          <a:prstGeom prst="rect">
            <a:avLst/>
          </a:prstGeom>
          <a:noFill/>
          <a:ln>
            <a:noFill/>
          </a:ln>
        </p:spPr>
      </p:pic>
      <p:pic>
        <p:nvPicPr>
          <p:cNvPr id="339" name="Google Shape;339;p66" descr="Cal Fencing Club"/>
          <p:cNvPicPr preferRelativeResize="0"/>
          <p:nvPr/>
        </p:nvPicPr>
        <p:blipFill rotWithShape="1">
          <a:blip r:embed="rId36">
            <a:alphaModFix/>
          </a:blip>
          <a:srcRect l="22829" t="10864" r="26951" b="32342"/>
          <a:stretch/>
        </p:blipFill>
        <p:spPr>
          <a:xfrm>
            <a:off x="313601" y="2796331"/>
            <a:ext cx="596347" cy="813202"/>
          </a:xfrm>
          <a:prstGeom prst="rect">
            <a:avLst/>
          </a:prstGeom>
          <a:noFill/>
          <a:ln>
            <a:noFill/>
          </a:ln>
        </p:spPr>
      </p:pic>
      <p:pic>
        <p:nvPicPr>
          <p:cNvPr id="340" name="Google Shape;340;p66"/>
          <p:cNvPicPr preferRelativeResize="0"/>
          <p:nvPr/>
        </p:nvPicPr>
        <p:blipFill rotWithShape="1">
          <a:blip r:embed="rId37">
            <a:alphaModFix/>
          </a:blip>
          <a:srcRect b="15166"/>
          <a:stretch/>
        </p:blipFill>
        <p:spPr>
          <a:xfrm>
            <a:off x="7167675" y="2847025"/>
            <a:ext cx="627525" cy="740474"/>
          </a:xfrm>
          <a:prstGeom prst="rect">
            <a:avLst/>
          </a:prstGeom>
          <a:noFill/>
          <a:ln>
            <a:noFill/>
          </a:ln>
        </p:spPr>
      </p:pic>
      <p:pic>
        <p:nvPicPr>
          <p:cNvPr id="341" name="Google Shape;341;p66"/>
          <p:cNvPicPr preferRelativeResize="0"/>
          <p:nvPr/>
        </p:nvPicPr>
        <p:blipFill rotWithShape="1">
          <a:blip r:embed="rId38">
            <a:alphaModFix/>
          </a:blip>
          <a:srcRect/>
          <a:stretch/>
        </p:blipFill>
        <p:spPr>
          <a:xfrm>
            <a:off x="5187410" y="1840363"/>
            <a:ext cx="737725" cy="737725"/>
          </a:xfrm>
          <a:prstGeom prst="rect">
            <a:avLst/>
          </a:prstGeom>
          <a:noFill/>
          <a:ln>
            <a:noFill/>
          </a:ln>
        </p:spPr>
      </p:pic>
      <p:pic>
        <p:nvPicPr>
          <p:cNvPr id="342" name="Google Shape;342;p66"/>
          <p:cNvPicPr preferRelativeResize="0"/>
          <p:nvPr/>
        </p:nvPicPr>
        <p:blipFill rotWithShape="1">
          <a:blip r:embed="rId39">
            <a:alphaModFix/>
          </a:blip>
          <a:srcRect/>
          <a:stretch/>
        </p:blipFill>
        <p:spPr>
          <a:xfrm>
            <a:off x="6230876" y="1840066"/>
            <a:ext cx="596350" cy="719572"/>
          </a:xfrm>
          <a:prstGeom prst="rect">
            <a:avLst/>
          </a:prstGeom>
          <a:noFill/>
          <a:ln>
            <a:noFill/>
          </a:ln>
        </p:spPr>
      </p:pic>
      <p:pic>
        <p:nvPicPr>
          <p:cNvPr id="343" name="Google Shape;343;p66"/>
          <p:cNvPicPr preferRelativeResize="0"/>
          <p:nvPr/>
        </p:nvPicPr>
        <p:blipFill rotWithShape="1">
          <a:blip r:embed="rId40">
            <a:alphaModFix/>
          </a:blip>
          <a:srcRect/>
          <a:stretch/>
        </p:blipFill>
        <p:spPr>
          <a:xfrm>
            <a:off x="8210150" y="4370425"/>
            <a:ext cx="476451" cy="4407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94987-7643-A244-B7F6-3EFC4AB65598}"/>
              </a:ext>
            </a:extLst>
          </p:cNvPr>
          <p:cNvSpPr>
            <a:spLocks noGrp="1"/>
          </p:cNvSpPr>
          <p:nvPr>
            <p:ph type="sldNum" sz="quarter" idx="10"/>
          </p:nvPr>
        </p:nvSpPr>
        <p:spPr/>
        <p:txBody>
          <a:bodyPr/>
          <a:lstStyle/>
          <a:p>
            <a:r>
              <a:rPr lang="en-US"/>
              <a:t>- </a:t>
            </a:r>
            <a:fld id="{D174BAF6-F8F2-EF4F-936C-8DF63288C82F}" type="slidenum">
              <a:rPr lang="en-US" smtClean="0"/>
              <a:pPr/>
              <a:t>72</a:t>
            </a:fld>
            <a:r>
              <a:rPr lang="en-US"/>
              <a:t> -</a:t>
            </a:r>
            <a:endParaRPr lang="en-US" dirty="0"/>
          </a:p>
        </p:txBody>
      </p:sp>
      <p:pic>
        <p:nvPicPr>
          <p:cNvPr id="3074" name="Picture 2" descr="DOE and NNSA celebrate Exascale Day | Department of Energy">
            <a:extLst>
              <a:ext uri="{FF2B5EF4-FFF2-40B4-BE49-F238E27FC236}">
                <a16:creationId xmlns:a16="http://schemas.microsoft.com/office/drawing/2014/main" id="{26748DCE-37A3-1A4B-881B-C8B637AA2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430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357153"/>
      </p:ext>
    </p:extLst>
  </p:cSld>
  <p:clrMapOvr>
    <a:masterClrMapping/>
  </p:clrMapOvr>
  <mc:AlternateContent xmlns:mc="http://schemas.openxmlformats.org/markup-compatibility/2006" xmlns:p14="http://schemas.microsoft.com/office/powerpoint/2010/main">
    <mc:Choice Requires="p14">
      <p:transition spd="slow" p14:dur="2000" advTm="14272"/>
    </mc:Choice>
    <mc:Fallback xmlns="">
      <p:transition spd="slow" advTm="142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1032" name="Picture 8">
            <a:extLst>
              <a:ext uri="{FF2B5EF4-FFF2-40B4-BE49-F238E27FC236}">
                <a16:creationId xmlns:a16="http://schemas.microsoft.com/office/drawing/2014/main" id="{4A976E54-2DEE-4E4E-A8BF-AFAE49ADF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0"/>
            <a:ext cx="9144000" cy="5146180"/>
          </a:xfrm>
          <a:prstGeom prst="rect">
            <a:avLst/>
          </a:prstGeom>
          <a:noFill/>
          <a:extLst>
            <a:ext uri="{909E8E84-426E-40DD-AFC4-6F175D3DCCD1}">
              <a14:hiddenFill xmlns:a14="http://schemas.microsoft.com/office/drawing/2010/main">
                <a:solidFill>
                  <a:srgbClr val="FFFFFF"/>
                </a:solidFill>
              </a14:hiddenFill>
            </a:ext>
          </a:extLst>
        </p:spPr>
      </p:pic>
      <p:sp>
        <p:nvSpPr>
          <p:cNvPr id="392" name="Google Shape;392;p53"/>
          <p:cNvSpPr txBox="1"/>
          <p:nvPr/>
        </p:nvSpPr>
        <p:spPr>
          <a:xfrm>
            <a:off x="0" y="-2680"/>
            <a:ext cx="9144000" cy="1363531"/>
          </a:xfrm>
          <a:prstGeom prst="rect">
            <a:avLst/>
          </a:prstGeom>
          <a:solidFill>
            <a:srgbClr val="404040">
              <a:alpha val="50980"/>
            </a:srgbClr>
          </a:solidFill>
          <a:ln>
            <a:noFill/>
          </a:ln>
        </p:spPr>
        <p:txBody>
          <a:bodyPr spcFirstLastPara="1" wrap="square" lIns="68575" tIns="68575" rIns="68575" bIns="68575" anchor="t" anchorCtr="0">
            <a:noAutofit/>
          </a:bodyPr>
          <a:lstStyle/>
          <a:p>
            <a:pPr algn="ctr"/>
            <a:r>
              <a:rPr lang="en-US" sz="3600" dirty="0">
                <a:solidFill>
                  <a:schemeClr val="bg1"/>
                </a:solidFill>
                <a:latin typeface="Calibri"/>
                <a:ea typeface="Calibri"/>
                <a:cs typeface="Calibri"/>
                <a:sym typeface="Calibri"/>
              </a:rPr>
              <a:t>What happens to microbes after a wildfire? (1.5Terabtyes - completed)</a:t>
            </a:r>
            <a:endParaRPr sz="3600" dirty="0">
              <a:solidFill>
                <a:schemeClr val="bg1"/>
              </a:solidFill>
              <a:latin typeface="Calibri"/>
              <a:ea typeface="Calibri"/>
              <a:cs typeface="Calibri"/>
              <a:sym typeface="Calibri"/>
            </a:endParaRPr>
          </a:p>
        </p:txBody>
      </p:sp>
      <p:pic>
        <p:nvPicPr>
          <p:cNvPr id="402" name="Google Shape;402;p53"/>
          <p:cNvPicPr preferRelativeResize="0"/>
          <p:nvPr/>
        </p:nvPicPr>
        <p:blipFill>
          <a:blip r:embed="rId4">
            <a:alphaModFix/>
          </a:blip>
          <a:stretch>
            <a:fillRect/>
          </a:stretch>
        </p:blipFill>
        <p:spPr>
          <a:xfrm>
            <a:off x="273320" y="4741682"/>
            <a:ext cx="537385" cy="340844"/>
          </a:xfrm>
          <a:prstGeom prst="rect">
            <a:avLst/>
          </a:prstGeom>
          <a:noFill/>
          <a:ln>
            <a:noFill/>
          </a:ln>
        </p:spPr>
      </p:pic>
      <p:pic>
        <p:nvPicPr>
          <p:cNvPr id="1030" name="Picture 6" descr="NERSC Logos">
            <a:extLst>
              <a:ext uri="{FF2B5EF4-FFF2-40B4-BE49-F238E27FC236}">
                <a16:creationId xmlns:a16="http://schemas.microsoft.com/office/drawing/2014/main" id="{F6C4D3AF-6D4F-F54E-88F2-4C33FD0F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92" y="4553122"/>
            <a:ext cx="1103116" cy="741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D0C160-DFD7-0EE3-E2AC-4A143F3DBF0C}"/>
              </a:ext>
            </a:extLst>
          </p:cNvPr>
          <p:cNvSpPr txBox="1"/>
          <p:nvPr/>
        </p:nvSpPr>
        <p:spPr>
          <a:xfrm>
            <a:off x="2936449" y="4741682"/>
            <a:ext cx="4647414" cy="307777"/>
          </a:xfrm>
          <a:prstGeom prst="rect">
            <a:avLst/>
          </a:prstGeom>
          <a:noFill/>
        </p:spPr>
        <p:txBody>
          <a:bodyPr wrap="square">
            <a:spAutoFit/>
          </a:bodyPr>
          <a:lstStyle/>
          <a:p>
            <a:r>
              <a:rPr lang="en-US" b="1" i="0" u="none" strike="noStrike" dirty="0">
                <a:solidFill>
                  <a:schemeClr val="bg1"/>
                </a:solidFill>
                <a:effectLst/>
                <a:latin typeface="Karla" pitchFamily="2" charset="77"/>
              </a:rPr>
              <a:t>Michael J. Wilkins, </a:t>
            </a:r>
            <a:r>
              <a:rPr lang="en-US" b="0" i="0" u="none" strike="noStrike" dirty="0">
                <a:solidFill>
                  <a:schemeClr val="bg1"/>
                </a:solidFill>
                <a:effectLst/>
                <a:latin typeface="Karla" pitchFamily="2" charset="77"/>
              </a:rPr>
              <a:t>Colorado State University, PI</a:t>
            </a:r>
            <a:endParaRPr lang="en-US" dirty="0">
              <a:solidFill>
                <a:schemeClr val="bg1"/>
              </a:solidFill>
            </a:endParaRPr>
          </a:p>
        </p:txBody>
      </p:sp>
    </p:spTree>
    <p:extLst>
      <p:ext uri="{BB962C8B-B14F-4D97-AF65-F5344CB8AC3E}">
        <p14:creationId xmlns:p14="http://schemas.microsoft.com/office/powerpoint/2010/main" val="4224001297"/>
      </p:ext>
    </p:extLst>
  </p:cSld>
  <p:clrMapOvr>
    <a:masterClrMapping/>
  </p:clrMapOvr>
  <mc:AlternateContent xmlns:mc="http://schemas.openxmlformats.org/markup-compatibility/2006" xmlns:p14="http://schemas.microsoft.com/office/powerpoint/2010/main">
    <mc:Choice Requires="p14">
      <p:transition spd="slow" p14:dur="2000" advTm="29024"/>
    </mc:Choice>
    <mc:Fallback xmlns="">
      <p:transition spd="slow" advTm="290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a:spLocks noGrp="1"/>
          </p:cNvSpPr>
          <p:nvPr>
            <p:ph type="title"/>
          </p:nvPr>
        </p:nvSpPr>
        <p:spPr>
          <a:xfrm>
            <a:off x="465730" y="85014"/>
            <a:ext cx="8518991" cy="622073"/>
          </a:xfrm>
          <a:prstGeom prst="rect">
            <a:avLst/>
          </a:prstGeom>
          <a:noFill/>
          <a:ln>
            <a:noFill/>
          </a:ln>
        </p:spPr>
        <p:txBody>
          <a:bodyPr spcFirstLastPara="1" vert="horz" wrap="square" lIns="68575" tIns="68575" rIns="68575" bIns="68575" rtlCol="0" anchor="ctr" anchorCtr="0">
            <a:noAutofit/>
          </a:bodyPr>
          <a:lstStyle/>
          <a:p>
            <a:pPr>
              <a:buSzPts val="2400"/>
            </a:pPr>
            <a:r>
              <a:rPr lang="en-US" sz="3000" dirty="0"/>
              <a:t>Big Science Questions</a:t>
            </a:r>
            <a:endParaRPr sz="3000" dirty="0"/>
          </a:p>
        </p:txBody>
      </p:sp>
      <p:sp>
        <p:nvSpPr>
          <p:cNvPr id="403" name="Google Shape;403;p53"/>
          <p:cNvSpPr txBox="1"/>
          <p:nvPr/>
        </p:nvSpPr>
        <p:spPr>
          <a:xfrm>
            <a:off x="1528600" y="4718550"/>
            <a:ext cx="7326600" cy="354900"/>
          </a:xfrm>
          <a:prstGeom prst="rect">
            <a:avLst/>
          </a:prstGeom>
          <a:noFill/>
          <a:ln>
            <a:noFill/>
          </a:ln>
        </p:spPr>
        <p:txBody>
          <a:bodyPr spcFirstLastPara="1" wrap="square" lIns="91425" tIns="91425" rIns="91425" bIns="91425" anchor="t" anchorCtr="0">
            <a:noAutofit/>
          </a:bodyPr>
          <a:lstStyle/>
          <a:p>
            <a:pPr>
              <a:lnSpc>
                <a:spcPct val="115000"/>
              </a:lnSpc>
              <a:spcAft>
                <a:spcPts val="1400"/>
              </a:spcAft>
            </a:pPr>
            <a:r>
              <a:rPr lang="en-US" sz="1200" dirty="0">
                <a:solidFill>
                  <a:srgbClr val="FFFFFF"/>
                </a:solidFill>
              </a:rPr>
              <a:t>JGI-NERSC-</a:t>
            </a:r>
            <a:r>
              <a:rPr lang="en-US" sz="1200" dirty="0" err="1">
                <a:solidFill>
                  <a:srgbClr val="FFFFFF"/>
                </a:solidFill>
              </a:rPr>
              <a:t>KBase</a:t>
            </a:r>
            <a:r>
              <a:rPr lang="en-US" sz="1200" dirty="0">
                <a:solidFill>
                  <a:srgbClr val="FFFFFF"/>
                </a:solidFill>
              </a:rPr>
              <a:t> FICUS projects </a:t>
            </a:r>
            <a:endParaRPr sz="1200" dirty="0">
              <a:solidFill>
                <a:srgbClr val="FFFFFF"/>
              </a:solidFill>
            </a:endParaRPr>
          </a:p>
        </p:txBody>
      </p:sp>
      <p:pic>
        <p:nvPicPr>
          <p:cNvPr id="1026" name="Picture 2" descr="5 Madison beaches close Wednesday due to blue-green algae | Local News |  madison.com">
            <a:extLst>
              <a:ext uri="{FF2B5EF4-FFF2-40B4-BE49-F238E27FC236}">
                <a16:creationId xmlns:a16="http://schemas.microsoft.com/office/drawing/2014/main" id="{E9D1963D-A02D-7A4A-A8F9-AEC7FF89A0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85"/>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400;p53">
            <a:extLst>
              <a:ext uri="{FF2B5EF4-FFF2-40B4-BE49-F238E27FC236}">
                <a16:creationId xmlns:a16="http://schemas.microsoft.com/office/drawing/2014/main" id="{E3549355-F453-E641-8553-C2290ED6A0DB}"/>
              </a:ext>
            </a:extLst>
          </p:cNvPr>
          <p:cNvSpPr txBox="1"/>
          <p:nvPr/>
        </p:nvSpPr>
        <p:spPr>
          <a:xfrm>
            <a:off x="0" y="0"/>
            <a:ext cx="9144000" cy="1503181"/>
          </a:xfrm>
          <a:prstGeom prst="rect">
            <a:avLst/>
          </a:prstGeom>
          <a:solidFill>
            <a:srgbClr val="9AC8E7">
              <a:alpha val="69804"/>
            </a:srgbClr>
          </a:solidFill>
          <a:ln>
            <a:noFill/>
          </a:ln>
        </p:spPr>
        <p:txBody>
          <a:bodyPr spcFirstLastPara="1" wrap="square" lIns="68575" tIns="68575" rIns="68575" bIns="68575" anchor="t" anchorCtr="0">
            <a:noAutofit/>
          </a:bodyPr>
          <a:lstStyle/>
          <a:p>
            <a:pPr algn="ctr"/>
            <a:r>
              <a:rPr lang="en-US" sz="2800" dirty="0">
                <a:solidFill>
                  <a:schemeClr val="tx1"/>
                </a:solidFill>
                <a:latin typeface="Calibri"/>
                <a:ea typeface="Calibri"/>
                <a:cs typeface="Calibri"/>
                <a:sym typeface="Calibri"/>
              </a:rPr>
              <a:t>How do carbon and metabolism in freshwater lakes change across 17 years?</a:t>
            </a:r>
          </a:p>
          <a:p>
            <a:pPr algn="ctr"/>
            <a:r>
              <a:rPr lang="en-US" sz="2800" dirty="0">
                <a:solidFill>
                  <a:schemeClr val="tx1"/>
                </a:solidFill>
                <a:latin typeface="Calibri"/>
                <a:ea typeface="Calibri"/>
                <a:cs typeface="Calibri"/>
                <a:sym typeface="Calibri"/>
              </a:rPr>
              <a:t> (26TB)</a:t>
            </a:r>
          </a:p>
        </p:txBody>
      </p:sp>
      <p:sp>
        <p:nvSpPr>
          <p:cNvPr id="4" name="TextBox 3">
            <a:extLst>
              <a:ext uri="{FF2B5EF4-FFF2-40B4-BE49-F238E27FC236}">
                <a16:creationId xmlns:a16="http://schemas.microsoft.com/office/drawing/2014/main" id="{9F57EA92-EB2D-9F1D-C9F1-EF8A69F837FA}"/>
              </a:ext>
            </a:extLst>
          </p:cNvPr>
          <p:cNvSpPr txBox="1"/>
          <p:nvPr/>
        </p:nvSpPr>
        <p:spPr>
          <a:xfrm>
            <a:off x="2806382" y="4774749"/>
            <a:ext cx="3531235" cy="307777"/>
          </a:xfrm>
          <a:prstGeom prst="rect">
            <a:avLst/>
          </a:prstGeom>
          <a:noFill/>
        </p:spPr>
        <p:txBody>
          <a:bodyPr wrap="square">
            <a:spAutoFit/>
          </a:bodyPr>
          <a:lstStyle/>
          <a:p>
            <a:r>
              <a:rPr lang="en-US" b="0" i="0" dirty="0">
                <a:solidFill>
                  <a:schemeClr val="bg1"/>
                </a:solidFill>
                <a:effectLst/>
                <a:latin typeface="Arial" panose="020B0604020202020204" pitchFamily="34" charset="0"/>
              </a:rPr>
              <a:t>Katherine McMahon, U Wisconsin, PI</a:t>
            </a:r>
            <a:endParaRPr lang="en-US" dirty="0">
              <a:solidFill>
                <a:schemeClr val="bg1"/>
              </a:solidFill>
            </a:endParaRPr>
          </a:p>
        </p:txBody>
      </p:sp>
      <p:pic>
        <p:nvPicPr>
          <p:cNvPr id="5" name="Google Shape;402;p53">
            <a:extLst>
              <a:ext uri="{FF2B5EF4-FFF2-40B4-BE49-F238E27FC236}">
                <a16:creationId xmlns:a16="http://schemas.microsoft.com/office/drawing/2014/main" id="{EC915B0F-5F5B-FAD6-35D9-78EA81E3611A}"/>
              </a:ext>
            </a:extLst>
          </p:cNvPr>
          <p:cNvPicPr preferRelativeResize="0"/>
          <p:nvPr/>
        </p:nvPicPr>
        <p:blipFill>
          <a:blip r:embed="rId4">
            <a:alphaModFix/>
          </a:blip>
          <a:stretch>
            <a:fillRect/>
          </a:stretch>
        </p:blipFill>
        <p:spPr>
          <a:xfrm>
            <a:off x="273320" y="4741682"/>
            <a:ext cx="537385" cy="340844"/>
          </a:xfrm>
          <a:prstGeom prst="rect">
            <a:avLst/>
          </a:prstGeom>
          <a:noFill/>
          <a:ln>
            <a:noFill/>
          </a:ln>
        </p:spPr>
      </p:pic>
      <p:pic>
        <p:nvPicPr>
          <p:cNvPr id="6" name="Picture 6" descr="NERSC Logos">
            <a:extLst>
              <a:ext uri="{FF2B5EF4-FFF2-40B4-BE49-F238E27FC236}">
                <a16:creationId xmlns:a16="http://schemas.microsoft.com/office/drawing/2014/main" id="{692330AB-8595-E135-7AA4-DAA600B1D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92" y="4553122"/>
            <a:ext cx="1103116" cy="74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871307"/>
      </p:ext>
    </p:extLst>
  </p:cSld>
  <p:clrMapOvr>
    <a:masterClrMapping/>
  </p:clrMapOvr>
  <mc:AlternateContent xmlns:mc="http://schemas.openxmlformats.org/markup-compatibility/2006" xmlns:p14="http://schemas.microsoft.com/office/powerpoint/2010/main">
    <mc:Choice Requires="p14">
      <p:transition spd="slow" p14:dur="2000" advTm="35328"/>
    </mc:Choice>
    <mc:Fallback xmlns="">
      <p:transition spd="slow" advTm="3532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3|8.8"/>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69.9"/>
</p:tagLst>
</file>

<file path=ppt/tags/tag4.xml><?xml version="1.0" encoding="utf-8"?>
<p:tagLst xmlns:a="http://schemas.openxmlformats.org/drawingml/2006/main" xmlns:r="http://schemas.openxmlformats.org/officeDocument/2006/relationships" xmlns:p="http://schemas.openxmlformats.org/presentationml/2006/main">
  <p:tag name="TIMING" val="|59.2"/>
</p:tagLst>
</file>

<file path=ppt/tags/tag5.xml><?xml version="1.0" encoding="utf-8"?>
<p:tagLst xmlns:a="http://schemas.openxmlformats.org/drawingml/2006/main" xmlns:r="http://schemas.openxmlformats.org/officeDocument/2006/relationships" xmlns:p="http://schemas.openxmlformats.org/presentationml/2006/main">
  <p:tag name="TIMING" val="|50.3|1.9"/>
</p:tagLst>
</file>

<file path=ppt/tags/tag6.xml><?xml version="1.0" encoding="utf-8"?>
<p:tagLst xmlns:a="http://schemas.openxmlformats.org/drawingml/2006/main" xmlns:r="http://schemas.openxmlformats.org/officeDocument/2006/relationships" xmlns:p="http://schemas.openxmlformats.org/presentationml/2006/main">
  <p:tag name="TIMING" val="|4.6|27.1|12.5|21.1"/>
</p:tagLst>
</file>

<file path=ppt/tags/tag7.xml><?xml version="1.0" encoding="utf-8"?>
<p:tagLst xmlns:a="http://schemas.openxmlformats.org/drawingml/2006/main" xmlns:r="http://schemas.openxmlformats.org/officeDocument/2006/relationships" xmlns:p="http://schemas.openxmlformats.org/presentationml/2006/main">
  <p:tag name="TIMING" val="|6.3|30.9|27.9"/>
</p:tagLst>
</file>

<file path=ppt/theme/theme1.xml><?xml version="1.0" encoding="utf-8"?>
<a:theme xmlns:a="http://schemas.openxmlformats.org/drawingml/2006/main" name="Office Theme">
  <a:themeElements>
    <a:clrScheme name="Custom 1">
      <a:dk1>
        <a:srgbClr val="000000"/>
      </a:dk1>
      <a:lt1>
        <a:srgbClr val="FFFFFF"/>
      </a:lt1>
      <a:dk2>
        <a:srgbClr val="194963"/>
      </a:dk2>
      <a:lt2>
        <a:srgbClr val="FEE8B4"/>
      </a:lt2>
      <a:accent1>
        <a:srgbClr val="194963"/>
      </a:accent1>
      <a:accent2>
        <a:srgbClr val="006F00"/>
      </a:accent2>
      <a:accent3>
        <a:srgbClr val="4FA556"/>
      </a:accent3>
      <a:accent4>
        <a:srgbClr val="8E2A20"/>
      </a:accent4>
      <a:accent5>
        <a:srgbClr val="679AC3"/>
      </a:accent5>
      <a:accent6>
        <a:srgbClr val="F68B44"/>
      </a:accent6>
      <a:hlink>
        <a:srgbClr val="00003C"/>
      </a:hlink>
      <a:folHlink>
        <a:srgbClr val="00003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26502</TotalTime>
  <Words>4234</Words>
  <Application>Microsoft Macintosh PowerPoint</Application>
  <PresentationFormat>On-screen Show (16:9)</PresentationFormat>
  <Paragraphs>873</Paragraphs>
  <Slides>72</Slides>
  <Notes>45</Notes>
  <HiddenSlides>13</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72</vt:i4>
      </vt:variant>
    </vt:vector>
  </HeadingPairs>
  <TitlesOfParts>
    <vt:vector size="96" baseType="lpstr">
      <vt:lpstr>Arial</vt:lpstr>
      <vt:lpstr>Arial</vt:lpstr>
      <vt:lpstr>Arial Narrow</vt:lpstr>
      <vt:lpstr>Baskerville</vt:lpstr>
      <vt:lpstr>Calibri</vt:lpstr>
      <vt:lpstr>Century Gothic</vt:lpstr>
      <vt:lpstr>cmr10</vt:lpstr>
      <vt:lpstr>Courier New</vt:lpstr>
      <vt:lpstr>Dreaming Outloud Script Pro</vt:lpstr>
      <vt:lpstr>Google Sans</vt:lpstr>
      <vt:lpstr>Helvetica</vt:lpstr>
      <vt:lpstr>Helvetica Neue</vt:lpstr>
      <vt:lpstr>Helvetica Neue Bold Condensed</vt:lpstr>
      <vt:lpstr>Karla</vt:lpstr>
      <vt:lpstr>Lato</vt:lpstr>
      <vt:lpstr>Lucida Sans</vt:lpstr>
      <vt:lpstr>Open Sans</vt:lpstr>
      <vt:lpstr>Open Sans SemiBold</vt:lpstr>
      <vt:lpstr>Proxima Nova</vt:lpstr>
      <vt:lpstr>PT Sans Narrow</vt:lpstr>
      <vt:lpstr>Roboto Mono</vt:lpstr>
      <vt:lpstr>Symbol</vt:lpstr>
      <vt:lpstr>Times New Roman</vt:lpstr>
      <vt:lpstr>Office Theme</vt:lpstr>
      <vt:lpstr>PowerPoint Presentation</vt:lpstr>
      <vt:lpstr>2018 ACM Turing Award for Deep Learning</vt:lpstr>
      <vt:lpstr>Other areas where big data + big machines win?</vt:lpstr>
      <vt:lpstr>Sequencing continues to improve in cost and quality</vt:lpstr>
      <vt:lpstr>ExaBiome: Exascale Solutions for the Microbiome</vt:lpstr>
      <vt:lpstr>De Novo Assembly is Hard</vt:lpstr>
      <vt:lpstr>MetaHipMer: De Novo Metagenome Assembler</vt:lpstr>
      <vt:lpstr>PowerPoint Presentation</vt:lpstr>
      <vt:lpstr>Big Science Questions</vt:lpstr>
      <vt:lpstr>Tara Oceans</vt:lpstr>
      <vt:lpstr>The Human Microbiome</vt:lpstr>
      <vt:lpstr>More Data Yields Better Science</vt:lpstr>
      <vt:lpstr>Co-Assembly vs. Multiassembly: better science</vt:lpstr>
      <vt:lpstr>More taxonomic diversity</vt:lpstr>
      <vt:lpstr>Ensuring High Quality Assemblies</vt:lpstr>
      <vt:lpstr>Assembly Rate on Science Data</vt:lpstr>
      <vt:lpstr>ExaBiome: Exascale Solutions for the Microbiome</vt:lpstr>
      <vt:lpstr>Binning with Machine Learning (GenomeFace)</vt:lpstr>
      <vt:lpstr>Protein Family Identification</vt:lpstr>
      <vt:lpstr>Discovery of Functional Dark Matter </vt:lpstr>
      <vt:lpstr>Other areas where big data + big machines win?</vt:lpstr>
      <vt:lpstr>Exascale Architecture Plans (2008)</vt:lpstr>
      <vt:lpstr>Exascale Architecture Plans (2021)</vt:lpstr>
      <vt:lpstr>Accelerators</vt:lpstr>
      <vt:lpstr>PowerPoint Presentation</vt:lpstr>
      <vt:lpstr>Specialization: End Game for Moore’s Law</vt:lpstr>
      <vt:lpstr>PowerPoint Presentation</vt:lpstr>
      <vt:lpstr>Is deep learning the only application?</vt:lpstr>
      <vt:lpstr>Data Movement is Expensive</vt:lpstr>
      <vt:lpstr>Communication Dominates: Dennard was too good</vt:lpstr>
      <vt:lpstr>Put the GPUs in Charge</vt:lpstr>
      <vt:lpstr>Genomic Analysis at Scale</vt:lpstr>
      <vt:lpstr>MetaHipMer Assembly Pipeline (UPC++)</vt:lpstr>
      <vt:lpstr>MetaHipMer Time Breakdown</vt:lpstr>
      <vt:lpstr>Simulation Vs. Data Motifs</vt:lpstr>
      <vt:lpstr>Motifs of Genomic Data Analysis</vt:lpstr>
      <vt:lpstr>A Tale of Two Programming Models                     for Irregular (Genomics) Applications</vt:lpstr>
      <vt:lpstr>PowerPoint Presentation</vt:lpstr>
      <vt:lpstr>Counting K-mers to Remove Errors</vt:lpstr>
      <vt:lpstr>Distributed Hash Tables of K-Mers</vt:lpstr>
      <vt:lpstr>K-mer counting: All the Wires All the Time</vt:lpstr>
      <vt:lpstr>K-mer Counting: Finding Data Parallelism</vt:lpstr>
      <vt:lpstr>K-mer Counting: Reducing Communication</vt:lpstr>
      <vt:lpstr>Universal Filter for GPUs</vt:lpstr>
      <vt:lpstr>GQF Performance on Multi-GPUs</vt:lpstr>
      <vt:lpstr>PowerPoint Presentation</vt:lpstr>
      <vt:lpstr>Avoiding Communication in Graph Walk</vt:lpstr>
      <vt:lpstr>K-Mer Hash Tables Viewed as a Graph</vt:lpstr>
      <vt:lpstr>Local Assembly on Summit</vt:lpstr>
      <vt:lpstr>Asynchronous Parallelism on GPUs</vt:lpstr>
      <vt:lpstr>Asynchronous Graph Algorithms in ATOS</vt:lpstr>
      <vt:lpstr>PowerPoint Presentation</vt:lpstr>
      <vt:lpstr>Smith-Waterman: Dynamic Programming</vt:lpstr>
      <vt:lpstr>ADEPT: Batch Alignment on GPUs</vt:lpstr>
      <vt:lpstr>MetaHipMer Time Breakdown</vt:lpstr>
      <vt:lpstr>GPU Optimizations</vt:lpstr>
      <vt:lpstr>PowerPoint Presentation</vt:lpstr>
      <vt:lpstr>ELBA: Long Read Assembler; Different Approach</vt:lpstr>
      <vt:lpstr>Set Alignment is a Sparse All-to-All</vt:lpstr>
      <vt:lpstr>Bulk-Synchronous vs 1-sided Asynchronous </vt:lpstr>
      <vt:lpstr>Avoid Communication, Maximize Parallelism</vt:lpstr>
      <vt:lpstr>1D vs 2D Algorithm on DNA “overlap”</vt:lpstr>
      <vt:lpstr>PowerPoint Presentation</vt:lpstr>
      <vt:lpstr>Protein Clustering with Sparse Matrices</vt:lpstr>
      <vt:lpstr>Learning protein funding using GNNs</vt:lpstr>
      <vt:lpstr>Bottleneck in GNN Training</vt:lpstr>
      <vt:lpstr>Communication-Avoiding Matrix Multiply </vt:lpstr>
      <vt:lpstr>Avoiding Communication in GNNs</vt:lpstr>
      <vt:lpstr>Machine Learning Mapping to Linear Algebra</vt:lpstr>
      <vt:lpstr>Take-Aways Messages</vt:lpstr>
      <vt:lpstr>The ExaBiome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Kathy Yelick</cp:lastModifiedBy>
  <cp:revision>344</cp:revision>
  <dcterms:modified xsi:type="dcterms:W3CDTF">2023-08-07T19:21:44Z</dcterms:modified>
</cp:coreProperties>
</file>